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1" r:id="rId3"/>
    <p:sldId id="283" r:id="rId4"/>
    <p:sldId id="284" r:id="rId5"/>
    <p:sldId id="286" r:id="rId6"/>
    <p:sldId id="291" r:id="rId7"/>
    <p:sldId id="285" r:id="rId8"/>
    <p:sldId id="287" r:id="rId9"/>
    <p:sldId id="293" r:id="rId10"/>
    <p:sldId id="288" r:id="rId11"/>
    <p:sldId id="290" r:id="rId12"/>
    <p:sldId id="294" r:id="rId13"/>
    <p:sldId id="295" r:id="rId14"/>
    <p:sldId id="292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6E6E6"/>
    <a:srgbClr val="AFBFD8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57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8CE59-4F5E-5540-8C3C-ECB0EC14F8AC}" type="datetime1">
              <a:rPr lang="en-US" smtClean="0">
                <a:latin typeface="Helvetica"/>
              </a:rPr>
              <a:pPr/>
              <a:t>11/1/10</a:t>
            </a:fld>
            <a:endParaRPr lang="en-US" dirty="0">
              <a:latin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D4E56-FB3A-A445-905F-834C89E0FA38}" type="slidenum">
              <a:rPr lang="en-US" smtClean="0">
                <a:latin typeface="Helvetica"/>
              </a:rPr>
              <a:pPr/>
              <a:t>‹#›</a:t>
            </a:fld>
            <a:endParaRPr lang="en-US" dirty="0">
              <a:latin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AF0400F0-9DBF-AA41-915E-6096F004223F}" type="datetime1">
              <a:rPr lang="en-US" smtClean="0"/>
              <a:pPr/>
              <a:t>11/1/10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943E9131-B2E9-9B46-9C8F-B4CD218220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8767-D195-1240-9952-8E2038C5C8C0}" type="datetime1">
              <a:rPr lang="en-US" smtClean="0"/>
              <a:pPr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Helvetica"/>
              </a:defRPr>
            </a:lvl2pPr>
            <a:lvl3pPr>
              <a:defRPr>
                <a:latin typeface="Helvetica"/>
              </a:defRPr>
            </a:lvl3pPr>
            <a:lvl4pPr>
              <a:defRPr>
                <a:latin typeface="Helvetica"/>
              </a:defRPr>
            </a:lvl4pPr>
            <a:lvl5pPr>
              <a:defRPr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4467-48A3-7B4A-8B29-4D65E19BBA71}" type="datetime1">
              <a:rPr lang="en-US" smtClean="0"/>
              <a:pPr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2pPr>
              <a:defRPr>
                <a:latin typeface="Helvetica"/>
              </a:defRPr>
            </a:lvl2pPr>
            <a:lvl3pPr>
              <a:defRPr>
                <a:latin typeface="Helvetica"/>
              </a:defRPr>
            </a:lvl3pPr>
            <a:lvl4pPr>
              <a:defRPr>
                <a:latin typeface="Helvetica"/>
              </a:defRPr>
            </a:lvl4pPr>
            <a:lvl5pPr>
              <a:defRPr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71F9-0ED5-7B42-80A8-E6F88B807F8A}" type="datetime1">
              <a:rPr lang="en-US" smtClean="0"/>
              <a:pPr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Helvetica"/>
              </a:defRPr>
            </a:lvl2pPr>
            <a:lvl3pPr>
              <a:defRPr>
                <a:latin typeface="Helvetica"/>
              </a:defRPr>
            </a:lvl3pPr>
            <a:lvl4pPr>
              <a:defRPr>
                <a:latin typeface="Helvetica"/>
              </a:defRPr>
            </a:lvl4pPr>
            <a:lvl5pPr>
              <a:defRPr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AA1B-BA12-824E-9CAD-5C1CD70C1F33}" type="datetime1">
              <a:rPr lang="en-US" smtClean="0"/>
              <a:pPr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9034-1722-D04E-98AE-35780356C867}" type="datetime1">
              <a:rPr lang="en-US" smtClean="0"/>
              <a:pPr/>
              <a:t>11/1/10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1800">
                <a:latin typeface="Helvetica"/>
              </a:defRPr>
            </a:lvl4pPr>
            <a:lvl5pPr>
              <a:defRPr sz="18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Helvetica"/>
              </a:defRPr>
            </a:lvl2pPr>
            <a:lvl3pPr>
              <a:defRPr sz="2000">
                <a:latin typeface="Helvetica"/>
              </a:defRPr>
            </a:lvl3pPr>
            <a:lvl4pPr>
              <a:defRPr sz="1800">
                <a:latin typeface="Helvetica"/>
              </a:defRPr>
            </a:lvl4pPr>
            <a:lvl5pPr>
              <a:defRPr sz="18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B27-5C12-1244-B808-FAC74743C268}" type="datetime1">
              <a:rPr lang="en-US" smtClean="0"/>
              <a:pPr/>
              <a:t>11/1/10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latin typeface="Helvetica"/>
              </a:defRPr>
            </a:lvl2pPr>
            <a:lvl3pPr>
              <a:defRPr sz="1800">
                <a:latin typeface="Helvetica"/>
              </a:defRPr>
            </a:lvl3pPr>
            <a:lvl4pPr>
              <a:defRPr sz="1600">
                <a:latin typeface="Helvetica"/>
              </a:defRPr>
            </a:lvl4pPr>
            <a:lvl5pPr>
              <a:defRPr sz="1600">
                <a:latin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latin typeface="Helvetica"/>
              </a:defRPr>
            </a:lvl2pPr>
            <a:lvl3pPr>
              <a:defRPr sz="1800">
                <a:latin typeface="Helvetica"/>
              </a:defRPr>
            </a:lvl3pPr>
            <a:lvl4pPr>
              <a:defRPr sz="1600">
                <a:latin typeface="Helvetica"/>
              </a:defRPr>
            </a:lvl4pPr>
            <a:lvl5pPr>
              <a:defRPr sz="1600">
                <a:latin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A1D3-6F63-1F4F-8233-A6418F20D109}" type="datetime1">
              <a:rPr lang="en-US" smtClean="0"/>
              <a:pPr/>
              <a:t>11/1/10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7AD-0B14-304D-B1DD-E2A0763583C0}" type="datetime1">
              <a:rPr lang="en-US" smtClean="0"/>
              <a:pPr/>
              <a:t>11/1/10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1C2B-78FF-7140-AD2B-A81F72A81C02}" type="datetime1">
              <a:rPr lang="en-US" smtClean="0"/>
              <a:pPr/>
              <a:t>11/1/10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Helvetica"/>
              </a:defRPr>
            </a:lvl2pPr>
            <a:lvl3pPr>
              <a:defRPr sz="2400">
                <a:latin typeface="Helvetica"/>
              </a:defRPr>
            </a:lvl3pPr>
            <a:lvl4pPr>
              <a:defRPr sz="2000">
                <a:latin typeface="Helvetica"/>
              </a:defRPr>
            </a:lvl4pPr>
            <a:lvl5pPr>
              <a:defRPr sz="2000">
                <a:latin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C095-048C-7A46-851D-CCB9D77F25F1}" type="datetime1">
              <a:rPr lang="en-US" smtClean="0"/>
              <a:pPr/>
              <a:t>11/1/10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B61-4BF8-9842-BFAB-70EAF09EA3AD}" type="datetime1">
              <a:rPr lang="en-US" smtClean="0"/>
              <a:pPr/>
              <a:t>11/1/10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73BB4E49-CE98-A145-9FB6-889432A9D984}" type="datetime1">
              <a:rPr lang="en-US" smtClean="0"/>
              <a:pPr/>
              <a:t>11/1/10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6163"/>
            <a:ext cx="2133600" cy="595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Main_fermi_logo_LOW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3590" y="5665773"/>
            <a:ext cx="1047160" cy="920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97" y="542773"/>
            <a:ext cx="8097846" cy="1747754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Fermi GBM Observations of Gamma-Ray Bursts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00824" y="2683965"/>
            <a:ext cx="560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</a:rPr>
              <a:t>Michael S. Briggs</a:t>
            </a:r>
          </a:p>
          <a:p>
            <a:pPr algn="ctr"/>
            <a:r>
              <a:rPr lang="en-US" sz="2800" dirty="0" smtClean="0">
                <a:latin typeface="Helvetica"/>
              </a:rPr>
              <a:t>on behalf of the Fermi GBM Team 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31614" y="4458291"/>
            <a:ext cx="1668463" cy="541337"/>
            <a:chOff x="2445" y="2055"/>
            <a:chExt cx="870" cy="32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5" y="2055"/>
              <a:ext cx="87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5" y="2264"/>
              <a:ext cx="87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2384" y="4228103"/>
            <a:ext cx="1770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1980" y="4228103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82498" y="5321891"/>
            <a:ext cx="231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Max-Planck-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Institut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für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extraterrestrische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Physik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10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2384" y="5321891"/>
            <a:ext cx="177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NASA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Marshall Space Flight Center</a:t>
            </a:r>
          </a:p>
          <a:p>
            <a:endParaRPr lang="en-US" dirty="0">
              <a:latin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1614" y="5321891"/>
            <a:ext cx="166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University of Alabama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 in Huntsville</a:t>
            </a:r>
          </a:p>
          <a:p>
            <a:endParaRPr lang="en-US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072" y="315168"/>
            <a:ext cx="4256166" cy="1143000"/>
          </a:xfrm>
        </p:spPr>
        <p:txBody>
          <a:bodyPr/>
          <a:lstStyle/>
          <a:p>
            <a:pPr algn="r"/>
            <a:r>
              <a:rPr lang="en-US" dirty="0" smtClean="0"/>
              <a:t>GRB 090902B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090902B_fig3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7561"/>
            <a:ext cx="4028663" cy="2970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0262" y="3296432"/>
            <a:ext cx="7096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</a:rPr>
              <a:t>Detected in the LAT (more in the next talk by V. </a:t>
            </a:r>
            <a:r>
              <a:rPr lang="en-US" sz="2400" dirty="0" err="1" smtClean="0">
                <a:latin typeface="Helvetica"/>
              </a:rPr>
              <a:t>Pelassa</a:t>
            </a:r>
            <a:r>
              <a:rPr lang="en-US" sz="2400" dirty="0" smtClean="0">
                <a:latin typeface="Helvetica"/>
              </a:rPr>
              <a:t>)</a:t>
            </a:r>
            <a:r>
              <a:rPr lang="en-US" sz="2400" dirty="0" smtClean="0">
                <a:latin typeface="Helvetica"/>
              </a:rPr>
              <a:t>, including</a:t>
            </a:r>
            <a:r>
              <a:rPr lang="en-US" sz="2400" dirty="0" smtClean="0">
                <a:latin typeface="Helvetica"/>
              </a:rPr>
              <a:t> </a:t>
            </a:r>
            <a:r>
              <a:rPr lang="en-US" sz="2400" dirty="0" smtClean="0">
                <a:latin typeface="Helvetica"/>
              </a:rPr>
              <a:t>a 33 </a:t>
            </a:r>
            <a:r>
              <a:rPr lang="en-US" sz="2400" dirty="0" err="1" smtClean="0">
                <a:latin typeface="Helvetica"/>
              </a:rPr>
              <a:t>GeV</a:t>
            </a:r>
            <a:r>
              <a:rPr lang="en-US" sz="2400" dirty="0" smtClean="0">
                <a:latin typeface="Helvetica"/>
              </a:rPr>
              <a:t> photon.</a:t>
            </a:r>
          </a:p>
          <a:p>
            <a:r>
              <a:rPr lang="en-US" sz="2400" dirty="0" smtClean="0">
                <a:latin typeface="Helvetica"/>
              </a:rPr>
              <a:t>Two spectral components – a power law</a:t>
            </a:r>
          </a:p>
          <a:p>
            <a:r>
              <a:rPr lang="en-US" sz="2400" dirty="0" smtClean="0">
                <a:latin typeface="Helvetica"/>
              </a:rPr>
              <a:t>dominates the Band component at both low (&lt;50 </a:t>
            </a:r>
            <a:r>
              <a:rPr lang="en-US" sz="2400" dirty="0" err="1" smtClean="0">
                <a:latin typeface="Helvetica"/>
              </a:rPr>
              <a:t>keV</a:t>
            </a:r>
            <a:r>
              <a:rPr lang="en-US" sz="2400" dirty="0" smtClean="0">
                <a:latin typeface="Helvetica"/>
              </a:rPr>
              <a:t>) and high (&gt;100 </a:t>
            </a:r>
            <a:r>
              <a:rPr lang="en-US" sz="2400" dirty="0" err="1" smtClean="0">
                <a:latin typeface="Helvetica"/>
              </a:rPr>
              <a:t>MeV</a:t>
            </a:r>
            <a:r>
              <a:rPr lang="en-US" sz="2400" dirty="0" smtClean="0">
                <a:latin typeface="Helvetica"/>
              </a:rPr>
              <a:t>) energies.</a:t>
            </a:r>
          </a:p>
          <a:p>
            <a:r>
              <a:rPr lang="en-US" sz="2400" dirty="0" smtClean="0">
                <a:latin typeface="Helvetica"/>
              </a:rPr>
              <a:t>The extra-component is significant with just the GBM data!</a:t>
            </a:r>
          </a:p>
          <a:p>
            <a:r>
              <a:rPr lang="en-US" sz="2400" dirty="0" err="1" smtClean="0">
                <a:latin typeface="Helvetica"/>
              </a:rPr>
              <a:t>Abdo</a:t>
            </a:r>
            <a:r>
              <a:rPr lang="en-US" sz="2400" dirty="0" smtClean="0">
                <a:latin typeface="Helvetica"/>
              </a:rPr>
              <a:t> et al., </a:t>
            </a:r>
            <a:r>
              <a:rPr lang="en-US" sz="2400" dirty="0" err="1" smtClean="0">
                <a:latin typeface="Helvetica"/>
              </a:rPr>
              <a:t>ApJL</a:t>
            </a:r>
            <a:r>
              <a:rPr lang="en-US" sz="2400" dirty="0" smtClean="0">
                <a:latin typeface="Helvetica"/>
              </a:rPr>
              <a:t>, 706, L138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0004-637X_714_1_79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1883" y="2105400"/>
            <a:ext cx="4398366" cy="41162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972463" y="310784"/>
            <a:ext cx="6990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/>
              </a:rPr>
              <a:t>090902B</a:t>
            </a:r>
            <a:r>
              <a:rPr lang="en-US" sz="2000" dirty="0" smtClean="0">
                <a:latin typeface="Helvetica"/>
              </a:rPr>
              <a:t>: Most of the observations are based upon the location from the LAT and start from 12.5 hours.</a:t>
            </a:r>
          </a:p>
          <a:p>
            <a:r>
              <a:rPr lang="en-US" sz="2000" dirty="0" smtClean="0">
                <a:latin typeface="Helvetica"/>
              </a:rPr>
              <a:t>ROTSE-</a:t>
            </a:r>
            <a:r>
              <a:rPr lang="en-US" sz="2000" dirty="0" err="1" smtClean="0">
                <a:latin typeface="Helvetica"/>
              </a:rPr>
              <a:t>IIIa</a:t>
            </a:r>
            <a:r>
              <a:rPr lang="en-US" sz="2000" dirty="0" smtClean="0">
                <a:latin typeface="Helvetica"/>
              </a:rPr>
              <a:t> observed the afterglow at 80 minutes based upon the GBM location.   The delay was due to the need to tile and the observation of an unrelated object.   </a:t>
            </a:r>
            <a:r>
              <a:rPr lang="en-US" sz="2000" dirty="0" err="1" smtClean="0">
                <a:latin typeface="Helvetica"/>
              </a:rPr>
              <a:t>Pandey</a:t>
            </a:r>
            <a:r>
              <a:rPr lang="en-US" sz="2000" dirty="0" smtClean="0">
                <a:latin typeface="Helvetica"/>
              </a:rPr>
              <a:t> et al., </a:t>
            </a:r>
            <a:r>
              <a:rPr lang="en-US" sz="2000" dirty="0" err="1" smtClean="0">
                <a:latin typeface="Helvetica"/>
              </a:rPr>
              <a:t>ApJ</a:t>
            </a:r>
            <a:r>
              <a:rPr lang="en-US" sz="2000" dirty="0" smtClean="0">
                <a:latin typeface="Helvetica"/>
              </a:rPr>
              <a:t>, 714, 799 (2010)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GRB Spectral Analyses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9750" y="1451964"/>
            <a:ext cx="6887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</a:rPr>
              <a:t>GBM has a very broad energy range – 8 </a:t>
            </a:r>
            <a:r>
              <a:rPr lang="en-US" sz="2400" dirty="0" err="1" smtClean="0">
                <a:latin typeface="Helvetica"/>
              </a:rPr>
              <a:t>keV</a:t>
            </a:r>
            <a:r>
              <a:rPr lang="en-US" sz="2400" dirty="0" smtClean="0">
                <a:latin typeface="Helvetica"/>
              </a:rPr>
              <a:t> to 40 </a:t>
            </a:r>
            <a:r>
              <a:rPr lang="en-US" sz="2400" dirty="0" err="1" smtClean="0">
                <a:latin typeface="Helvetica"/>
              </a:rPr>
              <a:t>MeV</a:t>
            </a:r>
            <a:r>
              <a:rPr lang="en-US" sz="2400" dirty="0" smtClean="0">
                <a:latin typeface="Helvetica"/>
              </a:rPr>
              <a:t> – extending both lower and higher than BATSE.    This spectral information is available </a:t>
            </a:r>
            <a:r>
              <a:rPr lang="en-US" sz="2400" smtClean="0">
                <a:latin typeface="Helvetica"/>
              </a:rPr>
              <a:t>at</a:t>
            </a:r>
            <a:r>
              <a:rPr lang="en-US" sz="2400" smtClean="0">
                <a:latin typeface="Helvetica"/>
              </a:rPr>
              <a:t> </a:t>
            </a:r>
            <a:r>
              <a:rPr lang="en-US" sz="2400" smtClean="0">
                <a:latin typeface="Helvetica"/>
              </a:rPr>
              <a:t>full</a:t>
            </a:r>
            <a:r>
              <a:rPr lang="en-US" sz="2400" smtClean="0">
                <a:latin typeface="Helvetica"/>
              </a:rPr>
              <a:t> </a:t>
            </a:r>
            <a:r>
              <a:rPr lang="en-US" sz="2400" dirty="0" smtClean="0">
                <a:latin typeface="Helvetica"/>
              </a:rPr>
              <a:t>temporal resolution: the Time-Tagged Event (TTE) </a:t>
            </a:r>
            <a:r>
              <a:rPr lang="en-US" sz="2400" dirty="0" err="1" smtClean="0">
                <a:latin typeface="Helvetica"/>
              </a:rPr>
              <a:t>datatype</a:t>
            </a:r>
            <a:r>
              <a:rPr lang="en-US" sz="2400" dirty="0" smtClean="0">
                <a:latin typeface="Helvetica"/>
              </a:rPr>
              <a:t> provides individual count data.    This combination is making new results possible in temporal analysis, time-resolved spectroscopy of short </a:t>
            </a:r>
            <a:r>
              <a:rPr lang="en-US" sz="2400" dirty="0" err="1" smtClean="0">
                <a:latin typeface="Helvetica"/>
              </a:rPr>
              <a:t>GRBs</a:t>
            </a:r>
            <a:r>
              <a:rPr lang="en-US" sz="2400" dirty="0" smtClean="0">
                <a:latin typeface="Helvetica"/>
              </a:rPr>
              <a:t> and in the identification of spectral components.</a:t>
            </a:r>
            <a:endParaRPr lang="en-US" sz="24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GRB090510_EpeakOverLC_8-200keV_1000-38000k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26745" y="874003"/>
            <a:ext cx="6012679" cy="4688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5454" y="283709"/>
            <a:ext cx="2607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</a:rPr>
              <a:t>GRB 090510</a:t>
            </a:r>
            <a:endParaRPr lang="en-US" sz="2800" dirty="0"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745" y="5506558"/>
            <a:ext cx="79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0.5 </a:t>
            </a:r>
            <a:r>
              <a:rPr lang="en-US" sz="2000" dirty="0" err="1" smtClean="0">
                <a:latin typeface="Helvetica"/>
              </a:rPr>
              <a:t>s</a:t>
            </a:r>
            <a:endParaRPr lang="en-US" sz="2000" dirty="0"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2496" y="5529442"/>
            <a:ext cx="1040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0.85 </a:t>
            </a:r>
            <a:r>
              <a:rPr lang="en-US" sz="2000" dirty="0" err="1" smtClean="0">
                <a:latin typeface="Helvetica"/>
              </a:rPr>
              <a:t>s</a:t>
            </a:r>
            <a:endParaRPr lang="en-US" sz="2000" dirty="0"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744" y="1513117"/>
            <a:ext cx="1743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Helvetica"/>
              </a:rPr>
              <a:t>Rate over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Helvetica"/>
              </a:rPr>
              <a:t>8 to 200 </a:t>
            </a:r>
            <a:r>
              <a:rPr lang="en-US" sz="2000" dirty="0" err="1" smtClean="0">
                <a:solidFill>
                  <a:srgbClr val="0000FF"/>
                </a:solidFill>
                <a:latin typeface="Helvetica"/>
              </a:rPr>
              <a:t>keV</a:t>
            </a:r>
            <a:endParaRPr lang="en-US" sz="2000" dirty="0" smtClean="0">
              <a:solidFill>
                <a:srgbClr val="0000FF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884" y="3769282"/>
            <a:ext cx="1580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Helvetica"/>
              </a:rPr>
              <a:t>Rate over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Helvetica"/>
              </a:rPr>
              <a:t>1 to 38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Helvetica"/>
              </a:rPr>
              <a:t>MeV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6144" y="1229407"/>
            <a:ext cx="553998" cy="38098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err="1" smtClean="0">
                <a:latin typeface="Helvetica"/>
              </a:rPr>
              <a:t>EpeaK</a:t>
            </a:r>
            <a:r>
              <a:rPr lang="en-US" sz="2400" dirty="0" smtClean="0">
                <a:latin typeface="Helvetica"/>
              </a:rPr>
              <a:t>: from 0 to 12 </a:t>
            </a:r>
            <a:r>
              <a:rPr lang="en-US" sz="2400" dirty="0" err="1" smtClean="0">
                <a:latin typeface="Helvetica"/>
              </a:rPr>
              <a:t>MeV</a:t>
            </a:r>
            <a:endParaRPr lang="en-US" sz="2400" dirty="0">
              <a:latin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8492" y="6068953"/>
            <a:ext cx="5445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elvetica"/>
              </a:rPr>
              <a:t>Guiriec</a:t>
            </a:r>
            <a:r>
              <a:rPr lang="en-US" sz="2000" dirty="0" smtClean="0">
                <a:latin typeface="Helvetica"/>
              </a:rPr>
              <a:t> et al., arXiv</a:t>
            </a:r>
            <a:r>
              <a:rPr lang="en-US" sz="2000" smtClean="0">
                <a:latin typeface="Helvetica"/>
              </a:rPr>
              <a:t>:1009.5045 / </a:t>
            </a:r>
            <a:r>
              <a:rPr lang="en-US" sz="2000" dirty="0" err="1" smtClean="0">
                <a:latin typeface="Helvetica"/>
              </a:rPr>
              <a:t>ApJ</a:t>
            </a:r>
            <a:r>
              <a:rPr lang="en-US" sz="2000" dirty="0" smtClean="0">
                <a:latin typeface="Helvetica"/>
              </a:rPr>
              <a:t>, in press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latest GBM spectral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24140" y="1432055"/>
            <a:ext cx="67963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latin typeface="Helvetica"/>
              </a:rPr>
              <a:t> Simultaneous </a:t>
            </a:r>
            <a:r>
              <a:rPr lang="en-US" sz="2400" dirty="0" smtClean="0">
                <a:latin typeface="Helvetica"/>
              </a:rPr>
              <a:t>observations of non-thermal and thermal components in GRB 100724B – talk by Sylvain </a:t>
            </a:r>
            <a:r>
              <a:rPr lang="en-US" sz="2400" dirty="0" err="1" smtClean="0">
                <a:latin typeface="Helvetica"/>
              </a:rPr>
              <a:t>Guirec</a:t>
            </a:r>
            <a:r>
              <a:rPr lang="en-US" sz="2400" dirty="0" smtClean="0">
                <a:latin typeface="Helvetica"/>
              </a:rPr>
              <a:t>.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Helvetica"/>
              </a:rPr>
              <a:t> Fits </a:t>
            </a:r>
            <a:r>
              <a:rPr lang="en-US" sz="2400" dirty="0" smtClean="0">
                <a:latin typeface="Helvetica"/>
              </a:rPr>
              <a:t>of GRB 090820A using synchrotron models – late-breaking talk by Michael Burgess</a:t>
            </a:r>
            <a:r>
              <a:rPr lang="en-US" sz="2400" dirty="0" smtClean="0">
                <a:latin typeface="Helvetica"/>
              </a:rPr>
              <a:t>.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Helvetica"/>
              </a:rPr>
              <a:t> Spectral lags of short </a:t>
            </a:r>
            <a:r>
              <a:rPr lang="en-US" sz="2400" dirty="0" err="1" smtClean="0">
                <a:latin typeface="Helvetica"/>
              </a:rPr>
              <a:t>GRBs</a:t>
            </a:r>
            <a:r>
              <a:rPr lang="en-US" sz="2400" dirty="0" smtClean="0">
                <a:latin typeface="Helvetica"/>
              </a:rPr>
              <a:t> – S. Foley poster – possible diagnostic for additional components.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Helvetica"/>
              </a:rPr>
              <a:t> pulse fits of long and short </a:t>
            </a:r>
            <a:r>
              <a:rPr lang="en-US" sz="2400" dirty="0" err="1" smtClean="0">
                <a:latin typeface="Helvetica"/>
              </a:rPr>
              <a:t>GRBs</a:t>
            </a:r>
            <a:r>
              <a:rPr lang="en-US" sz="2400" dirty="0" smtClean="0">
                <a:latin typeface="Helvetica"/>
              </a:rPr>
              <a:t> – N. </a:t>
            </a:r>
            <a:r>
              <a:rPr lang="en-US" sz="2400" dirty="0" err="1" smtClean="0">
                <a:latin typeface="Helvetica"/>
              </a:rPr>
              <a:t>Bhat</a:t>
            </a:r>
            <a:r>
              <a:rPr lang="en-US" sz="2400" dirty="0" smtClean="0">
                <a:latin typeface="Helvetica"/>
              </a:rPr>
              <a:t> poster.</a:t>
            </a:r>
            <a:endParaRPr lang="en-US" sz="2400" dirty="0" smtClean="0">
              <a:latin typeface="Helvetica"/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Helvetica"/>
              </a:rPr>
              <a:t> Analysis </a:t>
            </a:r>
            <a:r>
              <a:rPr lang="en-US" sz="2400" dirty="0" smtClean="0">
                <a:latin typeface="Helvetica"/>
              </a:rPr>
              <a:t>of the very long GRB 091024 – David Gruber.</a:t>
            </a:r>
          </a:p>
          <a:p>
            <a:endParaRPr lang="en-US" dirty="0" smtClean="0">
              <a:latin typeface="Helvetica"/>
            </a:endParaRPr>
          </a:p>
          <a:p>
            <a:endParaRPr lang="en-US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4498" y="1361584"/>
            <a:ext cx="67614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GBM features: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Very wide Field of View.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Broad spectral coverage at high temporal resolution.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Rapid locations.</a:t>
            </a:r>
          </a:p>
          <a:p>
            <a:endParaRPr lang="en-US" sz="2000" dirty="0" smtClean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GBM services: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Synergy with the LAT</a:t>
            </a:r>
            <a:r>
              <a:rPr lang="en-US" sz="2000" dirty="0" smtClean="0">
                <a:latin typeface="Helvetica"/>
              </a:rPr>
              <a:t> </a:t>
            </a:r>
            <a:r>
              <a:rPr lang="en-US" sz="2000" dirty="0" smtClean="0">
                <a:latin typeface="Helvetica"/>
              </a:rPr>
              <a:t>for spectra over more than </a:t>
            </a:r>
            <a:r>
              <a:rPr lang="en-US" sz="2000" dirty="0" smtClean="0">
                <a:latin typeface="Helvetica"/>
              </a:rPr>
              <a:t>6 </a:t>
            </a:r>
            <a:r>
              <a:rPr lang="en-US" sz="2000" dirty="0" smtClean="0">
                <a:latin typeface="Helvetica"/>
              </a:rPr>
              <a:t>decades of energy</a:t>
            </a:r>
            <a:r>
              <a:rPr lang="en-US" sz="2000" dirty="0" smtClean="0">
                <a:latin typeface="Helvetica"/>
              </a:rPr>
              <a:t> (</a:t>
            </a:r>
            <a:r>
              <a:rPr lang="en-US" sz="2000" dirty="0" smtClean="0">
                <a:latin typeface="Helvetica"/>
              </a:rPr>
              <a:t>8 </a:t>
            </a:r>
            <a:r>
              <a:rPr lang="en-US" sz="2000" dirty="0" err="1" smtClean="0">
                <a:latin typeface="Helvetica"/>
              </a:rPr>
              <a:t>keV</a:t>
            </a:r>
            <a:r>
              <a:rPr lang="en-US" sz="2000" dirty="0" smtClean="0">
                <a:latin typeface="Helvetica"/>
              </a:rPr>
              <a:t> to 33 </a:t>
            </a:r>
            <a:r>
              <a:rPr lang="en-US" sz="2000" dirty="0" err="1" smtClean="0">
                <a:latin typeface="Helvetica"/>
              </a:rPr>
              <a:t>GeV</a:t>
            </a:r>
            <a:r>
              <a:rPr lang="en-US" sz="2000" dirty="0" smtClean="0">
                <a:latin typeface="Helvetica"/>
              </a:rPr>
              <a:t>)</a:t>
            </a:r>
            <a:r>
              <a:rPr lang="en-US" sz="2000" dirty="0" smtClean="0">
                <a:latin typeface="Helvetica"/>
              </a:rPr>
              <a:t>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Providing Autonomous </a:t>
            </a:r>
            <a:r>
              <a:rPr lang="en-US" sz="2000" dirty="0" err="1" smtClean="0">
                <a:latin typeface="Helvetica"/>
              </a:rPr>
              <a:t>Repoint</a:t>
            </a:r>
            <a:r>
              <a:rPr lang="en-US" sz="2000" dirty="0" smtClean="0">
                <a:latin typeface="Helvetica"/>
              </a:rPr>
              <a:t> Requests for bright </a:t>
            </a:r>
            <a:r>
              <a:rPr lang="en-US" sz="2000" dirty="0" err="1" smtClean="0">
                <a:latin typeface="Helvetica"/>
              </a:rPr>
              <a:t>GRBs</a:t>
            </a:r>
            <a:r>
              <a:rPr lang="en-US" sz="2000" dirty="0" smtClean="0">
                <a:latin typeface="Helvetica"/>
              </a:rPr>
              <a:t> to improve LAT observations of </a:t>
            </a:r>
            <a:r>
              <a:rPr lang="en-US" sz="2000" dirty="0" err="1" smtClean="0">
                <a:latin typeface="Helvetica"/>
              </a:rPr>
              <a:t>GRBs</a:t>
            </a:r>
            <a:r>
              <a:rPr lang="en-US" sz="2000" dirty="0" smtClean="0">
                <a:latin typeface="Helvetica"/>
              </a:rPr>
              <a:t>.</a:t>
            </a:r>
            <a:endParaRPr lang="en-US" sz="2000" dirty="0" smtClean="0">
              <a:latin typeface="Helvetica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Providing parameters of the prompt spectra for correlating with other GRB properties, including Swift and ground-based afterglow observations.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Prompt locations of Fermi </a:t>
            </a:r>
            <a:r>
              <a:rPr lang="en-US" sz="2000" dirty="0" err="1" smtClean="0">
                <a:latin typeface="Helvetica"/>
              </a:rPr>
              <a:t>GRBs</a:t>
            </a:r>
            <a:r>
              <a:rPr lang="en-US" sz="2000" dirty="0" smtClean="0">
                <a:latin typeface="Helvetica"/>
              </a:rPr>
              <a:t>. </a:t>
            </a:r>
          </a:p>
          <a:p>
            <a:endParaRPr lang="en-US" sz="2000" dirty="0">
              <a:latin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8" descr="228085main_fairopen-lg"/>
          <p:cNvPicPr>
            <a:picLocks noChangeAspect="1" noChangeArrowheads="1"/>
          </p:cNvPicPr>
          <p:nvPr/>
        </p:nvPicPr>
        <p:blipFill>
          <a:blip r:embed="rId2"/>
          <a:srcRect l="29880" t="39999" r="29880" b="30000"/>
          <a:stretch>
            <a:fillRect/>
          </a:stretch>
        </p:blipFill>
        <p:spPr bwMode="auto">
          <a:xfrm>
            <a:off x="1978633" y="487363"/>
            <a:ext cx="50339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60"/>
            <a:ext cx="8229600" cy="1143000"/>
          </a:xfrm>
        </p:spPr>
        <p:txBody>
          <a:bodyPr/>
          <a:lstStyle/>
          <a:p>
            <a:r>
              <a:rPr lang="en-US" dirty="0" smtClean="0"/>
              <a:t>GBM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50007" y="1327260"/>
            <a:ext cx="7116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</a:rPr>
              <a:t>TRIGDAT: limited data received in near real-time for triggers.</a:t>
            </a:r>
          </a:p>
          <a:p>
            <a:endParaRPr lang="en-US" sz="2400" dirty="0" smtClean="0">
              <a:latin typeface="Helvetica"/>
            </a:endParaRPr>
          </a:p>
          <a:p>
            <a:r>
              <a:rPr lang="en-US" sz="2400" dirty="0" smtClean="0">
                <a:latin typeface="Helvetica"/>
              </a:rPr>
              <a:t>CSPEC &amp; CTIME: </a:t>
            </a:r>
            <a:r>
              <a:rPr lang="en-US" sz="2400" dirty="0" smtClean="0">
                <a:latin typeface="Helvetica"/>
              </a:rPr>
              <a:t>Continuous </a:t>
            </a:r>
            <a:r>
              <a:rPr lang="en-US" sz="2400" dirty="0" smtClean="0">
                <a:latin typeface="Helvetica"/>
              </a:rPr>
              <a:t>Spectroscopy and Timing data.   Covers 24 hours a day, with improved temporal resolution for triggers.</a:t>
            </a:r>
          </a:p>
          <a:p>
            <a:r>
              <a:rPr lang="en-US" sz="2400" dirty="0" smtClean="0">
                <a:latin typeface="Helvetica"/>
              </a:rPr>
              <a:t>It is received via delayed playback from the on-board recorder.</a:t>
            </a:r>
          </a:p>
          <a:p>
            <a:endParaRPr lang="en-US" sz="2400" dirty="0" smtClean="0">
              <a:latin typeface="Helvetica"/>
            </a:endParaRPr>
          </a:p>
          <a:p>
            <a:r>
              <a:rPr lang="en-US" sz="2400" dirty="0" smtClean="0">
                <a:latin typeface="Helvetica"/>
              </a:rPr>
              <a:t>TTE: Time-Tagged Events: individual counts for triggers, with typical time coverage of −30 to +300 seconds.   Also received by delayed playback.</a:t>
            </a:r>
            <a:endParaRPr lang="en-US" sz="24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Results: 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80931" y="1472586"/>
            <a:ext cx="72827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</a:rPr>
              <a:t>GBM Triggers (as of September 29):</a:t>
            </a:r>
          </a:p>
          <a:p>
            <a:endParaRPr lang="en-US" sz="2400" dirty="0" smtClean="0">
              <a:latin typeface="Helvetica"/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Helvetica"/>
              </a:rPr>
              <a:t> 552 Gamma-Ray Bursts (</a:t>
            </a:r>
            <a:r>
              <a:rPr lang="en-US" sz="2400" dirty="0" err="1" smtClean="0">
                <a:latin typeface="Helvetica"/>
              </a:rPr>
              <a:t>GRBs</a:t>
            </a:r>
            <a:r>
              <a:rPr lang="en-US" sz="2400" dirty="0" smtClean="0">
                <a:latin typeface="Helvetica"/>
              </a:rPr>
              <a:t>),</a:t>
            </a:r>
            <a:endParaRPr lang="en-US" sz="2400" dirty="0" smtClean="0">
              <a:latin typeface="Helvetica"/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Helvetica"/>
              </a:rPr>
              <a:t> 170 </a:t>
            </a:r>
            <a:r>
              <a:rPr lang="en-US" sz="2400" dirty="0" smtClean="0">
                <a:latin typeface="Helvetica"/>
              </a:rPr>
              <a:t>Soft-Gamma Repeaters (</a:t>
            </a:r>
            <a:r>
              <a:rPr lang="en-US" sz="2400" dirty="0" err="1" smtClean="0">
                <a:latin typeface="Helvetica"/>
              </a:rPr>
              <a:t>SGRs</a:t>
            </a:r>
            <a:r>
              <a:rPr lang="en-US" sz="2400" dirty="0" smtClean="0">
                <a:latin typeface="Helvetica"/>
              </a:rPr>
              <a:t>),</a:t>
            </a:r>
            <a:endParaRPr lang="en-US" sz="2400" dirty="0" smtClean="0">
              <a:latin typeface="Helvetica"/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Helvetica"/>
              </a:rPr>
              <a:t> 104 </a:t>
            </a:r>
            <a:r>
              <a:rPr lang="en-US" sz="2400" dirty="0" smtClean="0">
                <a:latin typeface="Helvetica"/>
              </a:rPr>
              <a:t>Terrestrial Gamma-ray Flashes (TGFs),</a:t>
            </a:r>
            <a:endParaRPr lang="en-US" sz="2400" dirty="0" smtClean="0">
              <a:latin typeface="Helvetica"/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Helvetica"/>
              </a:rPr>
              <a:t> 33 </a:t>
            </a:r>
            <a:r>
              <a:rPr lang="en-US" sz="2400" dirty="0" smtClean="0">
                <a:latin typeface="Helvetica"/>
              </a:rPr>
              <a:t>Solar Flares,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Helvetica"/>
              </a:rPr>
              <a:t> 2 short transients</a:t>
            </a:r>
          </a:p>
          <a:p>
            <a:endParaRPr lang="en-US" sz="2400" dirty="0" smtClean="0">
              <a:latin typeface="Helvetica"/>
            </a:endParaRPr>
          </a:p>
          <a:p>
            <a:r>
              <a:rPr lang="en-US" sz="2400" dirty="0" smtClean="0">
                <a:latin typeface="Helvetica"/>
              </a:rPr>
              <a:t>45 </a:t>
            </a:r>
            <a:r>
              <a:rPr lang="en-US" sz="2400" dirty="0" err="1" smtClean="0">
                <a:latin typeface="Helvetica"/>
              </a:rPr>
              <a:t>GRBs</a:t>
            </a:r>
            <a:r>
              <a:rPr lang="en-US" sz="2400" dirty="0" smtClean="0">
                <a:latin typeface="Helvetica"/>
              </a:rPr>
              <a:t> resulted in automatic autonomous </a:t>
            </a:r>
            <a:r>
              <a:rPr lang="en-US" sz="2400" dirty="0" err="1" smtClean="0">
                <a:latin typeface="Helvetica"/>
              </a:rPr>
              <a:t>repoints</a:t>
            </a:r>
            <a:r>
              <a:rPr lang="en-US" sz="2400" dirty="0" smtClean="0">
                <a:latin typeface="Helvetica"/>
              </a:rPr>
              <a:t> of </a:t>
            </a:r>
            <a:r>
              <a:rPr lang="en-US" sz="2400" dirty="0" smtClean="0">
                <a:latin typeface="Helvetica"/>
              </a:rPr>
              <a:t>Fermi (more in the next talk by V. </a:t>
            </a:r>
            <a:r>
              <a:rPr lang="en-US" sz="2400" dirty="0" err="1" smtClean="0">
                <a:latin typeface="Helvetica"/>
              </a:rPr>
              <a:t>Pelassa</a:t>
            </a:r>
            <a:r>
              <a:rPr lang="en-US" sz="2400" dirty="0" smtClean="0">
                <a:latin typeface="Helvetica"/>
              </a:rPr>
              <a:t>).</a:t>
            </a:r>
            <a:endParaRPr lang="en-US" sz="2400" dirty="0" smtClean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GBM GRB Catalog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Hist_T9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81111" y="1553646"/>
            <a:ext cx="6842989" cy="4185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1188" y="2620935"/>
            <a:ext cx="194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Helvetica"/>
              </a:rPr>
              <a:t>PRELIMINARY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66"/>
            <a:ext cx="8229600" cy="1143000"/>
          </a:xfrm>
        </p:spPr>
        <p:txBody>
          <a:bodyPr/>
          <a:lstStyle/>
          <a:p>
            <a:r>
              <a:rPr lang="en-US" dirty="0" smtClean="0"/>
              <a:t>GBM GRB Spectroscopy Catalog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JetAng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71" y="1183032"/>
            <a:ext cx="5146453" cy="4117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1898" y="5526445"/>
            <a:ext cx="610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Poster: </a:t>
            </a:r>
            <a:r>
              <a:rPr lang="en-US" dirty="0" err="1" smtClean="0">
                <a:latin typeface="Helvetica"/>
              </a:rPr>
              <a:t>Energetics</a:t>
            </a:r>
            <a:r>
              <a:rPr lang="en-US" dirty="0" smtClean="0">
                <a:latin typeface="Helvetica"/>
              </a:rPr>
              <a:t> of Fermi/GBM </a:t>
            </a:r>
            <a:r>
              <a:rPr lang="en-US" dirty="0" err="1" smtClean="0">
                <a:latin typeface="Helvetica"/>
              </a:rPr>
              <a:t>GRBs</a:t>
            </a:r>
            <a:r>
              <a:rPr lang="en-US" dirty="0" smtClean="0">
                <a:latin typeface="Helvetica"/>
              </a:rPr>
              <a:t>: </a:t>
            </a:r>
          </a:p>
          <a:p>
            <a:r>
              <a:rPr lang="en-US" dirty="0" smtClean="0">
                <a:latin typeface="Helvetica"/>
              </a:rPr>
              <a:t>A. Goldstein &amp; R. </a:t>
            </a:r>
            <a:r>
              <a:rPr lang="en-US" dirty="0" err="1" smtClean="0">
                <a:latin typeface="Helvetica"/>
              </a:rPr>
              <a:t>Preece</a:t>
            </a:r>
            <a:endParaRPr lang="en-US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60"/>
            <a:ext cx="8229600" cy="1143000"/>
          </a:xfrm>
        </p:spPr>
        <p:txBody>
          <a:bodyPr/>
          <a:lstStyle/>
          <a:p>
            <a:r>
              <a:rPr lang="en-US" dirty="0" smtClean="0"/>
              <a:t>GBM GRB Localizations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grbs_100804_gbm_lat_color_cod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47" y="1167076"/>
            <a:ext cx="7943153" cy="4434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60"/>
            <a:ext cx="8229600" cy="1143000"/>
          </a:xfrm>
        </p:spPr>
        <p:txBody>
          <a:bodyPr/>
          <a:lstStyle/>
          <a:p>
            <a:r>
              <a:rPr lang="en-US" dirty="0" smtClean="0"/>
              <a:t>GBM GRB Localizations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4986" y="1326102"/>
            <a:ext cx="7161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</a:rPr>
              <a:t>Localizations are produced in three ways, with increasing accuracy but greater delays.</a:t>
            </a:r>
          </a:p>
          <a:p>
            <a:r>
              <a:rPr lang="en-US" sz="2400" dirty="0" smtClean="0">
                <a:latin typeface="Helvetica"/>
              </a:rPr>
              <a:t>The location accuracies have been determined by comparing to locations of high accuracy from other instruments using a Bayesian method.</a:t>
            </a:r>
            <a:endParaRPr lang="en-US" sz="2400" dirty="0">
              <a:latin typeface="Helvetic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6503" y="3725719"/>
          <a:ext cx="7066593" cy="173736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742063"/>
                <a:gridCol w="1657769"/>
                <a:gridCol w="1399871"/>
                <a:gridCol w="1109751"/>
                <a:gridCol w="115713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</a:rPr>
                        <a:t>Type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</a:rPr>
                        <a:t>Delay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Helvetica"/>
                        </a:rPr>
                        <a:t>σ</a:t>
                      </a:r>
                      <a:r>
                        <a:rPr lang="en-US" dirty="0" smtClean="0">
                          <a:latin typeface="Helvetica"/>
                        </a:rPr>
                        <a:t> core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Helvetica"/>
                        </a:rPr>
                        <a:t>(degrees) 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</a:rPr>
                        <a:t>Core fraction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Helvetica"/>
                        </a:rPr>
                        <a:t>σ</a:t>
                      </a:r>
                      <a:r>
                        <a:rPr lang="en-US" dirty="0" smtClean="0">
                          <a:latin typeface="Helvetica"/>
                        </a:rPr>
                        <a:t> tail</a:t>
                      </a:r>
                    </a:p>
                    <a:p>
                      <a:pPr algn="ctr"/>
                      <a:r>
                        <a:rPr lang="en-US" dirty="0" smtClean="0">
                          <a:latin typeface="Helvetica"/>
                        </a:rPr>
                        <a:t>(degrees)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/>
                        </a:rPr>
                        <a:t>Flight</a:t>
                      </a:r>
                      <a:r>
                        <a:rPr lang="en-US" baseline="0" dirty="0" smtClean="0">
                          <a:latin typeface="Helvetica"/>
                        </a:rPr>
                        <a:t> SW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/>
                        </a:rPr>
                        <a:t>from</a:t>
                      </a:r>
                      <a:r>
                        <a:rPr lang="en-US" baseline="0" dirty="0" smtClean="0">
                          <a:latin typeface="Helvetica"/>
                        </a:rPr>
                        <a:t> s</a:t>
                      </a:r>
                      <a:r>
                        <a:rPr lang="en-US" dirty="0" smtClean="0">
                          <a:latin typeface="Helvetica"/>
                        </a:rPr>
                        <a:t>econds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</a:rPr>
                        <a:t>9.2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/>
                        </a:rPr>
                        <a:t>Ground</a:t>
                      </a:r>
                      <a:r>
                        <a:rPr lang="en-US" baseline="0" dirty="0" smtClean="0">
                          <a:latin typeface="Helvetica"/>
                        </a:rPr>
                        <a:t> Auto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/>
                        </a:rPr>
                        <a:t>tens seconds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</a:rPr>
                        <a:t>3.2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</a:rPr>
                        <a:t>0.7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</a:rPr>
                        <a:t>9.5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/>
                        </a:rPr>
                        <a:t>Human guided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/>
                        </a:rPr>
                        <a:t>many</a:t>
                      </a:r>
                      <a:r>
                        <a:rPr lang="en-US" baseline="0" dirty="0" smtClean="0">
                          <a:latin typeface="Helvetica"/>
                        </a:rPr>
                        <a:t> min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</a:rPr>
                        <a:t>2.8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</a:rPr>
                        <a:t>0.7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</a:rPr>
                        <a:t>8.4</a:t>
                      </a:r>
                      <a:endParaRPr lang="en-US" dirty="0">
                        <a:latin typeface="Helvetic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32632" y="3329598"/>
            <a:ext cx="257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Helvetica"/>
              </a:rPr>
              <a:t>PRELIMINARY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6"/>
            <a:ext cx="8229600" cy="1143000"/>
          </a:xfrm>
        </p:spPr>
        <p:txBody>
          <a:bodyPr/>
          <a:lstStyle/>
          <a:p>
            <a:r>
              <a:rPr lang="en-US" dirty="0" smtClean="0"/>
              <a:t>GBM GRB Localizations − 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03AE-D563-5B46-9B84-F2E9EAD0B49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9093" y="1288279"/>
            <a:ext cx="7997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All LAT </a:t>
            </a:r>
            <a:r>
              <a:rPr lang="en-US" sz="2000" dirty="0" err="1" smtClean="0">
                <a:latin typeface="Helvetica"/>
              </a:rPr>
              <a:t>GRBs</a:t>
            </a:r>
            <a:r>
              <a:rPr lang="en-US" sz="2000" dirty="0" smtClean="0">
                <a:latin typeface="Helvetica"/>
              </a:rPr>
              <a:t> that have been followed up within a reasonable delay have resulted in X-ray and optical detections and </a:t>
            </a:r>
            <a:r>
              <a:rPr lang="en-US" sz="2000" dirty="0" err="1" smtClean="0">
                <a:latin typeface="Helvetica"/>
              </a:rPr>
              <a:t>redshifts</a:t>
            </a:r>
            <a:r>
              <a:rPr lang="en-US" sz="2000" dirty="0" smtClean="0">
                <a:latin typeface="Helvetica"/>
              </a:rPr>
              <a:t>.</a:t>
            </a:r>
          </a:p>
          <a:p>
            <a:endParaRPr lang="en-US" sz="2000" dirty="0" smtClean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Of the 18 LAT </a:t>
            </a:r>
            <a:r>
              <a:rPr lang="en-US" sz="2000" dirty="0" err="1" smtClean="0">
                <a:latin typeface="Helvetica"/>
              </a:rPr>
              <a:t>GRBs</a:t>
            </a:r>
            <a:r>
              <a:rPr lang="en-US" sz="2000" dirty="0" smtClean="0">
                <a:latin typeface="Helvetica"/>
              </a:rPr>
              <a:t>, only one was observed with the Swift BAT (talk by M. De Pasquale).  While GBM has larger location errors, it has the advantage of being co-pointed with the LAT. </a:t>
            </a:r>
          </a:p>
          <a:p>
            <a:endParaRPr lang="en-US" sz="2000" dirty="0" smtClean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Quicker follow-up observations have potential high payoffs: additional </a:t>
            </a:r>
            <a:r>
              <a:rPr lang="en-US" sz="2000" dirty="0" err="1" smtClean="0">
                <a:latin typeface="Helvetica"/>
              </a:rPr>
              <a:t>GRBs</a:t>
            </a:r>
            <a:r>
              <a:rPr lang="en-US" sz="2000" dirty="0" smtClean="0">
                <a:latin typeface="Helvetica"/>
              </a:rPr>
              <a:t> afterglows, and early afterglow and prompt optical emission.</a:t>
            </a:r>
          </a:p>
          <a:p>
            <a:endParaRPr lang="en-US" sz="2000" dirty="0" smtClean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We continue to work to improve the GBM localization speed and accuracy.  Soon human-guided localizations will be provided as Notices.   We plan to provide rapid predictions of likely LAT detections, based on the results of E. </a:t>
            </a:r>
            <a:r>
              <a:rPr lang="en-US" sz="2000" dirty="0" err="1" smtClean="0">
                <a:latin typeface="Helvetica"/>
              </a:rPr>
              <a:t>Bissaldi</a:t>
            </a:r>
            <a:r>
              <a:rPr lang="en-US" sz="2000" dirty="0" smtClean="0">
                <a:latin typeface="Helvetica"/>
              </a:rPr>
              <a:t> (talk). 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Fermi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6092</TotalTime>
  <Words>875</Words>
  <Application>Microsoft Macintosh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MyFermiMaster</vt:lpstr>
      <vt:lpstr>Fermi GBM Observations of Gamma-Ray Bursts</vt:lpstr>
      <vt:lpstr>Slide 2</vt:lpstr>
      <vt:lpstr>GBM Data</vt:lpstr>
      <vt:lpstr>Ensemble Results: I</vt:lpstr>
      <vt:lpstr>GBM GRB Catalog</vt:lpstr>
      <vt:lpstr>GBM GRB Spectroscopy Catalog</vt:lpstr>
      <vt:lpstr>GBM GRB Localizations</vt:lpstr>
      <vt:lpstr>GBM GRB Localizations</vt:lpstr>
      <vt:lpstr>GBM GRB Localizations − II</vt:lpstr>
      <vt:lpstr>GRB 090902B</vt:lpstr>
      <vt:lpstr>Slide 11</vt:lpstr>
      <vt:lpstr>GRB Spectral Analyses</vt:lpstr>
      <vt:lpstr>Slide 13</vt:lpstr>
      <vt:lpstr>The latest GBM spectral results</vt:lpstr>
      <vt:lpstr>Conclusions</vt:lpstr>
    </vt:vector>
  </TitlesOfParts>
  <Company>Univ. of Alabama in Huntsville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Briggs</dc:creator>
  <cp:lastModifiedBy>Michael Briggs</cp:lastModifiedBy>
  <cp:revision>161</cp:revision>
  <cp:lastPrinted>2009-11-04T13:57:36Z</cp:lastPrinted>
  <dcterms:created xsi:type="dcterms:W3CDTF">2010-11-01T11:13:00Z</dcterms:created>
  <dcterms:modified xsi:type="dcterms:W3CDTF">2010-11-01T12:13:23Z</dcterms:modified>
</cp:coreProperties>
</file>