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p:cViewPr>
        <p:scale>
          <a:sx n="41" d="100"/>
          <a:sy n="41" d="100"/>
        </p:scale>
        <p:origin x="-72" y="1704"/>
      </p:cViewPr>
      <p:guideLst>
        <p:guide orient="horz" pos="1382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63809-A063-4648-A375-2B8466CAAFEC}" type="datetimeFigureOut">
              <a:rPr lang="en-US" smtClean="0"/>
              <a:t>3/23/2013</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8A120-FE2E-413E-A382-0D6AC9F3291D}" type="slidenum">
              <a:rPr lang="en-US" smtClean="0"/>
              <a:t>‹#›</a:t>
            </a:fld>
            <a:endParaRPr lang="en-US"/>
          </a:p>
        </p:txBody>
      </p:sp>
    </p:spTree>
    <p:extLst>
      <p:ext uri="{BB962C8B-B14F-4D97-AF65-F5344CB8AC3E}">
        <p14:creationId xmlns:p14="http://schemas.microsoft.com/office/powerpoint/2010/main" val="734421457"/>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8A120-FE2E-413E-A382-0D6AC9F3291D}" type="slidenum">
              <a:rPr lang="en-US" smtClean="0"/>
              <a:t>1</a:t>
            </a:fld>
            <a:endParaRPr lang="en-US"/>
          </a:p>
        </p:txBody>
      </p:sp>
    </p:spTree>
    <p:extLst>
      <p:ext uri="{BB962C8B-B14F-4D97-AF65-F5344CB8AC3E}">
        <p14:creationId xmlns:p14="http://schemas.microsoft.com/office/powerpoint/2010/main" val="372924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C03BF-BAE3-49CC-808F-A56A0E6D098F}"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229207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C03BF-BAE3-49CC-808F-A56A0E6D098F}"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255415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7"/>
            <a:ext cx="987552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757687"/>
            <a:ext cx="2889504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C03BF-BAE3-49CC-808F-A56A0E6D098F}"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138534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C03BF-BAE3-49CC-808F-A56A0E6D098F}"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394580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7"/>
            <a:ext cx="3730752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C03BF-BAE3-49CC-808F-A56A0E6D098F}"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7031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10241284"/>
            <a:ext cx="1938528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10241284"/>
            <a:ext cx="1938528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C03BF-BAE3-49CC-808F-A56A0E6D098F}" type="datetimeFigureOut">
              <a:rPr lang="en-US" smtClean="0"/>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409614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C03BF-BAE3-49CC-808F-A56A0E6D098F}" type="datetimeFigureOut">
              <a:rPr lang="en-US" smtClean="0"/>
              <a:t>3/23/2013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230850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C03BF-BAE3-49CC-808F-A56A0E6D098F}" type="datetimeFigureOut">
              <a:rPr lang="en-US" smtClean="0"/>
              <a:t>3/23/2013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330171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C03BF-BAE3-49CC-808F-A56A0E6D098F}" type="datetimeFigureOut">
              <a:rPr lang="en-US" smtClean="0"/>
              <a:t>3/23/2013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162329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747524"/>
            <a:ext cx="245364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4"/>
            <a:ext cx="14439902"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C03BF-BAE3-49CC-808F-A56A0E6D098F}" type="datetimeFigureOut">
              <a:rPr lang="en-US" smtClean="0"/>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323685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C03BF-BAE3-49CC-808F-A56A0E6D098F}" type="datetimeFigureOut">
              <a:rPr lang="en-US" smtClean="0"/>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FF9C-6876-4D37-8961-0B35938D70A2}" type="slidenum">
              <a:rPr lang="en-US" smtClean="0"/>
              <a:t>‹#›</a:t>
            </a:fld>
            <a:endParaRPr lang="en-US"/>
          </a:p>
        </p:txBody>
      </p:sp>
    </p:spTree>
    <p:extLst>
      <p:ext uri="{BB962C8B-B14F-4D97-AF65-F5344CB8AC3E}">
        <p14:creationId xmlns:p14="http://schemas.microsoft.com/office/powerpoint/2010/main" val="318414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4"/>
            <a:ext cx="3950208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E8C03BF-BAE3-49CC-808F-A56A0E6D098F}" type="datetimeFigureOut">
              <a:rPr lang="en-US" smtClean="0"/>
              <a:t>3/23/2013</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A11FF9C-6876-4D37-8961-0B35938D70A2}" type="slidenum">
              <a:rPr lang="en-US" smtClean="0"/>
              <a:t>‹#›</a:t>
            </a:fld>
            <a:endParaRPr lang="en-US"/>
          </a:p>
        </p:txBody>
      </p:sp>
    </p:spTree>
    <p:extLst>
      <p:ext uri="{BB962C8B-B14F-4D97-AF65-F5344CB8AC3E}">
        <p14:creationId xmlns:p14="http://schemas.microsoft.com/office/powerpoint/2010/main" val="135951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tmp"/><Relationship Id="rId12"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mp"/><Relationship Id="rId11" Type="http://schemas.openxmlformats.org/officeDocument/2006/relationships/image" Target="../media/image9.tmp"/><Relationship Id="rId5" Type="http://schemas.openxmlformats.org/officeDocument/2006/relationships/image" Target="../media/image3.tmp"/><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1717000" y="16535400"/>
            <a:ext cx="19050000" cy="35814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72965" y="6761390"/>
            <a:ext cx="19354800" cy="91644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219200"/>
            <a:ext cx="43891200" cy="76321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86800" y="0"/>
            <a:ext cx="26517600" cy="1415772"/>
          </a:xfrm>
          <a:prstGeom prst="rect">
            <a:avLst/>
          </a:prstGeom>
          <a:noFill/>
        </p:spPr>
        <p:txBody>
          <a:bodyPr wrap="square" rtlCol="0">
            <a:spAutoFit/>
          </a:bodyPr>
          <a:lstStyle/>
          <a:p>
            <a:pPr algn="ct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40000"/>
                    <a:lumOff val="60000"/>
                  </a:schemeClr>
                </a:solidFill>
                <a:effectLst>
                  <a:outerShdw blurRad="50800" dist="40000" dir="5400000" algn="tl" rotWithShape="0">
                    <a:srgbClr val="000000">
                      <a:shade val="5000"/>
                      <a:satMod val="120000"/>
                      <a:alpha val="33000"/>
                    </a:srgbClr>
                  </a:outerShdw>
                </a:effectLst>
              </a:rPr>
              <a:t>The Cosmic Snail</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40000"/>
                  <a:lumOff val="60000"/>
                </a:schemeClr>
              </a:solidFill>
              <a:effectLst>
                <a:outerShdw blurRad="50800" dist="40000" dir="5400000" algn="tl" rotWithShape="0">
                  <a:srgbClr val="000000">
                    <a:shade val="5000"/>
                    <a:satMod val="120000"/>
                    <a:alpha val="33000"/>
                  </a:srgbClr>
                </a:outerShdw>
              </a:effectLst>
            </a:endParaRPr>
          </a:p>
        </p:txBody>
      </p:sp>
      <p:sp>
        <p:nvSpPr>
          <p:cNvPr id="10" name="TextBox 9"/>
          <p:cNvSpPr txBox="1"/>
          <p:nvPr/>
        </p:nvSpPr>
        <p:spPr>
          <a:xfrm>
            <a:off x="8991600" y="1524000"/>
            <a:ext cx="26517600" cy="769441"/>
          </a:xfrm>
          <a:prstGeom prst="rect">
            <a:avLst/>
          </a:prstGeom>
          <a:noFill/>
        </p:spPr>
        <p:txBody>
          <a:bodyPr wrap="square" rtlCol="0">
            <a:spAutoFit/>
          </a:bodyPr>
          <a:lstStyle/>
          <a:p>
            <a:pPr algn="ctr"/>
            <a:r>
              <a:rPr lang="en-US" sz="4400" dirty="0" smtClean="0"/>
              <a:t>Jeremy Hare (GWU), Oleg </a:t>
            </a:r>
            <a:r>
              <a:rPr lang="en-US" sz="4400" dirty="0" err="1" smtClean="0"/>
              <a:t>Kargaltsev</a:t>
            </a:r>
            <a:r>
              <a:rPr lang="en-US" sz="4400" dirty="0" smtClean="0"/>
              <a:t> (GWU), </a:t>
            </a:r>
            <a:r>
              <a:rPr lang="en-US" sz="4400" dirty="0" smtClean="0"/>
              <a:t>Martin </a:t>
            </a:r>
            <a:r>
              <a:rPr lang="en-US" sz="4400" dirty="0" smtClean="0"/>
              <a:t>Durant (University of Toronto), George Pavlov (Penn State)</a:t>
            </a:r>
            <a:endParaRPr lang="en-US" sz="4400" dirty="0"/>
          </a:p>
        </p:txBody>
      </p:sp>
      <p:sp>
        <p:nvSpPr>
          <p:cNvPr id="11" name="TextBox 10"/>
          <p:cNvSpPr txBox="1"/>
          <p:nvPr/>
        </p:nvSpPr>
        <p:spPr>
          <a:xfrm>
            <a:off x="8915400" y="2362200"/>
            <a:ext cx="26517600" cy="584775"/>
          </a:xfrm>
          <a:prstGeom prst="rect">
            <a:avLst/>
          </a:prstGeom>
          <a:noFill/>
        </p:spPr>
        <p:txBody>
          <a:bodyPr wrap="square" rtlCol="0">
            <a:spAutoFit/>
          </a:bodyPr>
          <a:lstStyle/>
          <a:p>
            <a:pPr algn="ctr"/>
            <a:r>
              <a:rPr lang="en-US" sz="3200" dirty="0" smtClean="0"/>
              <a:t>The George Washington University</a:t>
            </a:r>
            <a:endParaRPr lang="en-US" sz="32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3" y="29151927"/>
            <a:ext cx="20026618" cy="9849533"/>
          </a:xfrm>
          <a:prstGeom prst="rect">
            <a:avLst/>
          </a:prstGeom>
        </p:spPr>
      </p:pic>
      <p:pic>
        <p:nvPicPr>
          <p:cNvPr id="21" name="Picture 20" descr="https://mail-attachment.googleusercontent.com/attachment/u/1/?ui=2&amp;ik=19594a5b34&amp;view=att&amp;th=13d6628a1a3642ea&amp;attid=0.5&amp;disp=inline&amp;safe=1&amp;zw&amp;saduie=AG9B_P-KaIyB_q2RhJzfatcds2r6&amp;sadet=1363569205037&amp;sads=TyZwYM7thksFv2FSZg91TL00H0k - Google Chrome"/>
          <p:cNvPicPr>
            <a:picLocks noChangeAspect="1"/>
          </p:cNvPicPr>
          <p:nvPr/>
        </p:nvPicPr>
        <p:blipFill rotWithShape="1">
          <a:blip r:embed="rId4">
            <a:extLst>
              <a:ext uri="{28A0092B-C50C-407E-A947-70E740481C1C}">
                <a14:useLocalDpi xmlns:a14="http://schemas.microsoft.com/office/drawing/2010/main" val="0"/>
              </a:ext>
            </a:extLst>
          </a:blip>
          <a:srcRect l="17438" t="5962" r="17226" b="37824"/>
          <a:stretch/>
        </p:blipFill>
        <p:spPr>
          <a:xfrm>
            <a:off x="21869400" y="29489400"/>
            <a:ext cx="20878800" cy="10248879"/>
          </a:xfrm>
          <a:prstGeom prst="rect">
            <a:avLst/>
          </a:prstGeom>
        </p:spPr>
      </p:pic>
      <p:pic>
        <p:nvPicPr>
          <p:cNvPr id="22" name="Picture 21" descr="https://mail-attachment.googleusercontent.com/attachment/u/1/?ui=2&amp;ik=19594a5b34&amp;view=att&amp;th=13d6628a1a3642ea&amp;attid=0.7&amp;disp=inline&amp;safe=1&amp;zw&amp;saduie=AG9B_P-KaIyB_q2RhJzfatcds2r6&amp;sadet=1363569313398&amp;sads=wbZ13qhfoKarS1Xq_u4moU_CACE - Google Chrome"/>
          <p:cNvPicPr>
            <a:picLocks noChangeAspect="1"/>
          </p:cNvPicPr>
          <p:nvPr/>
        </p:nvPicPr>
        <p:blipFill rotWithShape="1">
          <a:blip r:embed="rId5">
            <a:extLst>
              <a:ext uri="{28A0092B-C50C-407E-A947-70E740481C1C}">
                <a14:useLocalDpi xmlns:a14="http://schemas.microsoft.com/office/drawing/2010/main" val="0"/>
              </a:ext>
            </a:extLst>
          </a:blip>
          <a:srcRect l="11066" t="6355" r="11095" b="35080"/>
          <a:stretch/>
        </p:blipFill>
        <p:spPr>
          <a:xfrm>
            <a:off x="228600" y="18638609"/>
            <a:ext cx="19507200" cy="9183143"/>
          </a:xfrm>
          <a:prstGeom prst="rect">
            <a:avLst/>
          </a:prstGeom>
        </p:spPr>
      </p:pic>
      <p:pic>
        <p:nvPicPr>
          <p:cNvPr id="2" name="Picture 1" descr="https://mail-attachment.googleusercontent.com/attachment/u/0/?ui=2&amp;ik=19594a5b34&amp;view=att&amp;th=13d6628a1a3642ea&amp;attid=0.1&amp;disp=inline&amp;safe=1&amp;zw&amp;saduie=AG9B_P-KaIyB_q2RhJzfatcds2r6&amp;sadet=1363739468745&amp;sads=62Wio4exFJ1oRzUWvlRxfb-pTys&amp;sadssc=1 - Google Chrom"/>
          <p:cNvPicPr>
            <a:picLocks noChangeAspect="1"/>
          </p:cNvPicPr>
          <p:nvPr/>
        </p:nvPicPr>
        <p:blipFill rotWithShape="1">
          <a:blip r:embed="rId6">
            <a:extLst>
              <a:ext uri="{28A0092B-C50C-407E-A947-70E740481C1C}">
                <a14:useLocalDpi xmlns:a14="http://schemas.microsoft.com/office/drawing/2010/main" val="0"/>
              </a:ext>
            </a:extLst>
          </a:blip>
          <a:srcRect l="36380" t="48214" r="36345" b="25123"/>
          <a:stretch/>
        </p:blipFill>
        <p:spPr>
          <a:xfrm>
            <a:off x="24384000" y="6514088"/>
            <a:ext cx="16002000" cy="8694330"/>
          </a:xfrm>
          <a:prstGeom prst="rect">
            <a:avLst/>
          </a:prstGeom>
        </p:spPr>
      </p:pic>
      <p:pic>
        <p:nvPicPr>
          <p:cNvPr id="3" name="Picture 2" descr="arxiv.org/pdf/1101.1518v1.pdf - Google Chrome"/>
          <p:cNvPicPr>
            <a:picLocks noChangeAspect="1"/>
          </p:cNvPicPr>
          <p:nvPr/>
        </p:nvPicPr>
        <p:blipFill rotWithShape="1">
          <a:blip r:embed="rId7">
            <a:extLst>
              <a:ext uri="{28A0092B-C50C-407E-A947-70E740481C1C}">
                <a14:useLocalDpi xmlns:a14="http://schemas.microsoft.com/office/drawing/2010/main" val="0"/>
              </a:ext>
            </a:extLst>
          </a:blip>
          <a:srcRect l="48325" t="38456" r="36275" b="56839"/>
          <a:stretch/>
        </p:blipFill>
        <p:spPr>
          <a:xfrm>
            <a:off x="28879800" y="17754600"/>
            <a:ext cx="6324600" cy="1377287"/>
          </a:xfrm>
          <a:prstGeom prst="rect">
            <a:avLst/>
          </a:prstGeom>
        </p:spPr>
      </p:pic>
      <p:sp>
        <p:nvSpPr>
          <p:cNvPr id="4" name="TextBox 3"/>
          <p:cNvSpPr txBox="1"/>
          <p:nvPr/>
        </p:nvSpPr>
        <p:spPr>
          <a:xfrm>
            <a:off x="9340765" y="6837590"/>
            <a:ext cx="2136574" cy="461665"/>
          </a:xfrm>
          <a:prstGeom prst="rect">
            <a:avLst/>
          </a:prstGeom>
          <a:noFill/>
        </p:spPr>
        <p:txBody>
          <a:bodyPr wrap="square" rtlCol="0">
            <a:spAutoFit/>
          </a:bodyPr>
          <a:lstStyle/>
          <a:p>
            <a:r>
              <a:rPr lang="en-US" sz="2400" b="1" dirty="0" smtClean="0"/>
              <a:t>Introduction</a:t>
            </a:r>
            <a:endParaRPr lang="en-US" sz="2400" b="1" dirty="0"/>
          </a:p>
        </p:txBody>
      </p:sp>
      <p:sp>
        <p:nvSpPr>
          <p:cNvPr id="5" name="TextBox 4"/>
          <p:cNvSpPr txBox="1"/>
          <p:nvPr/>
        </p:nvSpPr>
        <p:spPr>
          <a:xfrm>
            <a:off x="653965" y="7370990"/>
            <a:ext cx="18592800" cy="8771632"/>
          </a:xfrm>
          <a:prstGeom prst="rect">
            <a:avLst/>
          </a:prstGeom>
          <a:noFill/>
        </p:spPr>
        <p:txBody>
          <a:bodyPr wrap="square" rtlCol="0">
            <a:spAutoFit/>
          </a:bodyPr>
          <a:lstStyle/>
          <a:p>
            <a:r>
              <a:rPr lang="en-US" sz="2400" dirty="0"/>
              <a:t>B1259 is a binary star system in which a pulsar (neutron star) orbits a massive companion star.  Each of these stars have their own energetic wind which is powered by the rotational energies of the stars. When these winds collide they interact and form an intra-binary shock. This shock gives rise to a spiral structure due to the </a:t>
            </a:r>
            <a:r>
              <a:rPr lang="en-US" sz="2400" dirty="0" smtClean="0"/>
              <a:t>orbital motion of the pulsar around the massive companion (O-type star that weighs about 30 solar masses). </a:t>
            </a:r>
            <a:endParaRPr lang="en-US" sz="2400" dirty="0"/>
          </a:p>
          <a:p>
            <a:r>
              <a:rPr lang="en-US" sz="2400" dirty="0"/>
              <a:t> </a:t>
            </a:r>
          </a:p>
          <a:p>
            <a:r>
              <a:rPr lang="en-US" sz="2400" dirty="0" smtClean="0"/>
              <a:t>One of the reasons </a:t>
            </a:r>
            <a:r>
              <a:rPr lang="en-US" sz="2400" dirty="0"/>
              <a:t>this binary is so interesting is due to the fact that its orbit is highly eccentric. This rare binary allows us to study the interaction between the highly relativistic pulsar wind and slow and heavier companion wind as a function of the separation of the stars. This binary has allowed us the rare opportunity to study the properties of these winds such as the composition, magnetization, flow speed and ascending node angle</a:t>
            </a:r>
            <a:r>
              <a:rPr lang="en-US" sz="2400" dirty="0" smtClean="0"/>
              <a:t>.</a:t>
            </a:r>
          </a:p>
          <a:p>
            <a:endParaRPr lang="en-US" sz="2400" dirty="0"/>
          </a:p>
          <a:p>
            <a:r>
              <a:rPr lang="en-US" sz="2400" dirty="0"/>
              <a:t>The outstanding resolution of Chandra has made possible detailed studies of pulsar wind nebulae (</a:t>
            </a:r>
            <a:r>
              <a:rPr lang="en-US" sz="2400" dirty="0" err="1"/>
              <a:t>PWNe</a:t>
            </a:r>
            <a:r>
              <a:rPr lang="en-US" sz="2400" dirty="0"/>
              <a:t>), the most fascinating manifestations of pulsar activity. </a:t>
            </a:r>
            <a:r>
              <a:rPr lang="en-US" sz="2400" dirty="0" err="1"/>
              <a:t>PWNe</a:t>
            </a:r>
            <a:r>
              <a:rPr lang="en-US" sz="2400" dirty="0"/>
              <a:t> are formed by the relativistic pulsar wind (PW), which shocks in the ambient medium and emits synchrotron radiation (e.g., </a:t>
            </a:r>
            <a:r>
              <a:rPr lang="en-US" sz="2400" dirty="0" err="1"/>
              <a:t>Gaensler</a:t>
            </a:r>
            <a:r>
              <a:rPr lang="en-US" sz="2400" dirty="0"/>
              <a:t> &amp; </a:t>
            </a:r>
            <a:r>
              <a:rPr lang="en-US" sz="2400" dirty="0" err="1"/>
              <a:t>Slane</a:t>
            </a:r>
            <a:r>
              <a:rPr lang="en-US" sz="2400" dirty="0"/>
              <a:t> 2006; </a:t>
            </a:r>
            <a:r>
              <a:rPr lang="en-US" sz="2400" dirty="0" err="1"/>
              <a:t>Kargaltsev</a:t>
            </a:r>
            <a:r>
              <a:rPr lang="en-US" sz="2400" dirty="0"/>
              <a:t> &amp; Pavlov 2008). The PWN morphology depends on the Mach number, M =v=</a:t>
            </a:r>
            <a:r>
              <a:rPr lang="en-US" sz="2400" dirty="0" err="1"/>
              <a:t>cs</a:t>
            </a:r>
            <a:r>
              <a:rPr lang="en-US" sz="2400" dirty="0"/>
              <a:t>, where v is the pulsar's velocity relative to the ambient medium, and </a:t>
            </a:r>
            <a:r>
              <a:rPr lang="en-US" sz="2400" dirty="0" err="1"/>
              <a:t>cs</a:t>
            </a:r>
            <a:r>
              <a:rPr lang="en-US" sz="2400" dirty="0"/>
              <a:t> is the speed of sound. In particular, when a pulsar moves in the ISM with a supersonic speed, a bow shock is formed ahead of the pulsar, accompanied by a long tail behind the pulsar (</a:t>
            </a:r>
            <a:r>
              <a:rPr lang="en-US" sz="2400" dirty="0" err="1"/>
              <a:t>Gaensler</a:t>
            </a:r>
            <a:r>
              <a:rPr lang="en-US" sz="2400" dirty="0"/>
              <a:t> et al. 2004; </a:t>
            </a:r>
            <a:r>
              <a:rPr lang="en-US" sz="2400" dirty="0" err="1"/>
              <a:t>Kargaltsev</a:t>
            </a:r>
            <a:r>
              <a:rPr lang="en-US" sz="2400" dirty="0"/>
              <a:t> et al. 2008; De Luca et al. 2013).</a:t>
            </a:r>
          </a:p>
          <a:p>
            <a:r>
              <a:rPr lang="en-US" sz="2400" dirty="0"/>
              <a:t> </a:t>
            </a:r>
          </a:p>
          <a:p>
            <a:r>
              <a:rPr lang="en-US" sz="2400" dirty="0"/>
              <a:t>An interesting </a:t>
            </a:r>
            <a:r>
              <a:rPr lang="en-US" sz="2400" dirty="0" err="1"/>
              <a:t>modificcation</a:t>
            </a:r>
            <a:r>
              <a:rPr lang="en-US" sz="2400" dirty="0"/>
              <a:t> of bow-shock </a:t>
            </a:r>
            <a:r>
              <a:rPr lang="en-US" sz="2400" dirty="0" err="1"/>
              <a:t>PWNe</a:t>
            </a:r>
            <a:r>
              <a:rPr lang="en-US" sz="2400" dirty="0"/>
              <a:t> is expected when the radio pulsar is in a wide high mass binary system. In such a system, the PWN is produced by the collision of the relativistic PW with the dense nonrelativistic wind of the companion (instead of the ISM for a soli-</a:t>
            </a:r>
            <a:r>
              <a:rPr lang="en-US" sz="2400" dirty="0" err="1"/>
              <a:t>tary</a:t>
            </a:r>
            <a:r>
              <a:rPr lang="en-US" sz="2400" dirty="0"/>
              <a:t> pulsar). The properties of such a PWN depend on the wind parameters, such as the ratio of their momentum fluxes, the velocities </a:t>
            </a:r>
            <a:r>
              <a:rPr lang="en-US" sz="2400" dirty="0" err="1"/>
              <a:t>vw</a:t>
            </a:r>
            <a:r>
              <a:rPr lang="en-US" sz="2400" dirty="0"/>
              <a:t> and </a:t>
            </a:r>
            <a:r>
              <a:rPr lang="en-US" sz="2400" dirty="0" err="1"/>
              <a:t>vp</a:t>
            </a:r>
            <a:r>
              <a:rPr lang="en-US" sz="2400" dirty="0"/>
              <a:t> of the companion's wind and the pulsar's binary motion, the temperature </a:t>
            </a:r>
            <a:r>
              <a:rPr lang="en-US" sz="2400" dirty="0" smtClean="0"/>
              <a:t>and density </a:t>
            </a:r>
            <a:r>
              <a:rPr lang="en-US" sz="2400" dirty="0"/>
              <a:t>of the companion's wind, the anisotropy of the out flows, and the separation between the pulsar and the companion (</a:t>
            </a:r>
            <a:r>
              <a:rPr lang="en-US" sz="2400" dirty="0" err="1"/>
              <a:t>Tavani</a:t>
            </a:r>
            <a:r>
              <a:rPr lang="en-US" sz="2400" dirty="0"/>
              <a:t> &amp; </a:t>
            </a:r>
            <a:r>
              <a:rPr lang="en-US" sz="2400" dirty="0" err="1"/>
              <a:t>Arons</a:t>
            </a:r>
            <a:r>
              <a:rPr lang="en-US" sz="2400" dirty="0"/>
              <a:t> 1997 [TA97]). As these parameters vary along </a:t>
            </a:r>
            <a:r>
              <a:rPr lang="en-US" sz="2400" dirty="0" smtClean="0"/>
              <a:t>the orbit</a:t>
            </a:r>
            <a:r>
              <a:rPr lang="en-US" sz="2400" dirty="0"/>
              <a:t>, the PWN's luminosity, spectrum, shape, size, and orientation, should also vary. If such a PWN can be resolved, observations of the varying PWN morphology would be </a:t>
            </a:r>
            <a:r>
              <a:rPr lang="en-US" sz="2400" dirty="0" err="1"/>
              <a:t>partcularly</a:t>
            </a:r>
            <a:r>
              <a:rPr lang="en-US" sz="2400" dirty="0"/>
              <a:t> useful for a definitive study of the wind properties, especially in the case of an eccentric orbit, because it allows one to probe the interaction and shock physics at varying ambient pressure.</a:t>
            </a:r>
          </a:p>
          <a:p>
            <a:endParaRPr lang="en-US" sz="1800" dirty="0"/>
          </a:p>
          <a:p>
            <a:endParaRPr lang="en-US" sz="1800" dirty="0"/>
          </a:p>
        </p:txBody>
      </p:sp>
      <p:sp>
        <p:nvSpPr>
          <p:cNvPr id="6" name="TextBox 5"/>
          <p:cNvSpPr txBox="1"/>
          <p:nvPr/>
        </p:nvSpPr>
        <p:spPr>
          <a:xfrm>
            <a:off x="272965" y="27821752"/>
            <a:ext cx="17599569" cy="1200329"/>
          </a:xfrm>
          <a:prstGeom prst="rect">
            <a:avLst/>
          </a:prstGeom>
          <a:noFill/>
        </p:spPr>
        <p:txBody>
          <a:bodyPr wrap="square" rtlCol="0">
            <a:spAutoFit/>
          </a:bodyPr>
          <a:lstStyle/>
          <a:p>
            <a:r>
              <a:rPr lang="en-US" sz="2400" dirty="0"/>
              <a:t>Figure 1: ACIS image of the target binary from two previous observations in the 0.5-1.6 </a:t>
            </a:r>
            <a:r>
              <a:rPr lang="en-US" sz="2400" dirty="0" err="1"/>
              <a:t>keV</a:t>
            </a:r>
            <a:r>
              <a:rPr lang="en-US" sz="2400" dirty="0"/>
              <a:t> band (where the Chandra mirror array provides the sharpest PSF). Each pixel is 0.25” x 0.25”, with no smoothing applied. The black cross shows the peak of the surface brightness profile (determined by </a:t>
            </a:r>
            <a:r>
              <a:rPr lang="en-US" sz="2400" dirty="0" err="1"/>
              <a:t>centroiding</a:t>
            </a:r>
            <a:r>
              <a:rPr lang="en-US" sz="2400" dirty="0"/>
              <a:t> within r = 0.6” circular </a:t>
            </a:r>
            <a:r>
              <a:rPr lang="en-US" sz="2400" dirty="0" err="1"/>
              <a:t>apperature</a:t>
            </a:r>
            <a:r>
              <a:rPr lang="en-US" sz="2400" dirty="0"/>
              <a:t>). Adapted from Durant et al. (2013).</a:t>
            </a:r>
          </a:p>
        </p:txBody>
      </p:sp>
      <p:sp>
        <p:nvSpPr>
          <p:cNvPr id="13" name="TextBox 12"/>
          <p:cNvSpPr txBox="1"/>
          <p:nvPr/>
        </p:nvSpPr>
        <p:spPr>
          <a:xfrm>
            <a:off x="29868073" y="16629480"/>
            <a:ext cx="2564207" cy="461665"/>
          </a:xfrm>
          <a:prstGeom prst="rect">
            <a:avLst/>
          </a:prstGeom>
          <a:noFill/>
        </p:spPr>
        <p:txBody>
          <a:bodyPr wrap="square" rtlCol="0">
            <a:spAutoFit/>
          </a:bodyPr>
          <a:lstStyle/>
          <a:p>
            <a:pPr algn="ctr"/>
            <a:r>
              <a:rPr lang="en-US" sz="2400" b="1" dirty="0" smtClean="0"/>
              <a:t>Methods</a:t>
            </a:r>
            <a:endParaRPr lang="en-US" sz="2400" b="1" dirty="0"/>
          </a:p>
        </p:txBody>
      </p:sp>
      <p:sp>
        <p:nvSpPr>
          <p:cNvPr id="14" name="TextBox 13"/>
          <p:cNvSpPr txBox="1"/>
          <p:nvPr/>
        </p:nvSpPr>
        <p:spPr>
          <a:xfrm>
            <a:off x="22174200" y="17029590"/>
            <a:ext cx="17830800" cy="1200329"/>
          </a:xfrm>
          <a:prstGeom prst="rect">
            <a:avLst/>
          </a:prstGeom>
          <a:noFill/>
        </p:spPr>
        <p:txBody>
          <a:bodyPr wrap="square" rtlCol="0">
            <a:spAutoFit/>
          </a:bodyPr>
          <a:lstStyle/>
          <a:p>
            <a:r>
              <a:rPr lang="en-US" sz="2400" dirty="0"/>
              <a:t>For our study we have used X-ray images and spectra of the binary system using the Chandra X-Ray Observatory (CXO). In our study we have focused on modeling the spatial structure of the interacting winds and comparing it to the actual CXO images. To model this we used the equation:</a:t>
            </a:r>
          </a:p>
        </p:txBody>
      </p:sp>
      <p:sp>
        <p:nvSpPr>
          <p:cNvPr id="15" name="TextBox 14"/>
          <p:cNvSpPr txBox="1"/>
          <p:nvPr/>
        </p:nvSpPr>
        <p:spPr>
          <a:xfrm>
            <a:off x="22326600" y="19203829"/>
            <a:ext cx="17907000" cy="830997"/>
          </a:xfrm>
          <a:prstGeom prst="rect">
            <a:avLst/>
          </a:prstGeom>
          <a:noFill/>
        </p:spPr>
        <p:txBody>
          <a:bodyPr wrap="square" rtlCol="0">
            <a:spAutoFit/>
          </a:bodyPr>
          <a:lstStyle/>
          <a:p>
            <a:r>
              <a:rPr lang="en-US" sz="2400" dirty="0"/>
              <a:t>Where R and θ are the radius and the azimuthal angle of a point on the tail’s central line in the reference frame centered at the Be companion, </a:t>
            </a:r>
            <a:r>
              <a:rPr lang="en-US" sz="2400" dirty="0" err="1"/>
              <a:t>R</a:t>
            </a:r>
            <a:r>
              <a:rPr lang="en-US" sz="2400" baseline="-25000" dirty="0" err="1"/>
              <a:t>p</a:t>
            </a:r>
            <a:r>
              <a:rPr lang="en-US" sz="2400" dirty="0"/>
              <a:t> and </a:t>
            </a:r>
            <a:r>
              <a:rPr lang="en-US" sz="2400" dirty="0" err="1"/>
              <a:t>θ</a:t>
            </a:r>
            <a:r>
              <a:rPr lang="en-US" sz="2400" baseline="-25000" dirty="0" err="1"/>
              <a:t>p</a:t>
            </a:r>
            <a:r>
              <a:rPr lang="en-US" sz="2400" dirty="0"/>
              <a:t> are the radial coordinate and true anomaly of the pulsar, and </a:t>
            </a:r>
            <a:r>
              <a:rPr lang="en-US" sz="2400" dirty="0" err="1"/>
              <a:t>V</a:t>
            </a:r>
            <a:r>
              <a:rPr lang="en-US" sz="2400" baseline="-25000" dirty="0" err="1"/>
              <a:t>flow</a:t>
            </a:r>
            <a:r>
              <a:rPr lang="en-US" sz="2400" dirty="0"/>
              <a:t>(θ’) is the flow speed that may vary along the tail. </a:t>
            </a:r>
          </a:p>
        </p:txBody>
      </p:sp>
      <p:sp>
        <p:nvSpPr>
          <p:cNvPr id="16" name="TextBox 15"/>
          <p:cNvSpPr txBox="1"/>
          <p:nvPr/>
        </p:nvSpPr>
        <p:spPr>
          <a:xfrm>
            <a:off x="228600" y="39001460"/>
            <a:ext cx="20421600" cy="1569660"/>
          </a:xfrm>
          <a:prstGeom prst="rect">
            <a:avLst/>
          </a:prstGeom>
          <a:noFill/>
        </p:spPr>
        <p:txBody>
          <a:bodyPr wrap="square" rtlCol="0">
            <a:spAutoFit/>
          </a:bodyPr>
          <a:lstStyle/>
          <a:p>
            <a:r>
              <a:rPr lang="en-US" sz="2400" dirty="0"/>
              <a:t>Figure 3: Radial surface brightness profiles of the extended X-ray emission. The profiles are calculated for six sectors spanning different ranges in the azimuthal angle, counterclockwise from the direction toward east. The vertical red lines in the right panel show the center of gravity of the surface brightness distribution for each of the radial profiles. The distance in the right panel is given in arc seconds from the peak of the point source surface brightness distribution. The vertical axes are in arbitrary units but the range is the same for each of the six profiles.</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37400" y="20583168"/>
            <a:ext cx="11240104" cy="47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5509199" y="20735568"/>
            <a:ext cx="5565480" cy="461665"/>
          </a:xfrm>
          <a:prstGeom prst="rect">
            <a:avLst/>
          </a:prstGeom>
          <a:noFill/>
        </p:spPr>
        <p:txBody>
          <a:bodyPr wrap="square" rtlCol="0">
            <a:spAutoFit/>
          </a:bodyPr>
          <a:lstStyle/>
          <a:p>
            <a:pPr algn="ctr"/>
            <a:r>
              <a:rPr lang="en-US" sz="2400" b="1" dirty="0" smtClean="0"/>
              <a:t>Results and Summary</a:t>
            </a:r>
            <a:endParaRPr lang="en-US" sz="2400" b="1" dirty="0"/>
          </a:p>
        </p:txBody>
      </p:sp>
      <p:sp>
        <p:nvSpPr>
          <p:cNvPr id="23" name="TextBox 22"/>
          <p:cNvSpPr txBox="1"/>
          <p:nvPr/>
        </p:nvSpPr>
        <p:spPr>
          <a:xfrm>
            <a:off x="32842200" y="21116568"/>
            <a:ext cx="10609068" cy="5478423"/>
          </a:xfrm>
          <a:prstGeom prst="rect">
            <a:avLst/>
          </a:prstGeom>
          <a:noFill/>
        </p:spPr>
        <p:txBody>
          <a:bodyPr wrap="square" rtlCol="0">
            <a:spAutoFit/>
          </a:bodyPr>
          <a:lstStyle/>
          <a:p>
            <a:r>
              <a:rPr lang="en-US" sz="2400" dirty="0"/>
              <a:t>Our model suggests that the pulsars tail shape can be described by a ballistic flow model with a flow speed of approximately </a:t>
            </a:r>
            <a:r>
              <a:rPr lang="en-US" sz="2400" dirty="0" smtClean="0"/>
              <a:t>1.5% </a:t>
            </a:r>
            <a:r>
              <a:rPr lang="en-US" sz="2400" dirty="0"/>
              <a:t>of the speed of light. By comparing our model to the real </a:t>
            </a:r>
            <a:r>
              <a:rPr lang="en-US" sz="2400" dirty="0" smtClean="0"/>
              <a:t>images </a:t>
            </a:r>
            <a:r>
              <a:rPr lang="en-US" sz="2400" dirty="0"/>
              <a:t>we can see that there is little mixing between the winds and ranges out to a distance of 5,000 AU ( much larger than the size of the orbit which is 70 AU). Our model also suggests a magnetic field of about 2 </a:t>
            </a:r>
            <a:r>
              <a:rPr lang="en-US" sz="2400" dirty="0" err="1"/>
              <a:t>mG</a:t>
            </a:r>
            <a:r>
              <a:rPr lang="en-US" sz="2400" dirty="0"/>
              <a:t> in the pulsar wind. We were also able to calculate a more accurate ascending node from our model, we found this angle to be 75°.</a:t>
            </a:r>
          </a:p>
          <a:p>
            <a:r>
              <a:rPr lang="en-US" sz="2400" dirty="0"/>
              <a:t> </a:t>
            </a:r>
          </a:p>
          <a:p>
            <a:r>
              <a:rPr lang="en-US" sz="2400" dirty="0"/>
              <a:t>Thus, the current analysis of CXO images provides a realistic model for interacting winds in </a:t>
            </a:r>
            <a:r>
              <a:rPr lang="en-US" sz="2400" dirty="0" err="1" smtClean="0"/>
              <a:t>thebinary</a:t>
            </a:r>
            <a:r>
              <a:rPr lang="en-US" sz="2400" dirty="0" smtClean="0"/>
              <a:t> </a:t>
            </a:r>
            <a:r>
              <a:rPr lang="en-US" sz="2400" dirty="0"/>
              <a:t>systems of this type. It also advances our further understanding of pulsar winds, </a:t>
            </a:r>
            <a:r>
              <a:rPr lang="en-US" sz="2400" dirty="0" smtClean="0"/>
              <a:t>the massive winds </a:t>
            </a:r>
            <a:r>
              <a:rPr lang="en-US" sz="2400" dirty="0"/>
              <a:t>and </a:t>
            </a:r>
            <a:r>
              <a:rPr lang="en-US" sz="2400" dirty="0" smtClean="0"/>
              <a:t>relativistic shock </a:t>
            </a:r>
            <a:r>
              <a:rPr lang="en-US" sz="2400" dirty="0"/>
              <a:t>physics.</a:t>
            </a:r>
          </a:p>
          <a:p>
            <a:endParaRPr lang="en-US" dirty="0"/>
          </a:p>
        </p:txBody>
      </p:sp>
      <p:sp>
        <p:nvSpPr>
          <p:cNvPr id="24" name="TextBox 23"/>
          <p:cNvSpPr txBox="1"/>
          <p:nvPr/>
        </p:nvSpPr>
        <p:spPr>
          <a:xfrm>
            <a:off x="22174200" y="40081200"/>
            <a:ext cx="20497800" cy="3631763"/>
          </a:xfrm>
          <a:prstGeom prst="rect">
            <a:avLst/>
          </a:prstGeom>
          <a:noFill/>
        </p:spPr>
        <p:txBody>
          <a:bodyPr wrap="square" rtlCol="0">
            <a:spAutoFit/>
          </a:bodyPr>
          <a:lstStyle/>
          <a:p>
            <a:r>
              <a:rPr lang="en-US" sz="2400" dirty="0"/>
              <a:t>Figure 4: Ballistic outflow model shown on top of the two Chandra images (in 0.5-0.8 </a:t>
            </a:r>
            <a:r>
              <a:rPr lang="en-US" sz="2400" dirty="0" err="1"/>
              <a:t>keV</a:t>
            </a:r>
            <a:r>
              <a:rPr lang="en-US" sz="2400" dirty="0"/>
              <a:t>) with counts set to zero in the central r = 1.2” circle. The </a:t>
            </a:r>
            <a:r>
              <a:rPr lang="en-US" sz="2400" dirty="0" smtClean="0"/>
              <a:t>color bar </a:t>
            </a:r>
            <a:r>
              <a:rPr lang="en-US" sz="2400" dirty="0"/>
              <a:t>shows the time, in years, passed since the tail was launched from the pulsar. The colored tail corresponds to 6.13 </a:t>
            </a:r>
            <a:r>
              <a:rPr lang="en-US" sz="2400" dirty="0" err="1"/>
              <a:t>yr</a:t>
            </a:r>
            <a:r>
              <a:rPr lang="en-US" sz="2400" dirty="0"/>
              <a:t> (a cooling time estimate). The tail flow speed is assumed to be v = 0.015c (where c is the speed of light) and the longitude of ascending node    Ω = 75°. The insets show a zoomed –in binary orbit with the starting parts of the tail: for ObsID14205 the starting point corresponds to 1004d (-233 d) after </a:t>
            </a:r>
            <a:r>
              <a:rPr lang="en-US" sz="2400" dirty="0" err="1"/>
              <a:t>periastron</a:t>
            </a:r>
            <a:r>
              <a:rPr lang="en-US" sz="2400" dirty="0"/>
              <a:t>, for </a:t>
            </a:r>
            <a:r>
              <a:rPr lang="en-US" sz="2400" dirty="0" err="1"/>
              <a:t>ObsID</a:t>
            </a:r>
            <a:r>
              <a:rPr lang="en-US" sz="2400" dirty="0"/>
              <a:t> 10089 the pulsar is 290 days later in the orbit (57 d after </a:t>
            </a:r>
            <a:r>
              <a:rPr lang="en-US" sz="2400" dirty="0" err="1"/>
              <a:t>periastron</a:t>
            </a:r>
            <a:r>
              <a:rPr lang="en-US" sz="2400" dirty="0"/>
              <a:t>). Note that the nearly-circular (red-colored) end part of the tail in </a:t>
            </a:r>
            <a:r>
              <a:rPr lang="en-US" sz="2400" dirty="0" err="1"/>
              <a:t>ObsID</a:t>
            </a:r>
            <a:r>
              <a:rPr lang="en-US" sz="2400" dirty="0"/>
              <a:t> 14205 panel was ejected when the pulsar was passing through the disk and </a:t>
            </a:r>
            <a:r>
              <a:rPr lang="en-US" sz="2400" dirty="0" err="1"/>
              <a:t>periastron</a:t>
            </a:r>
            <a:r>
              <a:rPr lang="en-US" sz="2400" dirty="0"/>
              <a:t>. It is beyond the 6.13 </a:t>
            </a:r>
            <a:r>
              <a:rPr lang="en-US" sz="2400" dirty="0" err="1"/>
              <a:t>yr</a:t>
            </a:r>
            <a:r>
              <a:rPr lang="en-US" sz="2400" dirty="0"/>
              <a:t> cut-off time (dashed blue-colored line) at the time of the </a:t>
            </a:r>
            <a:r>
              <a:rPr lang="en-US" sz="2400" dirty="0" err="1"/>
              <a:t>ObsID</a:t>
            </a:r>
            <a:r>
              <a:rPr lang="en-US" sz="2400" dirty="0"/>
              <a:t> 10089 observation.</a:t>
            </a:r>
          </a:p>
          <a:p>
            <a:endParaRPr lang="en-US"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37400" y="25527000"/>
            <a:ext cx="1124010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6804600" y="25679400"/>
            <a:ext cx="2580901" cy="461665"/>
          </a:xfrm>
          <a:prstGeom prst="rect">
            <a:avLst/>
          </a:prstGeom>
          <a:noFill/>
        </p:spPr>
        <p:txBody>
          <a:bodyPr wrap="square" rtlCol="0">
            <a:spAutoFit/>
          </a:bodyPr>
          <a:lstStyle/>
          <a:p>
            <a:pPr algn="ctr"/>
            <a:r>
              <a:rPr lang="en-US" sz="2400" b="1" dirty="0" smtClean="0"/>
              <a:t>Future Research</a:t>
            </a:r>
            <a:endParaRPr lang="en-US" sz="2400" b="1" dirty="0"/>
          </a:p>
        </p:txBody>
      </p:sp>
      <p:sp>
        <p:nvSpPr>
          <p:cNvPr id="27" name="TextBox 26"/>
          <p:cNvSpPr txBox="1"/>
          <p:nvPr/>
        </p:nvSpPr>
        <p:spPr>
          <a:xfrm>
            <a:off x="33070800" y="26060400"/>
            <a:ext cx="10058898" cy="4370427"/>
          </a:xfrm>
          <a:prstGeom prst="rect">
            <a:avLst/>
          </a:prstGeom>
          <a:noFill/>
        </p:spPr>
        <p:txBody>
          <a:bodyPr wrap="square" rtlCol="0">
            <a:spAutoFit/>
          </a:bodyPr>
          <a:lstStyle/>
          <a:p>
            <a:r>
              <a:rPr lang="en-US" sz="2400" dirty="0"/>
              <a:t>We have proposed to study this binary at multiple spots in its orbit, once again using CXO. With this new data we will be able to answer </a:t>
            </a:r>
            <a:r>
              <a:rPr lang="en-US" sz="2400" dirty="0" smtClean="0"/>
              <a:t>some important </a:t>
            </a:r>
            <a:r>
              <a:rPr lang="en-US" sz="2400" dirty="0"/>
              <a:t>open questions such as:</a:t>
            </a:r>
          </a:p>
          <a:p>
            <a:pPr marL="285750" lvl="0" indent="-285750">
              <a:buFont typeface="Arial" pitchFamily="34" charset="0"/>
              <a:buChar char="•"/>
            </a:pPr>
            <a:r>
              <a:rPr lang="en-US" sz="2400" dirty="0" smtClean="0"/>
              <a:t> What </a:t>
            </a:r>
            <a:r>
              <a:rPr lang="en-US" sz="2400" dirty="0"/>
              <a:t>is the cause of the detected large change in the Snail’s luminosity?</a:t>
            </a:r>
          </a:p>
          <a:p>
            <a:pPr marL="285750" lvl="0" indent="-285750">
              <a:buFont typeface="Arial" pitchFamily="34" charset="0"/>
              <a:buChar char="•"/>
            </a:pPr>
            <a:r>
              <a:rPr lang="en-US" sz="2400" dirty="0" smtClean="0"/>
              <a:t>What </a:t>
            </a:r>
            <a:r>
              <a:rPr lang="en-US" sz="2400" dirty="0"/>
              <a:t>is the flow speed and the magnetic field in the Snail? Does the flow behave as expected from our numerical models?</a:t>
            </a:r>
          </a:p>
          <a:p>
            <a:pPr marL="285750" lvl="0" indent="-285750">
              <a:buFont typeface="Arial" pitchFamily="34" charset="0"/>
              <a:buChar char="•"/>
            </a:pPr>
            <a:r>
              <a:rPr lang="en-US" sz="2400" dirty="0" smtClean="0"/>
              <a:t> How </a:t>
            </a:r>
            <a:r>
              <a:rPr lang="en-US" sz="2400" dirty="0"/>
              <a:t>many hidden spiral turns are hidden in the unresolved central part of the nebula?</a:t>
            </a:r>
          </a:p>
          <a:p>
            <a:endParaRPr lang="en-US" dirty="0"/>
          </a:p>
        </p:txBody>
      </p:sp>
      <p:pic>
        <p:nvPicPr>
          <p:cNvPr id="29" name="Picture 28" descr="Chandra-X-ray-Observatory-Podcasts--jpg (300×300) - Google Chrome"/>
          <p:cNvPicPr>
            <a:picLocks noChangeAspect="1"/>
          </p:cNvPicPr>
          <p:nvPr/>
        </p:nvPicPr>
        <p:blipFill rotWithShape="1">
          <a:blip r:embed="rId10">
            <a:extLst>
              <a:ext uri="{28A0092B-C50C-407E-A947-70E740481C1C}">
                <a14:useLocalDpi xmlns:a14="http://schemas.microsoft.com/office/drawing/2010/main" val="0"/>
              </a:ext>
            </a:extLst>
          </a:blip>
          <a:srcRect l="-3" t="5653" r="83639" b="64348"/>
          <a:stretch/>
        </p:blipFill>
        <p:spPr>
          <a:xfrm>
            <a:off x="38906492" y="565637"/>
            <a:ext cx="3017520" cy="4023360"/>
          </a:xfrm>
          <a:prstGeom prst="rect">
            <a:avLst/>
          </a:prstGeom>
        </p:spPr>
      </p:pic>
      <p:pic>
        <p:nvPicPr>
          <p:cNvPr id="33" name="Picture 32" descr="gw_txt_blk_pos.png (600×457) - Google Chrome"/>
          <p:cNvPicPr>
            <a:picLocks noChangeAspect="1"/>
          </p:cNvPicPr>
          <p:nvPr/>
        </p:nvPicPr>
        <p:blipFill rotWithShape="1">
          <a:blip r:embed="rId11">
            <a:extLst>
              <a:ext uri="{28A0092B-C50C-407E-A947-70E740481C1C}">
                <a14:useLocalDpi xmlns:a14="http://schemas.microsoft.com/office/drawing/2010/main" val="0"/>
              </a:ext>
            </a:extLst>
          </a:blip>
          <a:srcRect l="-65" t="5458" r="67842" b="47275"/>
          <a:stretch/>
        </p:blipFill>
        <p:spPr>
          <a:xfrm>
            <a:off x="1379764" y="545124"/>
            <a:ext cx="3017520" cy="3816419"/>
          </a:xfrm>
          <a:prstGeom prst="rect">
            <a:avLst/>
          </a:prstGeom>
        </p:spPr>
      </p:pic>
      <p:sp>
        <p:nvSpPr>
          <p:cNvPr id="34" name="TextBox 33"/>
          <p:cNvSpPr txBox="1"/>
          <p:nvPr/>
        </p:nvSpPr>
        <p:spPr>
          <a:xfrm>
            <a:off x="21717000" y="14935200"/>
            <a:ext cx="20040600" cy="1569660"/>
          </a:xfrm>
          <a:prstGeom prst="rect">
            <a:avLst/>
          </a:prstGeom>
          <a:noFill/>
        </p:spPr>
        <p:txBody>
          <a:bodyPr wrap="square" rtlCol="0">
            <a:spAutoFit/>
          </a:bodyPr>
          <a:lstStyle/>
          <a:p>
            <a:r>
              <a:rPr lang="en-US" sz="2400" dirty="0"/>
              <a:t>Figure 5: Schematic view of the PSR B1259 around the massive O star. The positions of the two existing observations are shown by filled black circles (θ = 182° for </a:t>
            </a:r>
            <a:r>
              <a:rPr lang="en-US" sz="2400" dirty="0" err="1"/>
              <a:t>ObsID</a:t>
            </a:r>
            <a:r>
              <a:rPr lang="en-US" sz="2400" dirty="0"/>
              <a:t> 10089 and θ = 169° for </a:t>
            </a:r>
            <a:r>
              <a:rPr lang="en-US" sz="2400" dirty="0" err="1"/>
              <a:t>obsID</a:t>
            </a:r>
            <a:r>
              <a:rPr lang="en-US" sz="2400" dirty="0"/>
              <a:t> 14205). The observation planned in May 2013 is shown by the grey circle. The numbered empty circles show five proposed observations. The orbital motion is clockwise. Colored sectors show the parts of the orbit when the pulsar is expected to be passing through the equatorial wind of the companion star.</a:t>
            </a: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0509795"/>
            <a:ext cx="10972801" cy="320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9072750" y="40509795"/>
            <a:ext cx="2580901" cy="461665"/>
          </a:xfrm>
          <a:prstGeom prst="rect">
            <a:avLst/>
          </a:prstGeom>
          <a:noFill/>
        </p:spPr>
        <p:txBody>
          <a:bodyPr wrap="square" rtlCol="0">
            <a:spAutoFit/>
          </a:bodyPr>
          <a:lstStyle/>
          <a:p>
            <a:pPr algn="ctr"/>
            <a:r>
              <a:rPr lang="en-US" sz="2400" b="1" dirty="0" smtClean="0"/>
              <a:t>References</a:t>
            </a:r>
            <a:endParaRPr lang="en-US" sz="2400" b="1" dirty="0"/>
          </a:p>
        </p:txBody>
      </p:sp>
      <p:sp>
        <p:nvSpPr>
          <p:cNvPr id="36" name="TextBox 35"/>
          <p:cNvSpPr txBox="1"/>
          <p:nvPr/>
        </p:nvSpPr>
        <p:spPr>
          <a:xfrm>
            <a:off x="6053319" y="40990999"/>
            <a:ext cx="8619762" cy="4001095"/>
          </a:xfrm>
          <a:prstGeom prst="rect">
            <a:avLst/>
          </a:prstGeom>
          <a:noFill/>
        </p:spPr>
        <p:txBody>
          <a:bodyPr wrap="square" rtlCol="0">
            <a:spAutoFit/>
          </a:bodyPr>
          <a:lstStyle/>
          <a:p>
            <a:pPr algn="ctr"/>
            <a:r>
              <a:rPr lang="en-US" sz="2400" dirty="0" err="1"/>
              <a:t>Chernyakova</a:t>
            </a:r>
            <a:r>
              <a:rPr lang="en-US" sz="2400" dirty="0"/>
              <a:t>, M., et al. 2006, MNRAS, 387, 1201 (C06)</a:t>
            </a:r>
          </a:p>
          <a:p>
            <a:r>
              <a:rPr lang="en-US" sz="2400" dirty="0"/>
              <a:t> </a:t>
            </a:r>
          </a:p>
          <a:p>
            <a:pPr algn="ctr"/>
            <a:r>
              <a:rPr lang="en-US" sz="2400" dirty="0" err="1"/>
              <a:t>Chernyakova</a:t>
            </a:r>
            <a:r>
              <a:rPr lang="en-US" sz="2400" dirty="0"/>
              <a:t>, M., et al. 2009, MNRAS, 397, </a:t>
            </a:r>
            <a:r>
              <a:rPr lang="en-US" sz="2400" dirty="0" smtClean="0"/>
              <a:t>2123</a:t>
            </a:r>
          </a:p>
          <a:p>
            <a:endParaRPr lang="en-US" sz="2400" dirty="0"/>
          </a:p>
          <a:p>
            <a:pPr algn="ctr"/>
            <a:r>
              <a:rPr lang="en-US" sz="2400" dirty="0" smtClean="0"/>
              <a:t>Durant M., et al 2013, to be submitted to Nature</a:t>
            </a:r>
            <a:endParaRPr lang="en-US" sz="2400" dirty="0"/>
          </a:p>
          <a:p>
            <a:r>
              <a:rPr lang="en-US" sz="2400" dirty="0"/>
              <a:t> </a:t>
            </a:r>
          </a:p>
          <a:p>
            <a:pPr algn="ctr"/>
            <a:r>
              <a:rPr lang="en-US" sz="2400" dirty="0"/>
              <a:t>Pavlov, G.G., Chang, C., &amp; </a:t>
            </a:r>
            <a:r>
              <a:rPr lang="en-US" sz="2400" dirty="0" err="1"/>
              <a:t>Kargaltsev</a:t>
            </a:r>
            <a:r>
              <a:rPr lang="en-US" sz="2400" dirty="0"/>
              <a:t>, O. 2011, </a:t>
            </a:r>
            <a:r>
              <a:rPr lang="en-US" sz="2400" dirty="0" err="1"/>
              <a:t>ApJ</a:t>
            </a:r>
            <a:r>
              <a:rPr lang="en-US" sz="2400" dirty="0"/>
              <a:t>, 730, 2</a:t>
            </a:r>
          </a:p>
          <a:p>
            <a:endParaRPr lang="en-US" dirty="0"/>
          </a:p>
        </p:txBody>
      </p:sp>
      <p:sp>
        <p:nvSpPr>
          <p:cNvPr id="25" name="TextBox 24"/>
          <p:cNvSpPr txBox="1"/>
          <p:nvPr/>
        </p:nvSpPr>
        <p:spPr>
          <a:xfrm>
            <a:off x="5029200" y="3352800"/>
            <a:ext cx="33223200" cy="3046988"/>
          </a:xfrm>
          <a:prstGeom prst="rect">
            <a:avLst/>
          </a:prstGeom>
          <a:noFill/>
        </p:spPr>
        <p:txBody>
          <a:bodyPr wrap="square" rtlCol="0">
            <a:spAutoFit/>
          </a:bodyPr>
          <a:lstStyle/>
          <a:p>
            <a:r>
              <a:rPr lang="en-US" sz="2400" dirty="0">
                <a:solidFill>
                  <a:srgbClr val="FFFF00"/>
                </a:solidFill>
              </a:rPr>
              <a:t>B1259-63 is a binary star system in which a pulsar (neutron star) orbits a </a:t>
            </a:r>
            <a:r>
              <a:rPr lang="en-US" sz="2400" dirty="0" smtClean="0">
                <a:solidFill>
                  <a:srgbClr val="FFFF00"/>
                </a:solidFill>
              </a:rPr>
              <a:t>massive companion </a:t>
            </a:r>
            <a:r>
              <a:rPr lang="en-US" sz="2400" dirty="0">
                <a:solidFill>
                  <a:srgbClr val="FFFF00"/>
                </a:solidFill>
              </a:rPr>
              <a:t>star. Both stars emit energetic winds powered by the rotational kinetic energy of </a:t>
            </a:r>
            <a:r>
              <a:rPr lang="en-US" sz="2400" dirty="0" smtClean="0">
                <a:solidFill>
                  <a:srgbClr val="FFFF00"/>
                </a:solidFill>
              </a:rPr>
              <a:t>the stars</a:t>
            </a:r>
            <a:r>
              <a:rPr lang="en-US" sz="2400" dirty="0">
                <a:solidFill>
                  <a:srgbClr val="FFFF00"/>
                </a:solidFill>
              </a:rPr>
              <a:t>. As these winds collide and interact with each other, the pulsar’s wind is separated from </a:t>
            </a:r>
            <a:r>
              <a:rPr lang="en-US" sz="2400" dirty="0" smtClean="0">
                <a:solidFill>
                  <a:srgbClr val="FFFF00"/>
                </a:solidFill>
              </a:rPr>
              <a:t>its companion’s </a:t>
            </a:r>
            <a:r>
              <a:rPr lang="en-US" sz="2400" dirty="0">
                <a:solidFill>
                  <a:srgbClr val="FFFF00"/>
                </a:solidFill>
              </a:rPr>
              <a:t>wind by an intra-binary shock. This shock causes the pulsar’s wind to form a </a:t>
            </a:r>
            <a:r>
              <a:rPr lang="en-US" sz="2400" dirty="0" smtClean="0">
                <a:solidFill>
                  <a:srgbClr val="FFFF00"/>
                </a:solidFill>
              </a:rPr>
              <a:t>tail that </a:t>
            </a:r>
            <a:r>
              <a:rPr lang="en-US" sz="2400" dirty="0">
                <a:solidFill>
                  <a:srgbClr val="FFFF00"/>
                </a:solidFill>
              </a:rPr>
              <a:t>winds around the high mass </a:t>
            </a:r>
            <a:r>
              <a:rPr lang="en-US" sz="2400" dirty="0" smtClean="0">
                <a:solidFill>
                  <a:srgbClr val="FFFF00"/>
                </a:solidFill>
              </a:rPr>
              <a:t>star. The </a:t>
            </a:r>
            <a:r>
              <a:rPr lang="en-US" sz="2400" dirty="0">
                <a:solidFill>
                  <a:srgbClr val="FFFF00"/>
                </a:solidFill>
              </a:rPr>
              <a:t>wide, highly eccentric orbit of this rare binary allows us to study the interaction between </a:t>
            </a:r>
            <a:r>
              <a:rPr lang="en-US" sz="2400" dirty="0" smtClean="0">
                <a:solidFill>
                  <a:srgbClr val="FFFF00"/>
                </a:solidFill>
              </a:rPr>
              <a:t>the highly </a:t>
            </a:r>
            <a:r>
              <a:rPr lang="en-US" sz="2400" dirty="0">
                <a:solidFill>
                  <a:srgbClr val="FFFF00"/>
                </a:solidFill>
              </a:rPr>
              <a:t>relativistic pulsar wind and much slower and heavier companion wind as a function </a:t>
            </a:r>
            <a:r>
              <a:rPr lang="en-US" sz="2400" dirty="0" smtClean="0">
                <a:solidFill>
                  <a:srgbClr val="FFFF00"/>
                </a:solidFill>
              </a:rPr>
              <a:t>of separation </a:t>
            </a:r>
            <a:r>
              <a:rPr lang="en-US" sz="2400" dirty="0">
                <a:solidFill>
                  <a:srgbClr val="FFFF00"/>
                </a:solidFill>
              </a:rPr>
              <a:t>between the two stars. This provides a way to probe the properties of the winds </a:t>
            </a:r>
            <a:r>
              <a:rPr lang="en-US" sz="2400" dirty="0" smtClean="0">
                <a:solidFill>
                  <a:srgbClr val="FFFF00"/>
                </a:solidFill>
              </a:rPr>
              <a:t>such as </a:t>
            </a:r>
            <a:r>
              <a:rPr lang="en-US" sz="2400" dirty="0">
                <a:solidFill>
                  <a:srgbClr val="FFFF00"/>
                </a:solidFill>
              </a:rPr>
              <a:t>composition and magnetization and learn about the physics of relativistic shock </a:t>
            </a:r>
            <a:r>
              <a:rPr lang="en-US" sz="2400" dirty="0" smtClean="0">
                <a:solidFill>
                  <a:srgbClr val="FFFF00"/>
                </a:solidFill>
              </a:rPr>
              <a:t>waves. We </a:t>
            </a:r>
            <a:r>
              <a:rPr lang="en-US" sz="2400" dirty="0">
                <a:solidFill>
                  <a:srgbClr val="FFFF00"/>
                </a:solidFill>
              </a:rPr>
              <a:t>have obtained X-ray images and spectra of the binary system with the help of Chandra </a:t>
            </a:r>
            <a:r>
              <a:rPr lang="en-US" sz="2400" dirty="0" smtClean="0">
                <a:solidFill>
                  <a:srgbClr val="FFFF00"/>
                </a:solidFill>
              </a:rPr>
              <a:t>X- Ray </a:t>
            </a:r>
            <a:r>
              <a:rPr lang="en-US" sz="2400" dirty="0">
                <a:solidFill>
                  <a:srgbClr val="FFFF00"/>
                </a:solidFill>
              </a:rPr>
              <a:t>Observatory (CXO) – one of the NASA’s flagship space missions. In the current study </a:t>
            </a:r>
            <a:r>
              <a:rPr lang="en-US" sz="2400" dirty="0" smtClean="0">
                <a:solidFill>
                  <a:srgbClr val="FFFF00"/>
                </a:solidFill>
              </a:rPr>
              <a:t>we focus </a:t>
            </a:r>
            <a:r>
              <a:rPr lang="en-US" sz="2400" dirty="0">
                <a:solidFill>
                  <a:srgbClr val="FFFF00"/>
                </a:solidFill>
              </a:rPr>
              <a:t>on modeling the spatial structure of the interacting winds and comparing it to the </a:t>
            </a:r>
            <a:r>
              <a:rPr lang="en-US" sz="2400" dirty="0" smtClean="0">
                <a:solidFill>
                  <a:srgbClr val="FFFF00"/>
                </a:solidFill>
              </a:rPr>
              <a:t>actual CXO </a:t>
            </a:r>
            <a:r>
              <a:rPr lang="en-US" sz="2400" dirty="0">
                <a:solidFill>
                  <a:srgbClr val="FFFF00"/>
                </a:solidFill>
              </a:rPr>
              <a:t>images. Our modeling suggests that the pulsar’s tail shape can be satisfactory describe </a:t>
            </a:r>
            <a:r>
              <a:rPr lang="en-US" sz="2400" dirty="0" smtClean="0">
                <a:solidFill>
                  <a:srgbClr val="FFFF00"/>
                </a:solidFill>
              </a:rPr>
              <a:t>by a </a:t>
            </a:r>
            <a:r>
              <a:rPr lang="en-US" sz="2400" dirty="0">
                <a:solidFill>
                  <a:srgbClr val="FFFF00"/>
                </a:solidFill>
              </a:rPr>
              <a:t>ballistic flow model with the flow speed of 2% of the speed of light. Unlike earlier </a:t>
            </a:r>
            <a:r>
              <a:rPr lang="en-US" sz="2400" dirty="0" smtClean="0">
                <a:solidFill>
                  <a:srgbClr val="FFFF00"/>
                </a:solidFill>
              </a:rPr>
              <a:t>theoretical models </a:t>
            </a:r>
            <a:r>
              <a:rPr lang="en-US" sz="2400" dirty="0">
                <a:solidFill>
                  <a:srgbClr val="FFFF00"/>
                </a:solidFill>
              </a:rPr>
              <a:t>whose results lacked comparison with any imaging data we find that the spiral </a:t>
            </a:r>
            <a:r>
              <a:rPr lang="en-US" sz="2400" dirty="0" smtClean="0">
                <a:solidFill>
                  <a:srgbClr val="FFFF00"/>
                </a:solidFill>
              </a:rPr>
              <a:t>structure of </a:t>
            </a:r>
            <a:r>
              <a:rPr lang="en-US" sz="2400" dirty="0">
                <a:solidFill>
                  <a:srgbClr val="FFFF00"/>
                </a:solidFill>
              </a:rPr>
              <a:t>the flow is not destroyed by the </a:t>
            </a:r>
            <a:r>
              <a:rPr lang="en-US" sz="2400" dirty="0" err="1">
                <a:solidFill>
                  <a:srgbClr val="FFFF00"/>
                </a:solidFill>
              </a:rPr>
              <a:t>Coriolis</a:t>
            </a:r>
            <a:r>
              <a:rPr lang="en-US" sz="2400" dirty="0">
                <a:solidFill>
                  <a:srgbClr val="FFFF00"/>
                </a:solidFill>
              </a:rPr>
              <a:t> force and little mixing between the two winds </a:t>
            </a:r>
            <a:r>
              <a:rPr lang="en-US" sz="2400" dirty="0" smtClean="0">
                <a:solidFill>
                  <a:srgbClr val="FFFF00"/>
                </a:solidFill>
              </a:rPr>
              <a:t>occurs out </a:t>
            </a:r>
            <a:r>
              <a:rPr lang="en-US" sz="2400" dirty="0">
                <a:solidFill>
                  <a:srgbClr val="FFFF00"/>
                </a:solidFill>
              </a:rPr>
              <a:t>to the distance of 5,000 AU (much larger than the size of the orbit – 70 AU). The </a:t>
            </a:r>
            <a:r>
              <a:rPr lang="en-US" sz="2400" dirty="0" smtClean="0">
                <a:solidFill>
                  <a:srgbClr val="FFFF00"/>
                </a:solidFill>
              </a:rPr>
              <a:t>change in </a:t>
            </a:r>
            <a:r>
              <a:rPr lang="en-US" sz="2400" dirty="0">
                <a:solidFill>
                  <a:srgbClr val="FFFF00"/>
                </a:solidFill>
              </a:rPr>
              <a:t>the morphology of the extended X-ray emission seen between the two CXO </a:t>
            </a:r>
            <a:r>
              <a:rPr lang="en-US" sz="2400" dirty="0" smtClean="0">
                <a:solidFill>
                  <a:srgbClr val="FFFF00"/>
                </a:solidFill>
              </a:rPr>
              <a:t>observations suggests </a:t>
            </a:r>
            <a:r>
              <a:rPr lang="en-US" sz="2400" dirty="0">
                <a:solidFill>
                  <a:srgbClr val="FFFF00"/>
                </a:solidFill>
              </a:rPr>
              <a:t>the magnetic field of ~2 </a:t>
            </a:r>
            <a:r>
              <a:rPr lang="en-US" sz="2400" dirty="0" err="1">
                <a:solidFill>
                  <a:srgbClr val="FFFF00"/>
                </a:solidFill>
              </a:rPr>
              <a:t>mG</a:t>
            </a:r>
            <a:r>
              <a:rPr lang="en-US" sz="2400" dirty="0">
                <a:solidFill>
                  <a:srgbClr val="FFFF00"/>
                </a:solidFill>
              </a:rPr>
              <a:t> (in the pulsar wind</a:t>
            </a:r>
            <a:r>
              <a:rPr lang="en-US" sz="2400" dirty="0" smtClean="0">
                <a:solidFill>
                  <a:srgbClr val="FFFF00"/>
                </a:solidFill>
              </a:rPr>
              <a:t>).Thus</a:t>
            </a:r>
            <a:r>
              <a:rPr lang="en-US" sz="2400" dirty="0">
                <a:solidFill>
                  <a:srgbClr val="FFFF00"/>
                </a:solidFill>
              </a:rPr>
              <a:t>, the current analysis of CXO images provides a realistic model for interacting winds in </a:t>
            </a:r>
            <a:r>
              <a:rPr lang="en-US" sz="2400" dirty="0" err="1" smtClean="0">
                <a:solidFill>
                  <a:srgbClr val="FFFF00"/>
                </a:solidFill>
              </a:rPr>
              <a:t>thebinary</a:t>
            </a:r>
            <a:r>
              <a:rPr lang="en-US" sz="2400" dirty="0" smtClean="0">
                <a:solidFill>
                  <a:srgbClr val="FFFF00"/>
                </a:solidFill>
              </a:rPr>
              <a:t> </a:t>
            </a:r>
            <a:r>
              <a:rPr lang="en-US" sz="2400" dirty="0">
                <a:solidFill>
                  <a:srgbClr val="FFFF00"/>
                </a:solidFill>
              </a:rPr>
              <a:t>systems of this type. It also advances our further understanding of pulsar winds, Be </a:t>
            </a:r>
            <a:r>
              <a:rPr lang="en-US" sz="2400" dirty="0" err="1" smtClean="0">
                <a:solidFill>
                  <a:srgbClr val="FFFF00"/>
                </a:solidFill>
              </a:rPr>
              <a:t>starwinds</a:t>
            </a:r>
            <a:r>
              <a:rPr lang="en-US" sz="2400" dirty="0">
                <a:solidFill>
                  <a:srgbClr val="FFFF00"/>
                </a:solidFill>
              </a:rPr>
              <a:t>, and shock physics. The study we have undertaken is unprecedented, it can only be </a:t>
            </a:r>
            <a:r>
              <a:rPr lang="en-US" sz="2400" dirty="0" smtClean="0">
                <a:solidFill>
                  <a:srgbClr val="FFFF00"/>
                </a:solidFill>
              </a:rPr>
              <a:t>forB1259-63 </a:t>
            </a:r>
            <a:r>
              <a:rPr lang="en-US" sz="2400" dirty="0">
                <a:solidFill>
                  <a:srgbClr val="FFFF00"/>
                </a:solidFill>
              </a:rPr>
              <a:t>with CXO, and it is the first time when the colliding shock structure in a binary </a:t>
            </a:r>
            <a:r>
              <a:rPr lang="en-US" sz="2400" dirty="0" smtClean="0">
                <a:solidFill>
                  <a:srgbClr val="FFFF00"/>
                </a:solidFill>
              </a:rPr>
              <a:t>has been </a:t>
            </a:r>
            <a:r>
              <a:rPr lang="en-US" sz="2400" dirty="0">
                <a:solidFill>
                  <a:srgbClr val="FFFF00"/>
                </a:solidFill>
              </a:rPr>
              <a:t>resolved in X-rays.</a:t>
            </a:r>
          </a:p>
        </p:txBody>
      </p:sp>
      <p:sp>
        <p:nvSpPr>
          <p:cNvPr id="28" name="TextBox 27"/>
          <p:cNvSpPr txBox="1"/>
          <p:nvPr/>
        </p:nvSpPr>
        <p:spPr>
          <a:xfrm>
            <a:off x="21488400" y="2971800"/>
            <a:ext cx="1519266" cy="400110"/>
          </a:xfrm>
          <a:prstGeom prst="rect">
            <a:avLst/>
          </a:prstGeom>
          <a:noFill/>
        </p:spPr>
        <p:txBody>
          <a:bodyPr wrap="square" rtlCol="0">
            <a:spAutoFit/>
          </a:bodyPr>
          <a:lstStyle/>
          <a:p>
            <a:pPr algn="ctr"/>
            <a:r>
              <a:rPr lang="en-US" sz="2000" dirty="0" smtClean="0">
                <a:solidFill>
                  <a:srgbClr val="FFFF00"/>
                </a:solidFill>
              </a:rPr>
              <a:t>Abstract</a:t>
            </a:r>
            <a:endParaRPr lang="en-US" sz="2000" dirty="0">
              <a:solidFill>
                <a:srgbClr val="FFFF00"/>
              </a:solidFill>
            </a:endParaRPr>
          </a:p>
        </p:txBody>
      </p:sp>
      <p:pic>
        <p:nvPicPr>
          <p:cNvPr id="31" name="Picture 30" descr="https://mail-attachment.googleusercontent.com/attachment/u/0/?ui=2&amp;ik=19594a5b34&amp;view=att&amp;th=13d861ea627f8817&amp;attid=0.1&amp;disp=inline&amp;realattid=f_hei0dsax0&amp;safe=1&amp;zw&amp;saduie=AG9B_P-KaIyB_q2RhJzfatcds2r6&amp;sadet=1363754833722&amp;sads=cELIIh6hb3tP8iwFbVMTmaSq0-U -"/>
          <p:cNvPicPr>
            <a:picLocks noChangeAspect="1"/>
          </p:cNvPicPr>
          <p:nvPr/>
        </p:nvPicPr>
        <p:blipFill rotWithShape="1">
          <a:blip r:embed="rId12">
            <a:extLst>
              <a:ext uri="{28A0092B-C50C-407E-A947-70E740481C1C}">
                <a14:useLocalDpi xmlns:a14="http://schemas.microsoft.com/office/drawing/2010/main" val="0"/>
              </a:ext>
            </a:extLst>
          </a:blip>
          <a:srcRect l="41579" t="14556" r="41564" b="60901"/>
          <a:stretch/>
        </p:blipFill>
        <p:spPr>
          <a:xfrm>
            <a:off x="21793200" y="20269200"/>
            <a:ext cx="10594316" cy="8712424"/>
          </a:xfrm>
          <a:prstGeom prst="rect">
            <a:avLst/>
          </a:prstGeom>
          <a:ln w="28575">
            <a:solidFill>
              <a:schemeClr val="tx1"/>
            </a:solidFill>
          </a:ln>
        </p:spPr>
      </p:pic>
      <p:sp>
        <p:nvSpPr>
          <p:cNvPr id="37" name="TextBox 36"/>
          <p:cNvSpPr txBox="1"/>
          <p:nvPr/>
        </p:nvSpPr>
        <p:spPr>
          <a:xfrm>
            <a:off x="21945600" y="20345400"/>
            <a:ext cx="10259669" cy="3262432"/>
          </a:xfrm>
          <a:prstGeom prst="rect">
            <a:avLst/>
          </a:prstGeom>
          <a:noFill/>
        </p:spPr>
        <p:txBody>
          <a:bodyPr wrap="square" rtlCol="0">
            <a:spAutoFit/>
          </a:bodyPr>
          <a:lstStyle/>
          <a:p>
            <a:r>
              <a:rPr lang="en-US" sz="2400" dirty="0"/>
              <a:t>Figure 2: Model of the pulsar orbiting the companion star. In this image you can see the long tail beginning to create the spiral seen in Figure 4. This spiral is described by the equation given above with a flow velocity of 0.015c. It is also important to note that this image is oriented the way the real star system appears to be oriented in the sky.</a:t>
            </a:r>
          </a:p>
          <a:p>
            <a:endParaRPr lang="en-US" dirty="0"/>
          </a:p>
        </p:txBody>
      </p:sp>
      <p:sp>
        <p:nvSpPr>
          <p:cNvPr id="38" name="Rounded Rectangle 37"/>
          <p:cNvSpPr/>
          <p:nvPr/>
        </p:nvSpPr>
        <p:spPr>
          <a:xfrm>
            <a:off x="228600" y="16006465"/>
            <a:ext cx="19050000" cy="2436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0600" y="16541487"/>
            <a:ext cx="18364200" cy="2585323"/>
          </a:xfrm>
          <a:prstGeom prst="rect">
            <a:avLst/>
          </a:prstGeom>
          <a:noFill/>
        </p:spPr>
        <p:txBody>
          <a:bodyPr wrap="square" rtlCol="0">
            <a:spAutoFit/>
          </a:bodyPr>
          <a:lstStyle/>
          <a:p>
            <a:r>
              <a:rPr lang="en-US" sz="2400" dirty="0" smtClean="0"/>
              <a:t>Chandra X-ray Observatory  observed  B1259-63  in two occasions </a:t>
            </a:r>
            <a:r>
              <a:rPr lang="en-US" sz="2400" dirty="0" smtClean="0"/>
              <a:t>. These </a:t>
            </a:r>
            <a:r>
              <a:rPr lang="en-US" sz="2400" dirty="0" smtClean="0"/>
              <a:t>were the only imaging Chandra observations of B1259-63 . The data were taken with the ACIS instrument  and the exposure times were 28ks and 62ks respectively.  The dates of the observations corresponded to 657 days after the </a:t>
            </a:r>
            <a:r>
              <a:rPr lang="en-US" sz="2400" dirty="0" err="1" smtClean="0"/>
              <a:t>periastron</a:t>
            </a:r>
            <a:r>
              <a:rPr lang="en-US" sz="2400" dirty="0" smtClean="0"/>
              <a:t> passage and 368 days after the  </a:t>
            </a:r>
            <a:r>
              <a:rPr lang="en-US" sz="2400" dirty="0" err="1" smtClean="0"/>
              <a:t>periastron</a:t>
            </a:r>
            <a:r>
              <a:rPr lang="en-US" sz="2400" dirty="0" smtClean="0"/>
              <a:t> passage , respectively. The right panel in Figure 1 shows a tail like structure, “The Snail”, coming from the binary system. This cannot be seen in the left panel due to the low number of counts in the extended emission. Such a pulsar wind nebulae has never been previously seen before. </a:t>
            </a:r>
            <a:endParaRPr lang="en-US" sz="2400" dirty="0"/>
          </a:p>
          <a:p>
            <a:endParaRPr lang="en-US" sz="2400" dirty="0" smtClean="0"/>
          </a:p>
          <a:p>
            <a:endParaRPr lang="en-US" sz="1800" dirty="0"/>
          </a:p>
        </p:txBody>
      </p:sp>
      <p:sp>
        <p:nvSpPr>
          <p:cNvPr id="40" name="TextBox 39"/>
          <p:cNvSpPr txBox="1"/>
          <p:nvPr/>
        </p:nvSpPr>
        <p:spPr>
          <a:xfrm>
            <a:off x="8229600" y="16079822"/>
            <a:ext cx="4114800" cy="461665"/>
          </a:xfrm>
          <a:prstGeom prst="rect">
            <a:avLst/>
          </a:prstGeom>
          <a:noFill/>
        </p:spPr>
        <p:txBody>
          <a:bodyPr wrap="square" rtlCol="0">
            <a:spAutoFit/>
          </a:bodyPr>
          <a:lstStyle/>
          <a:p>
            <a:r>
              <a:rPr lang="en-US" sz="2400" b="1" dirty="0" smtClean="0"/>
              <a:t>Chandra Observations</a:t>
            </a:r>
            <a:endParaRPr lang="en-US" sz="2400" b="1" dirty="0"/>
          </a:p>
        </p:txBody>
      </p:sp>
    </p:spTree>
    <p:extLst>
      <p:ext uri="{BB962C8B-B14F-4D97-AF65-F5344CB8AC3E}">
        <p14:creationId xmlns:p14="http://schemas.microsoft.com/office/powerpoint/2010/main" val="4106309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1500</Words>
  <Application>Microsoft Office PowerPoint</Application>
  <PresentationFormat>Custom</PresentationFormat>
  <Paragraphs>41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Jeremy</cp:lastModifiedBy>
  <cp:revision>46</cp:revision>
  <dcterms:created xsi:type="dcterms:W3CDTF">2013-03-17T18:12:44Z</dcterms:created>
  <dcterms:modified xsi:type="dcterms:W3CDTF">2013-03-23T20:31:44Z</dcterms:modified>
</cp:coreProperties>
</file>