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1278" r:id="rId2"/>
    <p:sldId id="1844" r:id="rId3"/>
    <p:sldId id="1845" r:id="rId4"/>
    <p:sldId id="1818" r:id="rId5"/>
    <p:sldId id="1819" r:id="rId6"/>
    <p:sldId id="1847" r:id="rId7"/>
    <p:sldId id="1849" r:id="rId8"/>
    <p:sldId id="1848" r:id="rId9"/>
    <p:sldId id="1795" r:id="rId10"/>
    <p:sldId id="1796" r:id="rId11"/>
    <p:sldId id="1841" r:id="rId12"/>
    <p:sldId id="1805" r:id="rId13"/>
    <p:sldId id="1822" r:id="rId14"/>
    <p:sldId id="1800" r:id="rId15"/>
    <p:sldId id="1813" r:id="rId16"/>
    <p:sldId id="1814" r:id="rId17"/>
    <p:sldId id="1834" r:id="rId18"/>
    <p:sldId id="1833" r:id="rId19"/>
    <p:sldId id="1802" r:id="rId20"/>
    <p:sldId id="1811" r:id="rId21"/>
    <p:sldId id="1812" r:id="rId22"/>
    <p:sldId id="1803" r:id="rId23"/>
    <p:sldId id="1846" r:id="rId24"/>
    <p:sldId id="1843" r:id="rId25"/>
    <p:sldId id="1850" r:id="rId26"/>
    <p:sldId id="1831" r:id="rId27"/>
    <p:sldId id="1851" r:id="rId28"/>
    <p:sldId id="1824" r:id="rId29"/>
    <p:sldId id="1825" r:id="rId30"/>
    <p:sldId id="1804" r:id="rId31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Comic Sans MS" charset="0"/>
        <a:ea typeface="ＭＳ Ｐゴシック" charset="0"/>
        <a:cs typeface="+mn-cs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Comic Sans MS" charset="0"/>
        <a:ea typeface="ＭＳ Ｐゴシック" charset="0"/>
        <a:cs typeface="+mn-cs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Comic Sans MS" charset="0"/>
        <a:ea typeface="ＭＳ Ｐゴシック" charset="0"/>
        <a:cs typeface="+mn-cs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Comic Sans MS" charset="0"/>
        <a:ea typeface="ＭＳ Ｐゴシック" charset="0"/>
        <a:cs typeface="+mn-cs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Comic Sans MS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CC99FF"/>
    <a:srgbClr val="CCCCFF"/>
    <a:srgbClr val="000066"/>
    <a:srgbClr val="0000FF"/>
    <a:srgbClr val="66CCFF"/>
    <a:srgbClr val="5E7E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0" autoAdjust="0"/>
    <p:restoredTop sz="90469" autoAdjust="0"/>
  </p:normalViewPr>
  <p:slideViewPr>
    <p:cSldViewPr snapToGrid="0">
      <p:cViewPr>
        <p:scale>
          <a:sx n="100" d="100"/>
          <a:sy n="100" d="100"/>
        </p:scale>
        <p:origin x="-1008" y="-176"/>
      </p:cViewPr>
      <p:guideLst>
        <p:guide orient="horz" pos="2160"/>
        <p:guide pos="5472"/>
      </p:guideLst>
    </p:cSldViewPr>
  </p:slideViewPr>
  <p:outlineViewPr>
    <p:cViewPr>
      <p:scale>
        <a:sx n="35" d="100"/>
        <a:sy n="3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1584" y="-72"/>
      </p:cViewPr>
      <p:guideLst>
        <p:guide orient="horz" pos="2923"/>
        <p:guide pos="220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89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81" tIns="46589" rIns="93181" bIns="46589" numCol="1" anchor="t" anchorCtr="0" compatLnSpc="1">
            <a:prstTxWarp prst="textNoShape">
              <a:avLst/>
            </a:prstTxWarp>
          </a:bodyPr>
          <a:lstStyle>
            <a:lvl1pPr defTabSz="930275">
              <a:defRPr sz="11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8750" y="0"/>
            <a:ext cx="302895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81" tIns="46589" rIns="93181" bIns="46589" numCol="1" anchor="t" anchorCtr="0" compatLnSpc="1">
            <a:prstTxWarp prst="textNoShape">
              <a:avLst/>
            </a:prstTxWarp>
          </a:bodyPr>
          <a:lstStyle>
            <a:lvl1pPr algn="r" defTabSz="930275">
              <a:defRPr sz="11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2895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81" tIns="46589" rIns="93181" bIns="46589" numCol="1" anchor="b" anchorCtr="0" compatLnSpc="1">
            <a:prstTxWarp prst="textNoShape">
              <a:avLst/>
            </a:prstTxWarp>
          </a:bodyPr>
          <a:lstStyle>
            <a:lvl1pPr defTabSz="930275">
              <a:defRPr sz="11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8750" y="8818563"/>
            <a:ext cx="302895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3181" tIns="46589" rIns="93181" bIns="46589" numCol="1" anchor="b" anchorCtr="0" compatLnSpc="1">
            <a:prstTxWarp prst="textNoShape">
              <a:avLst/>
            </a:prstTxWarp>
          </a:bodyPr>
          <a:lstStyle>
            <a:lvl1pPr algn="r" defTabSz="930275">
              <a:defRPr sz="1100" b="0">
                <a:latin typeface="Times New Roman" charset="0"/>
              </a:defRPr>
            </a:lvl1pPr>
          </a:lstStyle>
          <a:p>
            <a:fld id="{7DEE6B7D-BD46-BD49-BC46-211C1CA919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33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89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13" tIns="45956" rIns="91913" bIns="45956" numCol="1" anchor="t" anchorCtr="0" compatLnSpc="1">
            <a:prstTxWarp prst="textNoShape">
              <a:avLst/>
            </a:prstTxWarp>
          </a:bodyPr>
          <a:lstStyle>
            <a:lvl1pPr defTabSz="919163">
              <a:defRPr sz="11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0175" y="0"/>
            <a:ext cx="30305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13" tIns="45956" rIns="91913" bIns="45956" numCol="1" anchor="t" anchorCtr="0" compatLnSpc="1">
            <a:prstTxWarp prst="textNoShape">
              <a:avLst/>
            </a:prstTxWarp>
          </a:bodyPr>
          <a:lstStyle>
            <a:lvl1pPr algn="r" defTabSz="919163">
              <a:defRPr sz="11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97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13" tIns="45956" rIns="91913" bIns="459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56663"/>
            <a:ext cx="30289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13" tIns="45956" rIns="91913" bIns="45956" numCol="1" anchor="b" anchorCtr="0" compatLnSpc="1">
            <a:prstTxWarp prst="textNoShape">
              <a:avLst/>
            </a:prstTxWarp>
          </a:bodyPr>
          <a:lstStyle>
            <a:lvl1pPr defTabSz="919163">
              <a:defRPr sz="1100" b="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0175" y="8856663"/>
            <a:ext cx="30305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913" tIns="45956" rIns="91913" bIns="45956" numCol="1" anchor="b" anchorCtr="0" compatLnSpc="1">
            <a:prstTxWarp prst="textNoShape">
              <a:avLst/>
            </a:prstTxWarp>
          </a:bodyPr>
          <a:lstStyle>
            <a:lvl1pPr algn="r" defTabSz="919163">
              <a:defRPr sz="1100" b="0">
                <a:latin typeface="Times New Roman" charset="0"/>
              </a:defRPr>
            </a:lvl1pPr>
          </a:lstStyle>
          <a:p>
            <a:fld id="{786332EF-FB21-744F-9E60-174DAD75BB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405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579344-3A85-F543-8EB7-6C9F3C60FF7F}" type="slidenum">
              <a:rPr lang="en-US"/>
              <a:pPr/>
              <a:t>1</a:t>
            </a:fld>
            <a:endParaRPr lang="en-US"/>
          </a:p>
        </p:txBody>
      </p:sp>
      <p:sp>
        <p:nvSpPr>
          <p:cNvPr id="217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749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86" tIns="45743" rIns="91486" bIns="457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3B4486-4C1B-1247-AF64-4F8D55B538F2}" type="slidenum">
              <a:rPr lang="en-US"/>
              <a:pPr/>
              <a:t>15</a:t>
            </a:fld>
            <a:endParaRPr lang="en-US"/>
          </a:p>
        </p:txBody>
      </p:sp>
      <p:sp>
        <p:nvSpPr>
          <p:cNvPr id="3343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4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3" tIns="45711" rIns="91423" bIns="4571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4B24A3-E96D-8B4F-812C-21CEC148C199}" type="slidenum">
              <a:rPr lang="en-US"/>
              <a:pPr/>
              <a:t>16</a:t>
            </a:fld>
            <a:endParaRPr lang="en-US"/>
          </a:p>
        </p:txBody>
      </p:sp>
      <p:sp>
        <p:nvSpPr>
          <p:cNvPr id="3345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45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86" tIns="45743" rIns="91486" bIns="457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EC8437-73FC-914A-BBCF-335F564A79CC}" type="slidenum">
              <a:rPr lang="en-US"/>
              <a:pPr/>
              <a:t>26</a:t>
            </a:fld>
            <a:endParaRPr lang="en-US"/>
          </a:p>
        </p:txBody>
      </p:sp>
      <p:sp>
        <p:nvSpPr>
          <p:cNvPr id="33802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86" tIns="45743" rIns="91486" bIns="457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256E66-560F-364B-B28A-C49C28658C78}" type="slidenum">
              <a:rPr lang="en-US"/>
              <a:pPr/>
              <a:t>28</a:t>
            </a:fld>
            <a:endParaRPr lang="en-US"/>
          </a:p>
        </p:txBody>
      </p:sp>
      <p:sp>
        <p:nvSpPr>
          <p:cNvPr id="33658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65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86" tIns="45743" rIns="91486" bIns="457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DAD25E-868F-634A-A4C5-B4D31744F3E0}" type="slidenum">
              <a:rPr lang="en-US"/>
              <a:pPr/>
              <a:t>29</a:t>
            </a:fld>
            <a:endParaRPr lang="en-US"/>
          </a:p>
        </p:txBody>
      </p:sp>
      <p:sp>
        <p:nvSpPr>
          <p:cNvPr id="3367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67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86" tIns="45743" rIns="91486" bIns="457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Successor to a great observatory</a:t>
            </a:r>
            <a:endParaRPr lang="en-US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B8E9BE-F748-8B4F-99F1-050BC32E9A41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718C40-3165-D04C-84B0-5F470079FCB9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3369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69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A84290-6ED7-C74C-9252-943093549606}" type="slidenum">
              <a:rPr lang="en-US"/>
              <a:pPr/>
              <a:t>4</a:t>
            </a:fld>
            <a:endParaRPr lang="en-US"/>
          </a:p>
        </p:txBody>
      </p:sp>
      <p:sp>
        <p:nvSpPr>
          <p:cNvPr id="3353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53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252999-A3D4-184A-825B-97DCB6491DA4}" type="slidenum">
              <a:rPr lang="en-US"/>
              <a:pPr/>
              <a:t>5</a:t>
            </a:fld>
            <a:endParaRPr lang="en-US"/>
          </a:p>
        </p:txBody>
      </p:sp>
      <p:sp>
        <p:nvSpPr>
          <p:cNvPr id="3355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55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86" tIns="45743" rIns="91486" bIns="457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C1F9CC-D8E3-9F4F-9D42-3775FA9CFC9A}" type="slidenum">
              <a:rPr lang="en-US"/>
              <a:pPr/>
              <a:t>6</a:t>
            </a:fld>
            <a:endParaRPr lang="en-US"/>
          </a:p>
        </p:txBody>
      </p:sp>
      <p:sp>
        <p:nvSpPr>
          <p:cNvPr id="3095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95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22" tIns="45711" rIns="91422" bIns="4571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94D9ED-DFB3-3F46-A958-68BEEA859E31}" type="slidenum">
              <a:rPr lang="en-US"/>
              <a:pPr/>
              <a:t>7</a:t>
            </a:fld>
            <a:endParaRPr lang="en-US"/>
          </a:p>
        </p:txBody>
      </p:sp>
      <p:sp>
        <p:nvSpPr>
          <p:cNvPr id="3112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12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1" tIns="45716" rIns="91431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Pulsars – more subclasses of a known class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B830A-EF81-5644-9D4F-BEF818F4690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447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E9F111-8CB4-4D48-958E-A81E7230F252}" type="slidenum">
              <a:rPr lang="en-US"/>
              <a:pPr/>
              <a:t>13</a:t>
            </a:fld>
            <a:endParaRPr lang="en-US"/>
          </a:p>
        </p:txBody>
      </p:sp>
      <p:sp>
        <p:nvSpPr>
          <p:cNvPr id="33617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76338" y="690563"/>
            <a:ext cx="4622800" cy="34671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61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89438"/>
            <a:ext cx="5153025" cy="4235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86" tIns="45743" rIns="91486" bIns="45743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2049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9392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5" y="339725"/>
            <a:ext cx="1997075" cy="59451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7063" y="339725"/>
            <a:ext cx="5840412" cy="59451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66561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09432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683695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7063" y="1257300"/>
            <a:ext cx="3917950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7413" y="1257300"/>
            <a:ext cx="3919537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3162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79842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883371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665946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829209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5063479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1238" y="339725"/>
            <a:ext cx="74295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7063" y="1257300"/>
            <a:ext cx="7989887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 flipV="1">
            <a:off x="641350" y="1052513"/>
            <a:ext cx="8001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0" y="6583363"/>
            <a:ext cx="91440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>
                <a:solidFill>
                  <a:schemeClr val="accent2"/>
                </a:solidFill>
                <a:latin typeface="Arial" charset="0"/>
              </a:rPr>
              <a:t>  	            					       		                                  </a:t>
            </a:r>
            <a:fld id="{6BCB8788-3A43-1F44-8F43-7F5BF45A996D}" type="slidenum">
              <a:rPr lang="en-US" sz="1200">
                <a:solidFill>
                  <a:schemeClr val="accent2"/>
                </a:solidFill>
                <a:latin typeface="Arial" charset="0"/>
              </a:rPr>
              <a:pPr>
                <a:spcBef>
                  <a:spcPct val="50000"/>
                </a:spcBef>
              </a:pPr>
              <a:t>‹#›</a:t>
            </a:fld>
            <a:endParaRPr lang="en-US" sz="120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043" name="Picture 19" descr="fermi_logo_tin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1016000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b="1">
          <a:solidFill>
            <a:srgbClr val="0033CC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rgbClr val="0033CC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file://localhost/Users/mcenery/talks/EXCON1/survey-norocking%20v3.avi" TargetMode="External"/><Relationship Id="rId4" Type="http://schemas.openxmlformats.org/officeDocument/2006/relationships/video" Target="file://localhost/Users/mcenery/talks/EXCON1/survey-norocking%20v3.avi" TargetMode="Externa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microsoft.com/office/2007/relationships/media" Target="file://localhost/Users/mcenery/talks/EXCON1/survey-tipped_30.avi" TargetMode="External"/><Relationship Id="rId2" Type="http://schemas.openxmlformats.org/officeDocument/2006/relationships/video" Target="file://localhost/Users/mcenery/talks/EXCON1/survey-tipped_30.av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3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fermi.gsfc.nasa.gov/ssc/observations/timeline/posting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34.png"/><Relationship Id="rId1" Type="http://schemas.microsoft.com/office/2007/relationships/media" Target="file://localhost/Users/mcenery/talks/2012/nyuad/Fermi%20Collision%20Path-H264_Good_1280x720_29.97.mov" TargetMode="External"/><Relationship Id="rId2" Type="http://schemas.openxmlformats.org/officeDocument/2006/relationships/video" Target="file://localhost/Users/mcenery/talks/2012/nyuad/Fermi%20Collision%20Path-H264_Good_1280x720_29.97.mov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hyperlink" Target="http://fermi.gsfc.nasa.gov/ssc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hyperlink" Target="http://fermi.gsfc.nasa.gov/cgi-bin/bibliography_fermi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9.png"/><Relationship Id="rId1" Type="http://schemas.microsoft.com/office/2007/relationships/media" Target="file://localhost/Users/mcenery/talks/animations/daily_anim_1yr_ns_v3.mp4" TargetMode="External"/><Relationship Id="rId2" Type="http://schemas.openxmlformats.org/officeDocument/2006/relationships/video" Target="file://localhost/Users/mcenery/talks/animations/daily_anim_1yr_ns_v3.mp4" TargetMode="External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jpeg"/><Relationship Id="rId13" Type="http://schemas.openxmlformats.org/officeDocument/2006/relationships/image" Target="../media/image20.png"/><Relationship Id="rId14" Type="http://schemas.openxmlformats.org/officeDocument/2006/relationships/image" Target="../media/image21.jpe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jpe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jpeg"/><Relationship Id="rId9" Type="http://schemas.openxmlformats.org/officeDocument/2006/relationships/image" Target="../media/image16.png"/><Relationship Id="rId10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954" name="Text Box 2"/>
          <p:cNvSpPr txBox="1">
            <a:spLocks noChangeArrowheads="1"/>
          </p:cNvSpPr>
          <p:nvPr/>
        </p:nvSpPr>
        <p:spPr bwMode="auto">
          <a:xfrm>
            <a:off x="4013200" y="1547813"/>
            <a:ext cx="5130800" cy="372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The Fermi Gamma-ray Space Telescope: Spacecraft, operations and mission</a:t>
            </a:r>
            <a:endParaRPr lang="en-US" sz="2400"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  <a:p>
            <a:endParaRPr lang="en-US" sz="2000">
              <a:latin typeface="Arial" charset="0"/>
            </a:endParaRPr>
          </a:p>
          <a:p>
            <a:pPr algn="ctr"/>
            <a:endParaRPr lang="en-US" sz="2000">
              <a:latin typeface="Arial" charset="0"/>
            </a:endParaRPr>
          </a:p>
          <a:p>
            <a:pPr algn="ctr"/>
            <a:r>
              <a:rPr lang="en-US" sz="2000">
                <a:latin typeface="Arial" charset="0"/>
              </a:rPr>
              <a:t>Julie McEnery</a:t>
            </a:r>
          </a:p>
          <a:p>
            <a:pPr algn="ctr"/>
            <a:r>
              <a:rPr lang="en-US" sz="2000">
                <a:latin typeface="Arial" charset="0"/>
              </a:rPr>
              <a:t>NASA/GSFC</a:t>
            </a:r>
          </a:p>
          <a:p>
            <a:endParaRPr lang="en-US" sz="1400">
              <a:latin typeface="Arial" charset="0"/>
            </a:endParaRPr>
          </a:p>
        </p:txBody>
      </p:sp>
      <p:pic>
        <p:nvPicPr>
          <p:cNvPr id="2174162" name="Picture 2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7600"/>
            <a:ext cx="3962400" cy="554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570" name="Rectangle 2"/>
          <p:cNvSpPr>
            <a:spLocks noChangeArrowheads="1"/>
          </p:cNvSpPr>
          <p:nvPr/>
        </p:nvSpPr>
        <p:spPr bwMode="auto">
          <a:xfrm>
            <a:off x="1011238" y="339725"/>
            <a:ext cx="74295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Launch!</a:t>
            </a:r>
          </a:p>
        </p:txBody>
      </p:sp>
      <p:sp>
        <p:nvSpPr>
          <p:cNvPr id="3309571" name="Rectangle 3"/>
          <p:cNvSpPr>
            <a:spLocks noChangeArrowheads="1"/>
          </p:cNvSpPr>
          <p:nvPr/>
        </p:nvSpPr>
        <p:spPr bwMode="auto">
          <a:xfrm>
            <a:off x="627063" y="1257300"/>
            <a:ext cx="4097337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Launch from Cape Canaveral Air Station 11 June 2008 at 12:05PM EDT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Circular orbit, 565 km altitude (96 min period), 25.6 deg inclination.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>
                <a:latin typeface="Arial" charset="0"/>
              </a:rPr>
              <a:t>Communications: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rgbClr val="0033CC"/>
                </a:solidFill>
                <a:latin typeface="Arial" charset="0"/>
              </a:rPr>
              <a:t>Science data link via TDRSS Ku-band (40 Mbps, 8-10, 10 min contacts per day)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>
                <a:solidFill>
                  <a:srgbClr val="0033CC"/>
                </a:solidFill>
                <a:latin typeface="Arial" charset="0"/>
              </a:rPr>
              <a:t>S-band via TDRSS (8kbps) or ground stations (1.26 Mbps)</a:t>
            </a:r>
          </a:p>
        </p:txBody>
      </p:sp>
      <p:pic>
        <p:nvPicPr>
          <p:cNvPr id="3309572" name="Picture 4" descr="228085main_GLA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Raw Data  </a:t>
            </a:r>
          </a:p>
        </p:txBody>
      </p:sp>
      <p:sp>
        <p:nvSpPr>
          <p:cNvPr id="33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/>
              <a:t>Data consists of </a:t>
            </a:r>
          </a:p>
          <a:p>
            <a:pPr lvl="1"/>
            <a:r>
              <a:rPr lang="en-US" sz="2200" dirty="0" smtClean="0"/>
              <a:t>1.5 </a:t>
            </a:r>
            <a:r>
              <a:rPr lang="en-US" sz="2200" dirty="0"/>
              <a:t>Mbps LAT data</a:t>
            </a:r>
          </a:p>
          <a:p>
            <a:pPr lvl="1"/>
            <a:r>
              <a:rPr lang="en-US" sz="2200" dirty="0" smtClean="0"/>
              <a:t>0.5 Mbps</a:t>
            </a:r>
            <a:r>
              <a:rPr lang="en-US" sz="2200" dirty="0" smtClean="0"/>
              <a:t> </a:t>
            </a:r>
            <a:r>
              <a:rPr lang="en-US" sz="2200" dirty="0"/>
              <a:t>GBM data</a:t>
            </a:r>
          </a:p>
          <a:p>
            <a:pPr lvl="1"/>
            <a:r>
              <a:rPr lang="en-US" sz="2200" dirty="0"/>
              <a:t>51 kbps housekeeping data (from SC, LAT and GBM)</a:t>
            </a:r>
          </a:p>
          <a:p>
            <a:pPr lvl="1"/>
            <a:endParaRPr lang="en-US" sz="2200" dirty="0"/>
          </a:p>
          <a:p>
            <a:r>
              <a:rPr lang="en-US" sz="2200" dirty="0"/>
              <a:t>The onboard solid state recorder (SSR) has two partitions, read out in parallel</a:t>
            </a:r>
          </a:p>
          <a:p>
            <a:pPr lvl="1"/>
            <a:r>
              <a:rPr lang="en-US" sz="2200" dirty="0"/>
              <a:t>Science (LAT+GBM data)</a:t>
            </a:r>
          </a:p>
          <a:p>
            <a:pPr lvl="1"/>
            <a:r>
              <a:rPr lang="en-US" sz="2200" dirty="0" smtClean="0"/>
              <a:t>Housekeeping</a:t>
            </a:r>
          </a:p>
          <a:p>
            <a:pPr lvl="2"/>
            <a:r>
              <a:rPr lang="en-US" sz="2200" dirty="0" smtClean="0"/>
              <a:t>Often arrives before science data due to smaller volume</a:t>
            </a:r>
            <a:endParaRPr lang="en-US" sz="2200" dirty="0"/>
          </a:p>
          <a:p>
            <a:pPr lvl="1"/>
            <a:endParaRPr lang="en-US" sz="16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Latency</a:t>
            </a:r>
          </a:p>
        </p:txBody>
      </p:sp>
      <p:grpSp>
        <p:nvGrpSpPr>
          <p:cNvPr id="3323908" name="Group 4"/>
          <p:cNvGrpSpPr>
            <a:grpSpLocks/>
          </p:cNvGrpSpPr>
          <p:nvPr/>
        </p:nvGrpSpPr>
        <p:grpSpPr bwMode="auto">
          <a:xfrm>
            <a:off x="3779838" y="4046538"/>
            <a:ext cx="1082675" cy="1036637"/>
            <a:chOff x="5981" y="2721"/>
            <a:chExt cx="1703" cy="1642"/>
          </a:xfrm>
        </p:grpSpPr>
        <p:sp>
          <p:nvSpPr>
            <p:cNvPr id="3323909" name="Rectangle 5"/>
            <p:cNvSpPr>
              <a:spLocks noChangeArrowheads="1"/>
            </p:cNvSpPr>
            <p:nvPr/>
          </p:nvSpPr>
          <p:spPr bwMode="auto">
            <a:xfrm>
              <a:off x="5981" y="2721"/>
              <a:ext cx="1703" cy="1200"/>
            </a:xfrm>
            <a:prstGeom prst="rect">
              <a:avLst/>
            </a:prstGeom>
            <a:solidFill>
              <a:srgbClr val="CCCC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tIns="91440" bIns="91440" anchor="ctr"/>
            <a:lstStyle/>
            <a:p>
              <a:pPr algn="ctr"/>
              <a:r>
                <a:rPr lang="en-US" sz="1200">
                  <a:latin typeface="Arial" charset="0"/>
                </a:rPr>
                <a:t>Mission Operation Center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3910" name="Text Box 6"/>
            <p:cNvSpPr txBox="1">
              <a:spLocks noChangeArrowheads="1"/>
            </p:cNvSpPr>
            <p:nvPr/>
          </p:nvSpPr>
          <p:spPr bwMode="auto">
            <a:xfrm>
              <a:off x="6101" y="3953"/>
              <a:ext cx="1521" cy="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900">
                  <a:solidFill>
                    <a:srgbClr val="000000"/>
                  </a:solidFill>
                  <a:latin typeface="Arial" charset="0"/>
                </a:rPr>
                <a:t>GSFC</a:t>
              </a:r>
              <a:endParaRPr lang="en-US" sz="2400" b="0">
                <a:latin typeface="Arial" charset="0"/>
              </a:endParaRPr>
            </a:p>
          </p:txBody>
        </p:sp>
      </p:grpSp>
      <p:grpSp>
        <p:nvGrpSpPr>
          <p:cNvPr id="3323911" name="Group 7"/>
          <p:cNvGrpSpPr>
            <a:grpSpLocks/>
          </p:cNvGrpSpPr>
          <p:nvPr/>
        </p:nvGrpSpPr>
        <p:grpSpPr bwMode="auto">
          <a:xfrm>
            <a:off x="5197475" y="4046538"/>
            <a:ext cx="1376363" cy="1052512"/>
            <a:chOff x="8876" y="8983"/>
            <a:chExt cx="1629" cy="1599"/>
          </a:xfrm>
        </p:grpSpPr>
        <p:sp>
          <p:nvSpPr>
            <p:cNvPr id="3323912" name="Rectangle 8"/>
            <p:cNvSpPr>
              <a:spLocks noChangeArrowheads="1"/>
            </p:cNvSpPr>
            <p:nvPr/>
          </p:nvSpPr>
          <p:spPr bwMode="auto">
            <a:xfrm>
              <a:off x="8876" y="8983"/>
              <a:ext cx="1629" cy="1149"/>
            </a:xfrm>
            <a:prstGeom prst="rect">
              <a:avLst/>
            </a:prstGeom>
            <a:solidFill>
              <a:srgbClr val="CCCC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n-US" sz="1200">
                  <a:latin typeface="Arial" charset="0"/>
                </a:rPr>
                <a:t>LAT Instrument Science Operations Center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3913" name="Text Box 9"/>
            <p:cNvSpPr txBox="1">
              <a:spLocks noChangeArrowheads="1"/>
            </p:cNvSpPr>
            <p:nvPr/>
          </p:nvSpPr>
          <p:spPr bwMode="auto">
            <a:xfrm>
              <a:off x="9152" y="10209"/>
              <a:ext cx="863" cy="3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900">
                  <a:solidFill>
                    <a:srgbClr val="000000"/>
                  </a:solidFill>
                  <a:latin typeface="Arial" charset="0"/>
                </a:rPr>
                <a:t>SLAC</a:t>
              </a:r>
              <a:endParaRPr lang="en-US" sz="2400" b="0">
                <a:latin typeface="Arial" charset="0"/>
              </a:endParaRPr>
            </a:p>
          </p:txBody>
        </p:sp>
      </p:grpSp>
      <p:grpSp>
        <p:nvGrpSpPr>
          <p:cNvPr id="3323914" name="Group 10"/>
          <p:cNvGrpSpPr>
            <a:grpSpLocks/>
          </p:cNvGrpSpPr>
          <p:nvPr/>
        </p:nvGrpSpPr>
        <p:grpSpPr bwMode="auto">
          <a:xfrm>
            <a:off x="900113" y="1887538"/>
            <a:ext cx="6918325" cy="1036637"/>
            <a:chOff x="1624" y="2694"/>
            <a:chExt cx="10895" cy="1642"/>
          </a:xfrm>
        </p:grpSpPr>
        <p:grpSp>
          <p:nvGrpSpPr>
            <p:cNvPr id="3323915" name="Group 11"/>
            <p:cNvGrpSpPr>
              <a:grpSpLocks/>
            </p:cNvGrpSpPr>
            <p:nvPr/>
          </p:nvGrpSpPr>
          <p:grpSpPr bwMode="auto">
            <a:xfrm>
              <a:off x="1624" y="2694"/>
              <a:ext cx="1879" cy="1052"/>
              <a:chOff x="706" y="2760"/>
              <a:chExt cx="1879" cy="1052"/>
            </a:xfrm>
          </p:grpSpPr>
          <p:grpSp>
            <p:nvGrpSpPr>
              <p:cNvPr id="3323916" name="Group 12"/>
              <p:cNvGrpSpPr>
                <a:grpSpLocks/>
              </p:cNvGrpSpPr>
              <p:nvPr/>
            </p:nvGrpSpPr>
            <p:grpSpPr bwMode="auto">
              <a:xfrm>
                <a:off x="706" y="2760"/>
                <a:ext cx="1879" cy="666"/>
                <a:chOff x="2496" y="896"/>
                <a:chExt cx="1008" cy="352"/>
              </a:xfrm>
            </p:grpSpPr>
            <p:pic>
              <p:nvPicPr>
                <p:cNvPr id="3323917" name="Picture 13" descr="GLAST Render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777"/>
                <a:stretch>
                  <a:fillRect/>
                </a:stretch>
              </p:blipFill>
              <p:spPr bwMode="auto">
                <a:xfrm>
                  <a:off x="2496" y="896"/>
                  <a:ext cx="1008" cy="3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323918" name="Rectangle 14"/>
                <p:cNvSpPr>
                  <a:spLocks noChangeArrowheads="1"/>
                </p:cNvSpPr>
                <p:nvPr/>
              </p:nvSpPr>
              <p:spPr bwMode="auto">
                <a:xfrm rot="-1241727">
                  <a:off x="2880" y="1152"/>
                  <a:ext cx="192" cy="96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/>
                <a:lstStyle/>
                <a:p>
                  <a:endParaRPr lang="en-US"/>
                </a:p>
              </p:txBody>
            </p:sp>
          </p:grpSp>
          <p:sp>
            <p:nvSpPr>
              <p:cNvPr id="3323919" name="AutoShape 15"/>
              <p:cNvSpPr>
                <a:spLocks noChangeArrowheads="1"/>
              </p:cNvSpPr>
              <p:nvPr/>
            </p:nvSpPr>
            <p:spPr bwMode="auto">
              <a:xfrm>
                <a:off x="907" y="3275"/>
                <a:ext cx="1350" cy="537"/>
              </a:xfrm>
              <a:prstGeom prst="cube">
                <a:avLst>
                  <a:gd name="adj" fmla="val 24106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CC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 sz="900">
                    <a:solidFill>
                      <a:srgbClr val="000000"/>
                    </a:solidFill>
                    <a:latin typeface="Arial" charset="0"/>
                  </a:rPr>
                  <a:t>Fermi</a:t>
                </a:r>
                <a:endParaRPr lang="en-US" sz="2400" b="0">
                  <a:latin typeface="Arial" charset="0"/>
                </a:endParaRPr>
              </a:p>
            </p:txBody>
          </p:sp>
        </p:grpSp>
        <p:grpSp>
          <p:nvGrpSpPr>
            <p:cNvPr id="3323920" name="Group 16"/>
            <p:cNvGrpSpPr>
              <a:grpSpLocks/>
            </p:cNvGrpSpPr>
            <p:nvPr/>
          </p:nvGrpSpPr>
          <p:grpSpPr bwMode="auto">
            <a:xfrm>
              <a:off x="4078" y="2694"/>
              <a:ext cx="1320" cy="720"/>
              <a:chOff x="3887" y="2058"/>
              <a:chExt cx="443" cy="238"/>
            </a:xfrm>
          </p:grpSpPr>
          <p:sp>
            <p:nvSpPr>
              <p:cNvPr id="3323921" name="Rectangle 17"/>
              <p:cNvSpPr>
                <a:spLocks noChangeArrowheads="1"/>
              </p:cNvSpPr>
              <p:nvPr/>
            </p:nvSpPr>
            <p:spPr bwMode="auto">
              <a:xfrm>
                <a:off x="3887" y="2165"/>
                <a:ext cx="161" cy="124"/>
              </a:xfrm>
              <a:prstGeom prst="rect">
                <a:avLst/>
              </a:prstGeom>
              <a:pattFill prst="pct50">
                <a:fgClr>
                  <a:srgbClr val="000000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22" name="Rectangle 18"/>
              <p:cNvSpPr>
                <a:spLocks noChangeArrowheads="1"/>
              </p:cNvSpPr>
              <p:nvPr/>
            </p:nvSpPr>
            <p:spPr bwMode="auto">
              <a:xfrm>
                <a:off x="3891" y="2166"/>
                <a:ext cx="154" cy="121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23" name="Rectangle 19"/>
              <p:cNvSpPr>
                <a:spLocks noChangeArrowheads="1"/>
              </p:cNvSpPr>
              <p:nvPr/>
            </p:nvSpPr>
            <p:spPr bwMode="auto">
              <a:xfrm>
                <a:off x="3896" y="2176"/>
                <a:ext cx="7" cy="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24" name="Rectangle 20"/>
              <p:cNvSpPr>
                <a:spLocks noChangeArrowheads="1"/>
              </p:cNvSpPr>
              <p:nvPr/>
            </p:nvSpPr>
            <p:spPr bwMode="auto">
              <a:xfrm>
                <a:off x="3892" y="2178"/>
                <a:ext cx="14" cy="35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25" name="Rectangle 21"/>
              <p:cNvSpPr>
                <a:spLocks noChangeArrowheads="1"/>
              </p:cNvSpPr>
              <p:nvPr/>
            </p:nvSpPr>
            <p:spPr bwMode="auto">
              <a:xfrm>
                <a:off x="3918" y="2176"/>
                <a:ext cx="7" cy="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26" name="Rectangle 22"/>
              <p:cNvSpPr>
                <a:spLocks noChangeArrowheads="1"/>
              </p:cNvSpPr>
              <p:nvPr/>
            </p:nvSpPr>
            <p:spPr bwMode="auto">
              <a:xfrm>
                <a:off x="3916" y="2178"/>
                <a:ext cx="11" cy="35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27" name="Rectangle 23"/>
              <p:cNvSpPr>
                <a:spLocks noChangeArrowheads="1"/>
              </p:cNvSpPr>
              <p:nvPr/>
            </p:nvSpPr>
            <p:spPr bwMode="auto">
              <a:xfrm>
                <a:off x="3941" y="2176"/>
                <a:ext cx="6" cy="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28" name="Rectangle 24"/>
              <p:cNvSpPr>
                <a:spLocks noChangeArrowheads="1"/>
              </p:cNvSpPr>
              <p:nvPr/>
            </p:nvSpPr>
            <p:spPr bwMode="auto">
              <a:xfrm>
                <a:off x="3937" y="2178"/>
                <a:ext cx="14" cy="35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29" name="Rectangle 25"/>
              <p:cNvSpPr>
                <a:spLocks noChangeArrowheads="1"/>
              </p:cNvSpPr>
              <p:nvPr/>
            </p:nvSpPr>
            <p:spPr bwMode="auto">
              <a:xfrm>
                <a:off x="3963" y="2176"/>
                <a:ext cx="6" cy="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30" name="Rectangle 26"/>
              <p:cNvSpPr>
                <a:spLocks noChangeArrowheads="1"/>
              </p:cNvSpPr>
              <p:nvPr/>
            </p:nvSpPr>
            <p:spPr bwMode="auto">
              <a:xfrm>
                <a:off x="3960" y="2178"/>
                <a:ext cx="12" cy="35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31" name="Rectangle 27"/>
              <p:cNvSpPr>
                <a:spLocks noChangeArrowheads="1"/>
              </p:cNvSpPr>
              <p:nvPr/>
            </p:nvSpPr>
            <p:spPr bwMode="auto">
              <a:xfrm>
                <a:off x="3985" y="2176"/>
                <a:ext cx="6" cy="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32" name="Rectangle 28"/>
              <p:cNvSpPr>
                <a:spLocks noChangeArrowheads="1"/>
              </p:cNvSpPr>
              <p:nvPr/>
            </p:nvSpPr>
            <p:spPr bwMode="auto">
              <a:xfrm>
                <a:off x="3982" y="2178"/>
                <a:ext cx="12" cy="35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33" name="Rectangle 29"/>
              <p:cNvSpPr>
                <a:spLocks noChangeArrowheads="1"/>
              </p:cNvSpPr>
              <p:nvPr/>
            </p:nvSpPr>
            <p:spPr bwMode="auto">
              <a:xfrm>
                <a:off x="4008" y="2176"/>
                <a:ext cx="6" cy="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34" name="Rectangle 30"/>
              <p:cNvSpPr>
                <a:spLocks noChangeArrowheads="1"/>
              </p:cNvSpPr>
              <p:nvPr/>
            </p:nvSpPr>
            <p:spPr bwMode="auto">
              <a:xfrm>
                <a:off x="4004" y="2178"/>
                <a:ext cx="14" cy="35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35" name="Rectangle 31"/>
              <p:cNvSpPr>
                <a:spLocks noChangeArrowheads="1"/>
              </p:cNvSpPr>
              <p:nvPr/>
            </p:nvSpPr>
            <p:spPr bwMode="auto">
              <a:xfrm>
                <a:off x="4030" y="2176"/>
                <a:ext cx="7" cy="3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36" name="Rectangle 32"/>
              <p:cNvSpPr>
                <a:spLocks noChangeArrowheads="1"/>
              </p:cNvSpPr>
              <p:nvPr/>
            </p:nvSpPr>
            <p:spPr bwMode="auto">
              <a:xfrm>
                <a:off x="4027" y="2178"/>
                <a:ext cx="13" cy="35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37" name="Rectangle 33"/>
              <p:cNvSpPr>
                <a:spLocks noChangeArrowheads="1"/>
              </p:cNvSpPr>
              <p:nvPr/>
            </p:nvSpPr>
            <p:spPr bwMode="auto">
              <a:xfrm>
                <a:off x="3896" y="2233"/>
                <a:ext cx="10" cy="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38" name="Rectangle 34"/>
              <p:cNvSpPr>
                <a:spLocks noChangeArrowheads="1"/>
              </p:cNvSpPr>
              <p:nvPr/>
            </p:nvSpPr>
            <p:spPr bwMode="auto">
              <a:xfrm>
                <a:off x="3900" y="2234"/>
                <a:ext cx="1" cy="36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39" name="Rectangle 35"/>
              <p:cNvSpPr>
                <a:spLocks noChangeArrowheads="1"/>
              </p:cNvSpPr>
              <p:nvPr/>
            </p:nvSpPr>
            <p:spPr bwMode="auto">
              <a:xfrm>
                <a:off x="3918" y="2233"/>
                <a:ext cx="9" cy="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40" name="Rectangle 36"/>
              <p:cNvSpPr>
                <a:spLocks noChangeArrowheads="1"/>
              </p:cNvSpPr>
              <p:nvPr/>
            </p:nvSpPr>
            <p:spPr bwMode="auto">
              <a:xfrm>
                <a:off x="3916" y="2234"/>
                <a:ext cx="15" cy="36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41" name="Rectangle 37"/>
              <p:cNvSpPr>
                <a:spLocks noChangeArrowheads="1"/>
              </p:cNvSpPr>
              <p:nvPr/>
            </p:nvSpPr>
            <p:spPr bwMode="auto">
              <a:xfrm>
                <a:off x="3941" y="2233"/>
                <a:ext cx="10" cy="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42" name="Rectangle 38"/>
              <p:cNvSpPr>
                <a:spLocks noChangeArrowheads="1"/>
              </p:cNvSpPr>
              <p:nvPr/>
            </p:nvSpPr>
            <p:spPr bwMode="auto">
              <a:xfrm>
                <a:off x="3945" y="2234"/>
                <a:ext cx="1" cy="36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43" name="Rectangle 39"/>
              <p:cNvSpPr>
                <a:spLocks noChangeArrowheads="1"/>
              </p:cNvSpPr>
              <p:nvPr/>
            </p:nvSpPr>
            <p:spPr bwMode="auto">
              <a:xfrm>
                <a:off x="3963" y="2233"/>
                <a:ext cx="9" cy="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44" name="Rectangle 40"/>
              <p:cNvSpPr>
                <a:spLocks noChangeArrowheads="1"/>
              </p:cNvSpPr>
              <p:nvPr/>
            </p:nvSpPr>
            <p:spPr bwMode="auto">
              <a:xfrm>
                <a:off x="3960" y="2234"/>
                <a:ext cx="15" cy="36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45" name="Rectangle 41"/>
              <p:cNvSpPr>
                <a:spLocks noChangeArrowheads="1"/>
              </p:cNvSpPr>
              <p:nvPr/>
            </p:nvSpPr>
            <p:spPr bwMode="auto">
              <a:xfrm>
                <a:off x="3985" y="2233"/>
                <a:ext cx="9" cy="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46" name="Rectangle 42"/>
              <p:cNvSpPr>
                <a:spLocks noChangeArrowheads="1"/>
              </p:cNvSpPr>
              <p:nvPr/>
            </p:nvSpPr>
            <p:spPr bwMode="auto">
              <a:xfrm>
                <a:off x="3990" y="2234"/>
                <a:ext cx="1" cy="36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47" name="Rectangle 43"/>
              <p:cNvSpPr>
                <a:spLocks noChangeArrowheads="1"/>
              </p:cNvSpPr>
              <p:nvPr/>
            </p:nvSpPr>
            <p:spPr bwMode="auto">
              <a:xfrm>
                <a:off x="4008" y="2233"/>
                <a:ext cx="10" cy="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48" name="Rectangle 44"/>
              <p:cNvSpPr>
                <a:spLocks noChangeArrowheads="1"/>
              </p:cNvSpPr>
              <p:nvPr/>
            </p:nvSpPr>
            <p:spPr bwMode="auto">
              <a:xfrm>
                <a:off x="4012" y="2234"/>
                <a:ext cx="1" cy="36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49" name="Rectangle 45"/>
              <p:cNvSpPr>
                <a:spLocks noChangeArrowheads="1"/>
              </p:cNvSpPr>
              <p:nvPr/>
            </p:nvSpPr>
            <p:spPr bwMode="auto">
              <a:xfrm>
                <a:off x="4030" y="2233"/>
                <a:ext cx="10" cy="3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50" name="Rectangle 46"/>
              <p:cNvSpPr>
                <a:spLocks noChangeArrowheads="1"/>
              </p:cNvSpPr>
              <p:nvPr/>
            </p:nvSpPr>
            <p:spPr bwMode="auto">
              <a:xfrm>
                <a:off x="4035" y="2234"/>
                <a:ext cx="1" cy="36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51" name="Rectangle 47"/>
              <p:cNvSpPr>
                <a:spLocks noChangeArrowheads="1"/>
              </p:cNvSpPr>
              <p:nvPr/>
            </p:nvSpPr>
            <p:spPr bwMode="auto">
              <a:xfrm>
                <a:off x="4239" y="2185"/>
                <a:ext cx="91" cy="94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52" name="Rectangle 48"/>
              <p:cNvSpPr>
                <a:spLocks noChangeArrowheads="1"/>
              </p:cNvSpPr>
              <p:nvPr/>
            </p:nvSpPr>
            <p:spPr bwMode="auto">
              <a:xfrm>
                <a:off x="4249" y="2196"/>
                <a:ext cx="1" cy="10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53" name="Rectangle 49"/>
              <p:cNvSpPr>
                <a:spLocks noChangeArrowheads="1"/>
              </p:cNvSpPr>
              <p:nvPr/>
            </p:nvSpPr>
            <p:spPr bwMode="auto">
              <a:xfrm>
                <a:off x="4265" y="2196"/>
                <a:ext cx="1" cy="10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54" name="Rectangle 50"/>
              <p:cNvSpPr>
                <a:spLocks noChangeArrowheads="1"/>
              </p:cNvSpPr>
              <p:nvPr/>
            </p:nvSpPr>
            <p:spPr bwMode="auto">
              <a:xfrm>
                <a:off x="4284" y="2196"/>
                <a:ext cx="2" cy="10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55" name="Rectangle 51"/>
              <p:cNvSpPr>
                <a:spLocks noChangeArrowheads="1"/>
              </p:cNvSpPr>
              <p:nvPr/>
            </p:nvSpPr>
            <p:spPr bwMode="auto">
              <a:xfrm>
                <a:off x="4298" y="2196"/>
                <a:ext cx="3" cy="10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56" name="Rectangle 52"/>
              <p:cNvSpPr>
                <a:spLocks noChangeArrowheads="1"/>
              </p:cNvSpPr>
              <p:nvPr/>
            </p:nvSpPr>
            <p:spPr bwMode="auto">
              <a:xfrm>
                <a:off x="4315" y="2196"/>
                <a:ext cx="2" cy="10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57" name="Rectangle 53"/>
              <p:cNvSpPr>
                <a:spLocks noChangeArrowheads="1"/>
              </p:cNvSpPr>
              <p:nvPr/>
            </p:nvSpPr>
            <p:spPr bwMode="auto">
              <a:xfrm>
                <a:off x="4249" y="2225"/>
                <a:ext cx="1" cy="9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58" name="Rectangle 54"/>
              <p:cNvSpPr>
                <a:spLocks noChangeArrowheads="1"/>
              </p:cNvSpPr>
              <p:nvPr/>
            </p:nvSpPr>
            <p:spPr bwMode="auto">
              <a:xfrm>
                <a:off x="4265" y="2225"/>
                <a:ext cx="1" cy="9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59" name="Rectangle 55"/>
              <p:cNvSpPr>
                <a:spLocks noChangeArrowheads="1"/>
              </p:cNvSpPr>
              <p:nvPr/>
            </p:nvSpPr>
            <p:spPr bwMode="auto">
              <a:xfrm>
                <a:off x="4284" y="2225"/>
                <a:ext cx="2" cy="9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60" name="Rectangle 56"/>
              <p:cNvSpPr>
                <a:spLocks noChangeArrowheads="1"/>
              </p:cNvSpPr>
              <p:nvPr/>
            </p:nvSpPr>
            <p:spPr bwMode="auto">
              <a:xfrm>
                <a:off x="4298" y="2225"/>
                <a:ext cx="3" cy="9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61" name="Rectangle 57"/>
              <p:cNvSpPr>
                <a:spLocks noChangeArrowheads="1"/>
              </p:cNvSpPr>
              <p:nvPr/>
            </p:nvSpPr>
            <p:spPr bwMode="auto">
              <a:xfrm>
                <a:off x="4315" y="2225"/>
                <a:ext cx="2" cy="9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62" name="Rectangle 58"/>
              <p:cNvSpPr>
                <a:spLocks noChangeArrowheads="1"/>
              </p:cNvSpPr>
              <p:nvPr/>
            </p:nvSpPr>
            <p:spPr bwMode="auto">
              <a:xfrm>
                <a:off x="4249" y="2259"/>
                <a:ext cx="1" cy="8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63" name="Rectangle 59"/>
              <p:cNvSpPr>
                <a:spLocks noChangeArrowheads="1"/>
              </p:cNvSpPr>
              <p:nvPr/>
            </p:nvSpPr>
            <p:spPr bwMode="auto">
              <a:xfrm>
                <a:off x="4263" y="2259"/>
                <a:ext cx="7" cy="8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64" name="Rectangle 60"/>
              <p:cNvSpPr>
                <a:spLocks noChangeArrowheads="1"/>
              </p:cNvSpPr>
              <p:nvPr/>
            </p:nvSpPr>
            <p:spPr bwMode="auto">
              <a:xfrm>
                <a:off x="4284" y="2259"/>
                <a:ext cx="2" cy="8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65" name="Rectangle 61"/>
              <p:cNvSpPr>
                <a:spLocks noChangeArrowheads="1"/>
              </p:cNvSpPr>
              <p:nvPr/>
            </p:nvSpPr>
            <p:spPr bwMode="auto">
              <a:xfrm>
                <a:off x="4298" y="2259"/>
                <a:ext cx="3" cy="8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66" name="Rectangle 62"/>
              <p:cNvSpPr>
                <a:spLocks noChangeArrowheads="1"/>
              </p:cNvSpPr>
              <p:nvPr/>
            </p:nvSpPr>
            <p:spPr bwMode="auto">
              <a:xfrm>
                <a:off x="4318" y="2259"/>
                <a:ext cx="3" cy="8"/>
              </a:xfrm>
              <a:prstGeom prst="rect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67" name="Rectangle 63"/>
              <p:cNvSpPr>
                <a:spLocks noChangeArrowheads="1"/>
              </p:cNvSpPr>
              <p:nvPr/>
            </p:nvSpPr>
            <p:spPr bwMode="auto">
              <a:xfrm>
                <a:off x="4181" y="2214"/>
                <a:ext cx="95" cy="77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68" name="Rectangle 64"/>
              <p:cNvSpPr>
                <a:spLocks noChangeArrowheads="1"/>
              </p:cNvSpPr>
              <p:nvPr/>
            </p:nvSpPr>
            <p:spPr bwMode="auto">
              <a:xfrm>
                <a:off x="4184" y="2225"/>
                <a:ext cx="6" cy="2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69" name="Rectangle 65"/>
              <p:cNvSpPr>
                <a:spLocks noChangeArrowheads="1"/>
              </p:cNvSpPr>
              <p:nvPr/>
            </p:nvSpPr>
            <p:spPr bwMode="auto">
              <a:xfrm>
                <a:off x="4197" y="2225"/>
                <a:ext cx="6" cy="2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70" name="Rectangle 66"/>
              <p:cNvSpPr>
                <a:spLocks noChangeArrowheads="1"/>
              </p:cNvSpPr>
              <p:nvPr/>
            </p:nvSpPr>
            <p:spPr bwMode="auto">
              <a:xfrm>
                <a:off x="4213" y="2225"/>
                <a:ext cx="1" cy="2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71" name="Rectangle 67"/>
              <p:cNvSpPr>
                <a:spLocks noChangeArrowheads="1"/>
              </p:cNvSpPr>
              <p:nvPr/>
            </p:nvSpPr>
            <p:spPr bwMode="auto">
              <a:xfrm>
                <a:off x="4226" y="2225"/>
                <a:ext cx="2" cy="2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72" name="Rectangle 68"/>
              <p:cNvSpPr>
                <a:spLocks noChangeArrowheads="1"/>
              </p:cNvSpPr>
              <p:nvPr/>
            </p:nvSpPr>
            <p:spPr bwMode="auto">
              <a:xfrm>
                <a:off x="4237" y="2225"/>
                <a:ext cx="5" cy="2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73" name="Rectangle 69"/>
              <p:cNvSpPr>
                <a:spLocks noChangeArrowheads="1"/>
              </p:cNvSpPr>
              <p:nvPr/>
            </p:nvSpPr>
            <p:spPr bwMode="auto">
              <a:xfrm>
                <a:off x="4251" y="2225"/>
                <a:ext cx="3" cy="2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74" name="Rectangle 70"/>
              <p:cNvSpPr>
                <a:spLocks noChangeArrowheads="1"/>
              </p:cNvSpPr>
              <p:nvPr/>
            </p:nvSpPr>
            <p:spPr bwMode="auto">
              <a:xfrm>
                <a:off x="4263" y="2225"/>
                <a:ext cx="7" cy="21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75" name="Rectangle 71"/>
              <p:cNvSpPr>
                <a:spLocks noChangeArrowheads="1"/>
              </p:cNvSpPr>
              <p:nvPr/>
            </p:nvSpPr>
            <p:spPr bwMode="auto">
              <a:xfrm>
                <a:off x="4184" y="2259"/>
                <a:ext cx="6" cy="2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76" name="Rectangle 72"/>
              <p:cNvSpPr>
                <a:spLocks noChangeArrowheads="1"/>
              </p:cNvSpPr>
              <p:nvPr/>
            </p:nvSpPr>
            <p:spPr bwMode="auto">
              <a:xfrm>
                <a:off x="4197" y="2259"/>
                <a:ext cx="6" cy="2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77" name="Rectangle 73"/>
              <p:cNvSpPr>
                <a:spLocks noChangeArrowheads="1"/>
              </p:cNvSpPr>
              <p:nvPr/>
            </p:nvSpPr>
            <p:spPr bwMode="auto">
              <a:xfrm>
                <a:off x="4213" y="2259"/>
                <a:ext cx="1" cy="2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78" name="Rectangle 74"/>
              <p:cNvSpPr>
                <a:spLocks noChangeArrowheads="1"/>
              </p:cNvSpPr>
              <p:nvPr/>
            </p:nvSpPr>
            <p:spPr bwMode="auto">
              <a:xfrm>
                <a:off x="4226" y="2259"/>
                <a:ext cx="2" cy="2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79" name="Rectangle 75"/>
              <p:cNvSpPr>
                <a:spLocks noChangeArrowheads="1"/>
              </p:cNvSpPr>
              <p:nvPr/>
            </p:nvSpPr>
            <p:spPr bwMode="auto">
              <a:xfrm>
                <a:off x="4237" y="2259"/>
                <a:ext cx="5" cy="2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80" name="Rectangle 76"/>
              <p:cNvSpPr>
                <a:spLocks noChangeArrowheads="1"/>
              </p:cNvSpPr>
              <p:nvPr/>
            </p:nvSpPr>
            <p:spPr bwMode="auto">
              <a:xfrm>
                <a:off x="4251" y="2259"/>
                <a:ext cx="3" cy="2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81" name="Rectangle 77"/>
              <p:cNvSpPr>
                <a:spLocks noChangeArrowheads="1"/>
              </p:cNvSpPr>
              <p:nvPr/>
            </p:nvSpPr>
            <p:spPr bwMode="auto">
              <a:xfrm>
                <a:off x="4263" y="2259"/>
                <a:ext cx="7" cy="20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82" name="Rectangle 78"/>
              <p:cNvSpPr>
                <a:spLocks noChangeArrowheads="1"/>
              </p:cNvSpPr>
              <p:nvPr/>
            </p:nvSpPr>
            <p:spPr bwMode="auto">
              <a:xfrm>
                <a:off x="4101" y="2192"/>
                <a:ext cx="24" cy="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83" name="Rectangle 79"/>
              <p:cNvSpPr>
                <a:spLocks noChangeArrowheads="1"/>
              </p:cNvSpPr>
              <p:nvPr/>
            </p:nvSpPr>
            <p:spPr bwMode="auto">
              <a:xfrm>
                <a:off x="4101" y="2192"/>
                <a:ext cx="24" cy="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84" name="Oval 80"/>
              <p:cNvSpPr>
                <a:spLocks noChangeArrowheads="1"/>
              </p:cNvSpPr>
              <p:nvPr/>
            </p:nvSpPr>
            <p:spPr bwMode="auto">
              <a:xfrm>
                <a:off x="4116" y="2215"/>
                <a:ext cx="24" cy="3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85" name="Oval 81"/>
              <p:cNvSpPr>
                <a:spLocks noChangeArrowheads="1"/>
              </p:cNvSpPr>
              <p:nvPr/>
            </p:nvSpPr>
            <p:spPr bwMode="auto">
              <a:xfrm>
                <a:off x="4116" y="2215"/>
                <a:ext cx="24" cy="35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86" name="Oval 82"/>
              <p:cNvSpPr>
                <a:spLocks noChangeArrowheads="1"/>
              </p:cNvSpPr>
              <p:nvPr/>
            </p:nvSpPr>
            <p:spPr bwMode="auto">
              <a:xfrm>
                <a:off x="4087" y="2215"/>
                <a:ext cx="23" cy="35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87" name="Oval 83"/>
              <p:cNvSpPr>
                <a:spLocks noChangeArrowheads="1"/>
              </p:cNvSpPr>
              <p:nvPr/>
            </p:nvSpPr>
            <p:spPr bwMode="auto">
              <a:xfrm>
                <a:off x="4087" y="2215"/>
                <a:ext cx="23" cy="35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88" name="Rectangle 84"/>
              <p:cNvSpPr>
                <a:spLocks noChangeArrowheads="1"/>
              </p:cNvSpPr>
              <p:nvPr/>
            </p:nvSpPr>
            <p:spPr bwMode="auto">
              <a:xfrm>
                <a:off x="4108" y="2202"/>
                <a:ext cx="11" cy="62"/>
              </a:xfrm>
              <a:prstGeom prst="rect">
                <a:avLst/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89" name="AutoShape 85"/>
              <p:cNvSpPr>
                <a:spLocks noChangeArrowheads="1"/>
              </p:cNvSpPr>
              <p:nvPr/>
            </p:nvSpPr>
            <p:spPr bwMode="auto">
              <a:xfrm>
                <a:off x="4098" y="2237"/>
                <a:ext cx="2" cy="9"/>
              </a:xfrm>
              <a:prstGeom prst="roundRect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90" name="AutoShape 86"/>
              <p:cNvSpPr>
                <a:spLocks noChangeArrowheads="1"/>
              </p:cNvSpPr>
              <p:nvPr/>
            </p:nvSpPr>
            <p:spPr bwMode="auto">
              <a:xfrm>
                <a:off x="4127" y="2237"/>
                <a:ext cx="1" cy="9"/>
              </a:xfrm>
              <a:prstGeom prst="roundRect">
                <a:avLst>
                  <a:gd name="adj" fmla="val 49995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91" name="Oval 87"/>
              <p:cNvSpPr>
                <a:spLocks noChangeArrowheads="1"/>
              </p:cNvSpPr>
              <p:nvPr/>
            </p:nvSpPr>
            <p:spPr bwMode="auto">
              <a:xfrm>
                <a:off x="4031" y="2072"/>
                <a:ext cx="164" cy="122"/>
              </a:xfrm>
              <a:prstGeom prst="ellipse">
                <a:avLst/>
              </a:prstGeom>
              <a:solidFill>
                <a:srgbClr val="000000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92" name="Oval 88"/>
              <p:cNvSpPr>
                <a:spLocks noChangeArrowheads="1"/>
              </p:cNvSpPr>
              <p:nvPr/>
            </p:nvSpPr>
            <p:spPr bwMode="auto">
              <a:xfrm>
                <a:off x="4027" y="2079"/>
                <a:ext cx="170" cy="102"/>
              </a:xfrm>
              <a:prstGeom prst="ellipse">
                <a:avLst/>
              </a:prstGeom>
              <a:pattFill prst="pct25">
                <a:fgClr>
                  <a:srgbClr val="FFFFFF"/>
                </a:fgClr>
                <a:bgClr>
                  <a:srgbClr val="000000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93" name="Oval 89"/>
              <p:cNvSpPr>
                <a:spLocks noChangeArrowheads="1"/>
              </p:cNvSpPr>
              <p:nvPr/>
            </p:nvSpPr>
            <p:spPr bwMode="auto">
              <a:xfrm>
                <a:off x="4027" y="2079"/>
                <a:ext cx="170" cy="10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94" name="Oval 90"/>
              <p:cNvSpPr>
                <a:spLocks noChangeArrowheads="1"/>
              </p:cNvSpPr>
              <p:nvPr/>
            </p:nvSpPr>
            <p:spPr bwMode="auto">
              <a:xfrm>
                <a:off x="4027" y="2103"/>
                <a:ext cx="170" cy="62"/>
              </a:xfrm>
              <a:prstGeom prst="ellipse">
                <a:avLst/>
              </a:prstGeom>
              <a:pattFill prst="pct50">
                <a:fgClr>
                  <a:srgbClr val="000000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95" name="Oval 91"/>
              <p:cNvSpPr>
                <a:spLocks noChangeArrowheads="1"/>
              </p:cNvSpPr>
              <p:nvPr/>
            </p:nvSpPr>
            <p:spPr bwMode="auto">
              <a:xfrm>
                <a:off x="4027" y="2103"/>
                <a:ext cx="170" cy="62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3996" name="Arc 92"/>
              <p:cNvSpPr>
                <a:spLocks/>
              </p:cNvSpPr>
              <p:nvPr/>
            </p:nvSpPr>
            <p:spPr bwMode="auto">
              <a:xfrm>
                <a:off x="4028" y="2059"/>
                <a:ext cx="85" cy="76"/>
              </a:xfrm>
              <a:custGeom>
                <a:avLst/>
                <a:gdLst>
                  <a:gd name="G0" fmla="+- 21598 0 0"/>
                  <a:gd name="G1" fmla="+- 21599 0 0"/>
                  <a:gd name="G2" fmla="+- 21600 0 0"/>
                  <a:gd name="T0" fmla="*/ 0 w 21598"/>
                  <a:gd name="T1" fmla="*/ 21317 h 21599"/>
                  <a:gd name="T2" fmla="*/ 21346 w 21598"/>
                  <a:gd name="T3" fmla="*/ 0 h 21599"/>
                  <a:gd name="T4" fmla="*/ 21598 w 21598"/>
                  <a:gd name="T5" fmla="*/ 21599 h 21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8" h="21599" fill="none" extrusionOk="0">
                    <a:moveTo>
                      <a:pt x="-1" y="21316"/>
                    </a:moveTo>
                    <a:cubicBezTo>
                      <a:pt x="152" y="9596"/>
                      <a:pt x="9625" y="137"/>
                      <a:pt x="21346" y="0"/>
                    </a:cubicBezTo>
                  </a:path>
                  <a:path w="21598" h="21599" stroke="0" extrusionOk="0">
                    <a:moveTo>
                      <a:pt x="-1" y="21316"/>
                    </a:moveTo>
                    <a:cubicBezTo>
                      <a:pt x="152" y="9596"/>
                      <a:pt x="9625" y="137"/>
                      <a:pt x="21346" y="0"/>
                    </a:cubicBezTo>
                    <a:lnTo>
                      <a:pt x="21598" y="2159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3997" name="Arc 93"/>
              <p:cNvSpPr>
                <a:spLocks/>
              </p:cNvSpPr>
              <p:nvPr/>
            </p:nvSpPr>
            <p:spPr bwMode="auto">
              <a:xfrm>
                <a:off x="4028" y="2059"/>
                <a:ext cx="85" cy="76"/>
              </a:xfrm>
              <a:custGeom>
                <a:avLst/>
                <a:gdLst>
                  <a:gd name="G0" fmla="+- 21598 0 0"/>
                  <a:gd name="G1" fmla="+- 21599 0 0"/>
                  <a:gd name="G2" fmla="+- 21600 0 0"/>
                  <a:gd name="T0" fmla="*/ 0 w 21598"/>
                  <a:gd name="T1" fmla="*/ 21317 h 21599"/>
                  <a:gd name="T2" fmla="*/ 21346 w 21598"/>
                  <a:gd name="T3" fmla="*/ 0 h 21599"/>
                  <a:gd name="T4" fmla="*/ 21598 w 21598"/>
                  <a:gd name="T5" fmla="*/ 21599 h 21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98" h="21599" fill="none" extrusionOk="0">
                    <a:moveTo>
                      <a:pt x="-1" y="21316"/>
                    </a:moveTo>
                    <a:cubicBezTo>
                      <a:pt x="152" y="9596"/>
                      <a:pt x="9625" y="137"/>
                      <a:pt x="21346" y="0"/>
                    </a:cubicBezTo>
                  </a:path>
                  <a:path w="21598" h="21599" stroke="0" extrusionOk="0">
                    <a:moveTo>
                      <a:pt x="-1" y="21316"/>
                    </a:moveTo>
                    <a:cubicBezTo>
                      <a:pt x="152" y="9596"/>
                      <a:pt x="9625" y="137"/>
                      <a:pt x="21346" y="0"/>
                    </a:cubicBezTo>
                    <a:lnTo>
                      <a:pt x="21598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3998" name="Arc 94"/>
              <p:cNvSpPr>
                <a:spLocks/>
              </p:cNvSpPr>
              <p:nvPr/>
            </p:nvSpPr>
            <p:spPr bwMode="auto">
              <a:xfrm>
                <a:off x="4113" y="2058"/>
                <a:ext cx="87" cy="79"/>
              </a:xfrm>
              <a:custGeom>
                <a:avLst/>
                <a:gdLst>
                  <a:gd name="G0" fmla="+- 251 0 0"/>
                  <a:gd name="G1" fmla="+- 21600 0 0"/>
                  <a:gd name="G2" fmla="+- 21600 0 0"/>
                  <a:gd name="T0" fmla="*/ 0 w 21851"/>
                  <a:gd name="T1" fmla="*/ 1 h 21600"/>
                  <a:gd name="T2" fmla="*/ 21851 w 21851"/>
                  <a:gd name="T3" fmla="*/ 21600 h 21600"/>
                  <a:gd name="T4" fmla="*/ 251 w 21851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851" h="21600" fill="none" extrusionOk="0">
                    <a:moveTo>
                      <a:pt x="0" y="1"/>
                    </a:moveTo>
                    <a:cubicBezTo>
                      <a:pt x="83" y="0"/>
                      <a:pt x="167" y="-1"/>
                      <a:pt x="251" y="-1"/>
                    </a:cubicBezTo>
                    <a:cubicBezTo>
                      <a:pt x="12180" y="-1"/>
                      <a:pt x="21851" y="9670"/>
                      <a:pt x="21851" y="21600"/>
                    </a:cubicBezTo>
                  </a:path>
                  <a:path w="21851" h="21600" stroke="0" extrusionOk="0">
                    <a:moveTo>
                      <a:pt x="0" y="1"/>
                    </a:moveTo>
                    <a:cubicBezTo>
                      <a:pt x="83" y="0"/>
                      <a:pt x="167" y="-1"/>
                      <a:pt x="251" y="-1"/>
                    </a:cubicBezTo>
                    <a:cubicBezTo>
                      <a:pt x="12180" y="-1"/>
                      <a:pt x="21851" y="9670"/>
                      <a:pt x="21851" y="21600"/>
                    </a:cubicBezTo>
                    <a:lnTo>
                      <a:pt x="251" y="216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3999" name="Oval 95"/>
              <p:cNvSpPr>
                <a:spLocks noChangeArrowheads="1"/>
              </p:cNvSpPr>
              <p:nvPr/>
            </p:nvSpPr>
            <p:spPr bwMode="auto">
              <a:xfrm>
                <a:off x="4031" y="2112"/>
                <a:ext cx="164" cy="37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4000" name="Line 96"/>
              <p:cNvSpPr>
                <a:spLocks noChangeShapeType="1"/>
              </p:cNvSpPr>
              <p:nvPr/>
            </p:nvSpPr>
            <p:spPr bwMode="auto">
              <a:xfrm flipV="1">
                <a:off x="4104" y="2068"/>
                <a:ext cx="0" cy="17"/>
              </a:xfrm>
              <a:prstGeom prst="line">
                <a:avLst/>
              </a:prstGeom>
              <a:noFill/>
              <a:ln w="762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001" name="Line 97"/>
              <p:cNvSpPr>
                <a:spLocks noChangeShapeType="1"/>
              </p:cNvSpPr>
              <p:nvPr/>
            </p:nvSpPr>
            <p:spPr bwMode="auto">
              <a:xfrm>
                <a:off x="4123" y="2085"/>
                <a:ext cx="21" cy="4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002" name="Line 98"/>
              <p:cNvSpPr>
                <a:spLocks noChangeShapeType="1"/>
              </p:cNvSpPr>
              <p:nvPr/>
            </p:nvSpPr>
            <p:spPr bwMode="auto">
              <a:xfrm flipH="1">
                <a:off x="4085" y="2085"/>
                <a:ext cx="22" cy="4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003" name="Line 99"/>
              <p:cNvSpPr>
                <a:spLocks noChangeShapeType="1"/>
              </p:cNvSpPr>
              <p:nvPr/>
            </p:nvSpPr>
            <p:spPr bwMode="auto">
              <a:xfrm>
                <a:off x="4115" y="2096"/>
                <a:ext cx="0" cy="5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004" name="Rectangle 100"/>
              <p:cNvSpPr>
                <a:spLocks noChangeArrowheads="1"/>
              </p:cNvSpPr>
              <p:nvPr/>
            </p:nvSpPr>
            <p:spPr bwMode="auto">
              <a:xfrm>
                <a:off x="4068" y="2268"/>
                <a:ext cx="90" cy="2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4005" name="Rectangle 101"/>
              <p:cNvSpPr>
                <a:spLocks noChangeArrowheads="1"/>
              </p:cNvSpPr>
              <p:nvPr/>
            </p:nvSpPr>
            <p:spPr bwMode="auto">
              <a:xfrm>
                <a:off x="4074" y="2268"/>
                <a:ext cx="79" cy="19"/>
              </a:xfrm>
              <a:prstGeom prst="rect">
                <a:avLst/>
              </a:prstGeom>
              <a:noFill/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3324006" name="Freeform 102"/>
              <p:cNvSpPr>
                <a:spLocks/>
              </p:cNvSpPr>
              <p:nvPr/>
            </p:nvSpPr>
            <p:spPr bwMode="auto">
              <a:xfrm>
                <a:off x="4097" y="2268"/>
                <a:ext cx="65" cy="28"/>
              </a:xfrm>
              <a:custGeom>
                <a:avLst/>
                <a:gdLst>
                  <a:gd name="T0" fmla="*/ 0 w 65"/>
                  <a:gd name="T1" fmla="*/ 0 h 28"/>
                  <a:gd name="T2" fmla="*/ 45 w 65"/>
                  <a:gd name="T3" fmla="*/ 27 h 28"/>
                  <a:gd name="T4" fmla="*/ 64 w 65"/>
                  <a:gd name="T5" fmla="*/ 27 h 28"/>
                  <a:gd name="T6" fmla="*/ 64 w 65"/>
                  <a:gd name="T7" fmla="*/ 0 h 28"/>
                  <a:gd name="T8" fmla="*/ 3 w 65"/>
                  <a:gd name="T9" fmla="*/ 0 h 28"/>
                  <a:gd name="T10" fmla="*/ 0 w 65"/>
                  <a:gd name="T1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28">
                    <a:moveTo>
                      <a:pt x="0" y="0"/>
                    </a:moveTo>
                    <a:lnTo>
                      <a:pt x="45" y="27"/>
                    </a:lnTo>
                    <a:lnTo>
                      <a:pt x="64" y="27"/>
                    </a:lnTo>
                    <a:lnTo>
                      <a:pt x="64" y="0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pattFill prst="pct50">
                <a:fgClr>
                  <a:srgbClr val="000000"/>
                </a:fgClr>
                <a:bgClr>
                  <a:srgbClr val="FFFFFF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80808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24007" name="Freeform 103"/>
              <p:cNvSpPr>
                <a:spLocks/>
              </p:cNvSpPr>
              <p:nvPr/>
            </p:nvSpPr>
            <p:spPr bwMode="auto">
              <a:xfrm>
                <a:off x="4097" y="2268"/>
                <a:ext cx="65" cy="28"/>
              </a:xfrm>
              <a:custGeom>
                <a:avLst/>
                <a:gdLst>
                  <a:gd name="T0" fmla="*/ 0 w 65"/>
                  <a:gd name="T1" fmla="*/ 0 h 28"/>
                  <a:gd name="T2" fmla="*/ 45 w 65"/>
                  <a:gd name="T3" fmla="*/ 27 h 28"/>
                  <a:gd name="T4" fmla="*/ 64 w 65"/>
                  <a:gd name="T5" fmla="*/ 27 h 28"/>
                  <a:gd name="T6" fmla="*/ 64 w 65"/>
                  <a:gd name="T7" fmla="*/ 0 h 28"/>
                  <a:gd name="T8" fmla="*/ 3 w 65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" h="28">
                    <a:moveTo>
                      <a:pt x="0" y="0"/>
                    </a:moveTo>
                    <a:lnTo>
                      <a:pt x="45" y="27"/>
                    </a:lnTo>
                    <a:lnTo>
                      <a:pt x="64" y="27"/>
                    </a:lnTo>
                    <a:lnTo>
                      <a:pt x="64" y="0"/>
                    </a:lnTo>
                    <a:lnTo>
                      <a:pt x="3" y="0"/>
                    </a:lnTo>
                  </a:path>
                </a:pathLst>
              </a:custGeom>
              <a:noFill/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80808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324008" name="Group 104"/>
            <p:cNvGrpSpPr>
              <a:grpSpLocks/>
            </p:cNvGrpSpPr>
            <p:nvPr/>
          </p:nvGrpSpPr>
          <p:grpSpPr bwMode="auto">
            <a:xfrm>
              <a:off x="8626" y="2694"/>
              <a:ext cx="1664" cy="1619"/>
              <a:chOff x="8626" y="2748"/>
              <a:chExt cx="1664" cy="1619"/>
            </a:xfrm>
          </p:grpSpPr>
          <p:sp>
            <p:nvSpPr>
              <p:cNvPr id="3324009" name="Rectangle 105"/>
              <p:cNvSpPr>
                <a:spLocks noChangeArrowheads="1"/>
              </p:cNvSpPr>
              <p:nvPr/>
            </p:nvSpPr>
            <p:spPr bwMode="auto">
              <a:xfrm>
                <a:off x="8626" y="2748"/>
                <a:ext cx="1664" cy="1176"/>
              </a:xfrm>
              <a:prstGeom prst="rect">
                <a:avLst/>
              </a:prstGeom>
              <a:solidFill>
                <a:srgbClr val="CCCC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en-US" sz="1200">
                    <a:latin typeface="Arial" charset="0"/>
                  </a:rPr>
                  <a:t>GBM Instrument Operations Center</a:t>
                </a:r>
                <a:endParaRPr lang="en-US" sz="2400" b="0">
                  <a:latin typeface="Arial" charset="0"/>
                </a:endParaRPr>
              </a:p>
            </p:txBody>
          </p:sp>
          <p:sp>
            <p:nvSpPr>
              <p:cNvPr id="3324010" name="Text Box 106"/>
              <p:cNvSpPr txBox="1">
                <a:spLocks noChangeArrowheads="1"/>
              </p:cNvSpPr>
              <p:nvPr/>
            </p:nvSpPr>
            <p:spPr bwMode="auto">
              <a:xfrm>
                <a:off x="8739" y="3982"/>
                <a:ext cx="1495" cy="3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 sz="900">
                    <a:solidFill>
                      <a:srgbClr val="000000"/>
                    </a:solidFill>
                    <a:latin typeface="Arial" charset="0"/>
                  </a:rPr>
                  <a:t>MSFC/NSSTC</a:t>
                </a:r>
                <a:endParaRPr lang="en-US" sz="2400" b="0">
                  <a:latin typeface="Arial" charset="0"/>
                </a:endParaRPr>
              </a:p>
            </p:txBody>
          </p:sp>
        </p:grpSp>
        <p:grpSp>
          <p:nvGrpSpPr>
            <p:cNvPr id="3324011" name="Group 107"/>
            <p:cNvGrpSpPr>
              <a:grpSpLocks/>
            </p:cNvGrpSpPr>
            <p:nvPr/>
          </p:nvGrpSpPr>
          <p:grpSpPr bwMode="auto">
            <a:xfrm>
              <a:off x="10925" y="2694"/>
              <a:ext cx="1594" cy="1636"/>
              <a:chOff x="10925" y="2694"/>
              <a:chExt cx="1594" cy="1636"/>
            </a:xfrm>
          </p:grpSpPr>
          <p:sp>
            <p:nvSpPr>
              <p:cNvPr id="3324012" name="Rectangle 108"/>
              <p:cNvSpPr>
                <a:spLocks noChangeArrowheads="1"/>
              </p:cNvSpPr>
              <p:nvPr/>
            </p:nvSpPr>
            <p:spPr bwMode="auto">
              <a:xfrm>
                <a:off x="10925" y="2694"/>
                <a:ext cx="1594" cy="1210"/>
              </a:xfrm>
              <a:prstGeom prst="rect">
                <a:avLst/>
              </a:prstGeom>
              <a:solidFill>
                <a:srgbClr val="CCCC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/>
                <a:r>
                  <a:rPr lang="en-US" sz="1200">
                    <a:latin typeface="Arial" charset="0"/>
                  </a:rPr>
                  <a:t>Fermi Science Support Center</a:t>
                </a:r>
                <a:endParaRPr lang="en-US" sz="2400" b="0">
                  <a:latin typeface="Arial" charset="0"/>
                </a:endParaRPr>
              </a:p>
            </p:txBody>
          </p:sp>
          <p:sp>
            <p:nvSpPr>
              <p:cNvPr id="3324013" name="Text Box 109"/>
              <p:cNvSpPr txBox="1">
                <a:spLocks noChangeArrowheads="1"/>
              </p:cNvSpPr>
              <p:nvPr/>
            </p:nvSpPr>
            <p:spPr bwMode="auto">
              <a:xfrm>
                <a:off x="10997" y="3920"/>
                <a:ext cx="1503" cy="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sz="900">
                    <a:solidFill>
                      <a:srgbClr val="000000"/>
                    </a:solidFill>
                    <a:latin typeface="Arial" charset="0"/>
                  </a:rPr>
                  <a:t>GSFC</a:t>
                </a:r>
                <a:endParaRPr lang="en-US" sz="2400" b="0">
                  <a:latin typeface="Arial" charset="0"/>
                </a:endParaRPr>
              </a:p>
            </p:txBody>
          </p:sp>
        </p:grpSp>
        <p:grpSp>
          <p:nvGrpSpPr>
            <p:cNvPr id="3324014" name="Group 110"/>
            <p:cNvGrpSpPr>
              <a:grpSpLocks/>
            </p:cNvGrpSpPr>
            <p:nvPr/>
          </p:nvGrpSpPr>
          <p:grpSpPr bwMode="auto">
            <a:xfrm>
              <a:off x="5981" y="2694"/>
              <a:ext cx="1703" cy="1642"/>
              <a:chOff x="5981" y="2721"/>
              <a:chExt cx="1703" cy="1642"/>
            </a:xfrm>
          </p:grpSpPr>
          <p:sp>
            <p:nvSpPr>
              <p:cNvPr id="3324015" name="Rectangle 111"/>
              <p:cNvSpPr>
                <a:spLocks noChangeArrowheads="1"/>
              </p:cNvSpPr>
              <p:nvPr/>
            </p:nvSpPr>
            <p:spPr bwMode="auto">
              <a:xfrm>
                <a:off x="5981" y="2721"/>
                <a:ext cx="1703" cy="1200"/>
              </a:xfrm>
              <a:prstGeom prst="rect">
                <a:avLst/>
              </a:prstGeom>
              <a:solidFill>
                <a:srgbClr val="CCCCFF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tIns="91440" bIns="91440" anchor="ctr"/>
              <a:lstStyle/>
              <a:p>
                <a:pPr algn="ctr"/>
                <a:r>
                  <a:rPr lang="en-US" sz="1200">
                    <a:latin typeface="Arial" charset="0"/>
                  </a:rPr>
                  <a:t>Mission Operation Center</a:t>
                </a:r>
                <a:endParaRPr lang="en-US" sz="2400" b="0">
                  <a:latin typeface="Arial" charset="0"/>
                </a:endParaRPr>
              </a:p>
            </p:txBody>
          </p:sp>
          <p:sp>
            <p:nvSpPr>
              <p:cNvPr id="3324016" name="Text Box 112"/>
              <p:cNvSpPr txBox="1">
                <a:spLocks noChangeArrowheads="1"/>
              </p:cNvSpPr>
              <p:nvPr/>
            </p:nvSpPr>
            <p:spPr bwMode="auto">
              <a:xfrm>
                <a:off x="6101" y="3953"/>
                <a:ext cx="1521" cy="4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66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/>
                <a:r>
                  <a:rPr lang="en-US" sz="900">
                    <a:solidFill>
                      <a:srgbClr val="000000"/>
                    </a:solidFill>
                    <a:latin typeface="Arial" charset="0"/>
                  </a:rPr>
                  <a:t>GSFC</a:t>
                </a:r>
                <a:endParaRPr lang="en-US" sz="2400" b="0">
                  <a:latin typeface="Arial" charset="0"/>
                </a:endParaRPr>
              </a:p>
            </p:txBody>
          </p:sp>
        </p:grpSp>
      </p:grpSp>
      <p:grpSp>
        <p:nvGrpSpPr>
          <p:cNvPr id="3324017" name="Group 113"/>
          <p:cNvGrpSpPr>
            <a:grpSpLocks/>
          </p:cNvGrpSpPr>
          <p:nvPr/>
        </p:nvGrpSpPr>
        <p:grpSpPr bwMode="auto">
          <a:xfrm>
            <a:off x="1012825" y="4057650"/>
            <a:ext cx="1193800" cy="663575"/>
            <a:chOff x="706" y="2760"/>
            <a:chExt cx="1879" cy="1052"/>
          </a:xfrm>
        </p:grpSpPr>
        <p:grpSp>
          <p:nvGrpSpPr>
            <p:cNvPr id="3324018" name="Group 114"/>
            <p:cNvGrpSpPr>
              <a:grpSpLocks/>
            </p:cNvGrpSpPr>
            <p:nvPr/>
          </p:nvGrpSpPr>
          <p:grpSpPr bwMode="auto">
            <a:xfrm>
              <a:off x="706" y="2760"/>
              <a:ext cx="1879" cy="666"/>
              <a:chOff x="2496" y="896"/>
              <a:chExt cx="1008" cy="352"/>
            </a:xfrm>
          </p:grpSpPr>
          <p:pic>
            <p:nvPicPr>
              <p:cNvPr id="3324019" name="Picture 115" descr="GLAST Render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77"/>
              <a:stretch>
                <a:fillRect/>
              </a:stretch>
            </p:blipFill>
            <p:spPr bwMode="auto">
              <a:xfrm>
                <a:off x="2496" y="896"/>
                <a:ext cx="1008" cy="3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24020" name="Rectangle 116"/>
              <p:cNvSpPr>
                <a:spLocks noChangeArrowheads="1"/>
              </p:cNvSpPr>
              <p:nvPr/>
            </p:nvSpPr>
            <p:spPr bwMode="auto">
              <a:xfrm rot="-1241727">
                <a:off x="2880" y="1152"/>
                <a:ext cx="192" cy="96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3324021" name="AutoShape 117"/>
            <p:cNvSpPr>
              <a:spLocks noChangeArrowheads="1"/>
            </p:cNvSpPr>
            <p:nvPr/>
          </p:nvSpPr>
          <p:spPr bwMode="auto">
            <a:xfrm>
              <a:off x="907" y="3275"/>
              <a:ext cx="1350" cy="537"/>
            </a:xfrm>
            <a:prstGeom prst="cube">
              <a:avLst>
                <a:gd name="adj" fmla="val 24106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sz="900">
                  <a:solidFill>
                    <a:srgbClr val="000000"/>
                  </a:solidFill>
                  <a:latin typeface="Arial" charset="0"/>
                </a:rPr>
                <a:t>Fermi</a:t>
              </a:r>
              <a:endParaRPr lang="en-US" sz="2400" b="0">
                <a:latin typeface="Arial" charset="0"/>
              </a:endParaRPr>
            </a:p>
          </p:txBody>
        </p:sp>
      </p:grpSp>
      <p:grpSp>
        <p:nvGrpSpPr>
          <p:cNvPr id="3324022" name="Group 118"/>
          <p:cNvGrpSpPr>
            <a:grpSpLocks/>
          </p:cNvGrpSpPr>
          <p:nvPr/>
        </p:nvGrpSpPr>
        <p:grpSpPr bwMode="auto">
          <a:xfrm>
            <a:off x="2571750" y="4057650"/>
            <a:ext cx="838200" cy="454025"/>
            <a:chOff x="3887" y="2058"/>
            <a:chExt cx="443" cy="238"/>
          </a:xfrm>
        </p:grpSpPr>
        <p:sp>
          <p:nvSpPr>
            <p:cNvPr id="3324023" name="Rectangle 119"/>
            <p:cNvSpPr>
              <a:spLocks noChangeArrowheads="1"/>
            </p:cNvSpPr>
            <p:nvPr/>
          </p:nvSpPr>
          <p:spPr bwMode="auto">
            <a:xfrm>
              <a:off x="3887" y="2165"/>
              <a:ext cx="161" cy="124"/>
            </a:xfrm>
            <a:prstGeom prst="rect">
              <a:avLst/>
            </a:prstGeom>
            <a:pattFill prst="pct50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24" name="Rectangle 120"/>
            <p:cNvSpPr>
              <a:spLocks noChangeArrowheads="1"/>
            </p:cNvSpPr>
            <p:nvPr/>
          </p:nvSpPr>
          <p:spPr bwMode="auto">
            <a:xfrm>
              <a:off x="3891" y="2166"/>
              <a:ext cx="154" cy="121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25" name="Rectangle 121"/>
            <p:cNvSpPr>
              <a:spLocks noChangeArrowheads="1"/>
            </p:cNvSpPr>
            <p:nvPr/>
          </p:nvSpPr>
          <p:spPr bwMode="auto">
            <a:xfrm>
              <a:off x="3896" y="2176"/>
              <a:ext cx="7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26" name="Rectangle 122"/>
            <p:cNvSpPr>
              <a:spLocks noChangeArrowheads="1"/>
            </p:cNvSpPr>
            <p:nvPr/>
          </p:nvSpPr>
          <p:spPr bwMode="auto">
            <a:xfrm>
              <a:off x="3892" y="2178"/>
              <a:ext cx="14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27" name="Rectangle 123"/>
            <p:cNvSpPr>
              <a:spLocks noChangeArrowheads="1"/>
            </p:cNvSpPr>
            <p:nvPr/>
          </p:nvSpPr>
          <p:spPr bwMode="auto">
            <a:xfrm>
              <a:off x="3918" y="2176"/>
              <a:ext cx="7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28" name="Rectangle 124"/>
            <p:cNvSpPr>
              <a:spLocks noChangeArrowheads="1"/>
            </p:cNvSpPr>
            <p:nvPr/>
          </p:nvSpPr>
          <p:spPr bwMode="auto">
            <a:xfrm>
              <a:off x="3916" y="2178"/>
              <a:ext cx="11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29" name="Rectangle 125"/>
            <p:cNvSpPr>
              <a:spLocks noChangeArrowheads="1"/>
            </p:cNvSpPr>
            <p:nvPr/>
          </p:nvSpPr>
          <p:spPr bwMode="auto">
            <a:xfrm>
              <a:off x="3941" y="2176"/>
              <a:ext cx="6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30" name="Rectangle 126"/>
            <p:cNvSpPr>
              <a:spLocks noChangeArrowheads="1"/>
            </p:cNvSpPr>
            <p:nvPr/>
          </p:nvSpPr>
          <p:spPr bwMode="auto">
            <a:xfrm>
              <a:off x="3937" y="2178"/>
              <a:ext cx="14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31" name="Rectangle 127"/>
            <p:cNvSpPr>
              <a:spLocks noChangeArrowheads="1"/>
            </p:cNvSpPr>
            <p:nvPr/>
          </p:nvSpPr>
          <p:spPr bwMode="auto">
            <a:xfrm>
              <a:off x="3963" y="2176"/>
              <a:ext cx="6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32" name="Rectangle 128"/>
            <p:cNvSpPr>
              <a:spLocks noChangeArrowheads="1"/>
            </p:cNvSpPr>
            <p:nvPr/>
          </p:nvSpPr>
          <p:spPr bwMode="auto">
            <a:xfrm>
              <a:off x="3960" y="2178"/>
              <a:ext cx="12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33" name="Rectangle 129"/>
            <p:cNvSpPr>
              <a:spLocks noChangeArrowheads="1"/>
            </p:cNvSpPr>
            <p:nvPr/>
          </p:nvSpPr>
          <p:spPr bwMode="auto">
            <a:xfrm>
              <a:off x="3985" y="2176"/>
              <a:ext cx="6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34" name="Rectangle 130"/>
            <p:cNvSpPr>
              <a:spLocks noChangeArrowheads="1"/>
            </p:cNvSpPr>
            <p:nvPr/>
          </p:nvSpPr>
          <p:spPr bwMode="auto">
            <a:xfrm>
              <a:off x="3982" y="2178"/>
              <a:ext cx="12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35" name="Rectangle 131"/>
            <p:cNvSpPr>
              <a:spLocks noChangeArrowheads="1"/>
            </p:cNvSpPr>
            <p:nvPr/>
          </p:nvSpPr>
          <p:spPr bwMode="auto">
            <a:xfrm>
              <a:off x="4008" y="2176"/>
              <a:ext cx="6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36" name="Rectangle 132"/>
            <p:cNvSpPr>
              <a:spLocks noChangeArrowheads="1"/>
            </p:cNvSpPr>
            <p:nvPr/>
          </p:nvSpPr>
          <p:spPr bwMode="auto">
            <a:xfrm>
              <a:off x="4004" y="2178"/>
              <a:ext cx="14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37" name="Rectangle 133"/>
            <p:cNvSpPr>
              <a:spLocks noChangeArrowheads="1"/>
            </p:cNvSpPr>
            <p:nvPr/>
          </p:nvSpPr>
          <p:spPr bwMode="auto">
            <a:xfrm>
              <a:off x="4030" y="2176"/>
              <a:ext cx="7" cy="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38" name="Rectangle 134"/>
            <p:cNvSpPr>
              <a:spLocks noChangeArrowheads="1"/>
            </p:cNvSpPr>
            <p:nvPr/>
          </p:nvSpPr>
          <p:spPr bwMode="auto">
            <a:xfrm>
              <a:off x="4027" y="2178"/>
              <a:ext cx="13" cy="35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39" name="Rectangle 135"/>
            <p:cNvSpPr>
              <a:spLocks noChangeArrowheads="1"/>
            </p:cNvSpPr>
            <p:nvPr/>
          </p:nvSpPr>
          <p:spPr bwMode="auto">
            <a:xfrm>
              <a:off x="3896" y="2233"/>
              <a:ext cx="10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40" name="Rectangle 136"/>
            <p:cNvSpPr>
              <a:spLocks noChangeArrowheads="1"/>
            </p:cNvSpPr>
            <p:nvPr/>
          </p:nvSpPr>
          <p:spPr bwMode="auto">
            <a:xfrm>
              <a:off x="3900" y="2234"/>
              <a:ext cx="1" cy="36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41" name="Rectangle 137"/>
            <p:cNvSpPr>
              <a:spLocks noChangeArrowheads="1"/>
            </p:cNvSpPr>
            <p:nvPr/>
          </p:nvSpPr>
          <p:spPr bwMode="auto">
            <a:xfrm>
              <a:off x="3918" y="2233"/>
              <a:ext cx="9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42" name="Rectangle 138"/>
            <p:cNvSpPr>
              <a:spLocks noChangeArrowheads="1"/>
            </p:cNvSpPr>
            <p:nvPr/>
          </p:nvSpPr>
          <p:spPr bwMode="auto">
            <a:xfrm>
              <a:off x="3916" y="2234"/>
              <a:ext cx="15" cy="36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43" name="Rectangle 139"/>
            <p:cNvSpPr>
              <a:spLocks noChangeArrowheads="1"/>
            </p:cNvSpPr>
            <p:nvPr/>
          </p:nvSpPr>
          <p:spPr bwMode="auto">
            <a:xfrm>
              <a:off x="3941" y="2233"/>
              <a:ext cx="10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44" name="Rectangle 140"/>
            <p:cNvSpPr>
              <a:spLocks noChangeArrowheads="1"/>
            </p:cNvSpPr>
            <p:nvPr/>
          </p:nvSpPr>
          <p:spPr bwMode="auto">
            <a:xfrm>
              <a:off x="3945" y="2234"/>
              <a:ext cx="1" cy="36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45" name="Rectangle 141"/>
            <p:cNvSpPr>
              <a:spLocks noChangeArrowheads="1"/>
            </p:cNvSpPr>
            <p:nvPr/>
          </p:nvSpPr>
          <p:spPr bwMode="auto">
            <a:xfrm>
              <a:off x="3963" y="2233"/>
              <a:ext cx="9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46" name="Rectangle 142"/>
            <p:cNvSpPr>
              <a:spLocks noChangeArrowheads="1"/>
            </p:cNvSpPr>
            <p:nvPr/>
          </p:nvSpPr>
          <p:spPr bwMode="auto">
            <a:xfrm>
              <a:off x="3960" y="2234"/>
              <a:ext cx="15" cy="36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47" name="Rectangle 143"/>
            <p:cNvSpPr>
              <a:spLocks noChangeArrowheads="1"/>
            </p:cNvSpPr>
            <p:nvPr/>
          </p:nvSpPr>
          <p:spPr bwMode="auto">
            <a:xfrm>
              <a:off x="3985" y="2233"/>
              <a:ext cx="9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48" name="Rectangle 144"/>
            <p:cNvSpPr>
              <a:spLocks noChangeArrowheads="1"/>
            </p:cNvSpPr>
            <p:nvPr/>
          </p:nvSpPr>
          <p:spPr bwMode="auto">
            <a:xfrm>
              <a:off x="3990" y="2234"/>
              <a:ext cx="1" cy="36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49" name="Rectangle 145"/>
            <p:cNvSpPr>
              <a:spLocks noChangeArrowheads="1"/>
            </p:cNvSpPr>
            <p:nvPr/>
          </p:nvSpPr>
          <p:spPr bwMode="auto">
            <a:xfrm>
              <a:off x="4008" y="2233"/>
              <a:ext cx="10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50" name="Rectangle 146"/>
            <p:cNvSpPr>
              <a:spLocks noChangeArrowheads="1"/>
            </p:cNvSpPr>
            <p:nvPr/>
          </p:nvSpPr>
          <p:spPr bwMode="auto">
            <a:xfrm>
              <a:off x="4012" y="2234"/>
              <a:ext cx="1" cy="36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51" name="Rectangle 147"/>
            <p:cNvSpPr>
              <a:spLocks noChangeArrowheads="1"/>
            </p:cNvSpPr>
            <p:nvPr/>
          </p:nvSpPr>
          <p:spPr bwMode="auto">
            <a:xfrm>
              <a:off x="4030" y="2233"/>
              <a:ext cx="10" cy="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52" name="Rectangle 148"/>
            <p:cNvSpPr>
              <a:spLocks noChangeArrowheads="1"/>
            </p:cNvSpPr>
            <p:nvPr/>
          </p:nvSpPr>
          <p:spPr bwMode="auto">
            <a:xfrm>
              <a:off x="4035" y="2234"/>
              <a:ext cx="1" cy="36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53" name="Rectangle 149"/>
            <p:cNvSpPr>
              <a:spLocks noChangeArrowheads="1"/>
            </p:cNvSpPr>
            <p:nvPr/>
          </p:nvSpPr>
          <p:spPr bwMode="auto">
            <a:xfrm>
              <a:off x="4239" y="2185"/>
              <a:ext cx="91" cy="9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54" name="Rectangle 150"/>
            <p:cNvSpPr>
              <a:spLocks noChangeArrowheads="1"/>
            </p:cNvSpPr>
            <p:nvPr/>
          </p:nvSpPr>
          <p:spPr bwMode="auto">
            <a:xfrm>
              <a:off x="4249" y="2196"/>
              <a:ext cx="1" cy="10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55" name="Rectangle 151"/>
            <p:cNvSpPr>
              <a:spLocks noChangeArrowheads="1"/>
            </p:cNvSpPr>
            <p:nvPr/>
          </p:nvSpPr>
          <p:spPr bwMode="auto">
            <a:xfrm>
              <a:off x="4265" y="2196"/>
              <a:ext cx="1" cy="10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56" name="Rectangle 152"/>
            <p:cNvSpPr>
              <a:spLocks noChangeArrowheads="1"/>
            </p:cNvSpPr>
            <p:nvPr/>
          </p:nvSpPr>
          <p:spPr bwMode="auto">
            <a:xfrm>
              <a:off x="4284" y="2196"/>
              <a:ext cx="2" cy="10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57" name="Rectangle 153"/>
            <p:cNvSpPr>
              <a:spLocks noChangeArrowheads="1"/>
            </p:cNvSpPr>
            <p:nvPr/>
          </p:nvSpPr>
          <p:spPr bwMode="auto">
            <a:xfrm>
              <a:off x="4298" y="2196"/>
              <a:ext cx="3" cy="10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58" name="Rectangle 154"/>
            <p:cNvSpPr>
              <a:spLocks noChangeArrowheads="1"/>
            </p:cNvSpPr>
            <p:nvPr/>
          </p:nvSpPr>
          <p:spPr bwMode="auto">
            <a:xfrm>
              <a:off x="4315" y="2196"/>
              <a:ext cx="2" cy="10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59" name="Rectangle 155"/>
            <p:cNvSpPr>
              <a:spLocks noChangeArrowheads="1"/>
            </p:cNvSpPr>
            <p:nvPr/>
          </p:nvSpPr>
          <p:spPr bwMode="auto">
            <a:xfrm>
              <a:off x="4249" y="2225"/>
              <a:ext cx="1" cy="9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60" name="Rectangle 156"/>
            <p:cNvSpPr>
              <a:spLocks noChangeArrowheads="1"/>
            </p:cNvSpPr>
            <p:nvPr/>
          </p:nvSpPr>
          <p:spPr bwMode="auto">
            <a:xfrm>
              <a:off x="4265" y="2225"/>
              <a:ext cx="1" cy="9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61" name="Rectangle 157"/>
            <p:cNvSpPr>
              <a:spLocks noChangeArrowheads="1"/>
            </p:cNvSpPr>
            <p:nvPr/>
          </p:nvSpPr>
          <p:spPr bwMode="auto">
            <a:xfrm>
              <a:off x="4284" y="2225"/>
              <a:ext cx="2" cy="9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62" name="Rectangle 158"/>
            <p:cNvSpPr>
              <a:spLocks noChangeArrowheads="1"/>
            </p:cNvSpPr>
            <p:nvPr/>
          </p:nvSpPr>
          <p:spPr bwMode="auto">
            <a:xfrm>
              <a:off x="4298" y="2225"/>
              <a:ext cx="3" cy="9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63" name="Rectangle 159"/>
            <p:cNvSpPr>
              <a:spLocks noChangeArrowheads="1"/>
            </p:cNvSpPr>
            <p:nvPr/>
          </p:nvSpPr>
          <p:spPr bwMode="auto">
            <a:xfrm>
              <a:off x="4315" y="2225"/>
              <a:ext cx="2" cy="9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64" name="Rectangle 160"/>
            <p:cNvSpPr>
              <a:spLocks noChangeArrowheads="1"/>
            </p:cNvSpPr>
            <p:nvPr/>
          </p:nvSpPr>
          <p:spPr bwMode="auto">
            <a:xfrm>
              <a:off x="4249" y="2259"/>
              <a:ext cx="1" cy="8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65" name="Rectangle 161"/>
            <p:cNvSpPr>
              <a:spLocks noChangeArrowheads="1"/>
            </p:cNvSpPr>
            <p:nvPr/>
          </p:nvSpPr>
          <p:spPr bwMode="auto">
            <a:xfrm>
              <a:off x="4263" y="2259"/>
              <a:ext cx="7" cy="8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66" name="Rectangle 162"/>
            <p:cNvSpPr>
              <a:spLocks noChangeArrowheads="1"/>
            </p:cNvSpPr>
            <p:nvPr/>
          </p:nvSpPr>
          <p:spPr bwMode="auto">
            <a:xfrm>
              <a:off x="4284" y="2259"/>
              <a:ext cx="2" cy="8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67" name="Rectangle 163"/>
            <p:cNvSpPr>
              <a:spLocks noChangeArrowheads="1"/>
            </p:cNvSpPr>
            <p:nvPr/>
          </p:nvSpPr>
          <p:spPr bwMode="auto">
            <a:xfrm>
              <a:off x="4298" y="2259"/>
              <a:ext cx="3" cy="8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68" name="Rectangle 164"/>
            <p:cNvSpPr>
              <a:spLocks noChangeArrowheads="1"/>
            </p:cNvSpPr>
            <p:nvPr/>
          </p:nvSpPr>
          <p:spPr bwMode="auto">
            <a:xfrm>
              <a:off x="4318" y="2259"/>
              <a:ext cx="3" cy="8"/>
            </a:xfrm>
            <a:prstGeom prst="rect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69" name="Rectangle 165"/>
            <p:cNvSpPr>
              <a:spLocks noChangeArrowheads="1"/>
            </p:cNvSpPr>
            <p:nvPr/>
          </p:nvSpPr>
          <p:spPr bwMode="auto">
            <a:xfrm>
              <a:off x="4181" y="2214"/>
              <a:ext cx="95" cy="7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70" name="Rectangle 166"/>
            <p:cNvSpPr>
              <a:spLocks noChangeArrowheads="1"/>
            </p:cNvSpPr>
            <p:nvPr/>
          </p:nvSpPr>
          <p:spPr bwMode="auto">
            <a:xfrm>
              <a:off x="4184" y="2225"/>
              <a:ext cx="6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71" name="Rectangle 167"/>
            <p:cNvSpPr>
              <a:spLocks noChangeArrowheads="1"/>
            </p:cNvSpPr>
            <p:nvPr/>
          </p:nvSpPr>
          <p:spPr bwMode="auto">
            <a:xfrm>
              <a:off x="4197" y="2225"/>
              <a:ext cx="6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72" name="Rectangle 168"/>
            <p:cNvSpPr>
              <a:spLocks noChangeArrowheads="1"/>
            </p:cNvSpPr>
            <p:nvPr/>
          </p:nvSpPr>
          <p:spPr bwMode="auto">
            <a:xfrm>
              <a:off x="4213" y="2225"/>
              <a:ext cx="1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73" name="Rectangle 169"/>
            <p:cNvSpPr>
              <a:spLocks noChangeArrowheads="1"/>
            </p:cNvSpPr>
            <p:nvPr/>
          </p:nvSpPr>
          <p:spPr bwMode="auto">
            <a:xfrm>
              <a:off x="4226" y="2225"/>
              <a:ext cx="2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74" name="Rectangle 170"/>
            <p:cNvSpPr>
              <a:spLocks noChangeArrowheads="1"/>
            </p:cNvSpPr>
            <p:nvPr/>
          </p:nvSpPr>
          <p:spPr bwMode="auto">
            <a:xfrm>
              <a:off x="4237" y="2225"/>
              <a:ext cx="5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75" name="Rectangle 171"/>
            <p:cNvSpPr>
              <a:spLocks noChangeArrowheads="1"/>
            </p:cNvSpPr>
            <p:nvPr/>
          </p:nvSpPr>
          <p:spPr bwMode="auto">
            <a:xfrm>
              <a:off x="4251" y="2225"/>
              <a:ext cx="3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76" name="Rectangle 172"/>
            <p:cNvSpPr>
              <a:spLocks noChangeArrowheads="1"/>
            </p:cNvSpPr>
            <p:nvPr/>
          </p:nvSpPr>
          <p:spPr bwMode="auto">
            <a:xfrm>
              <a:off x="4263" y="2225"/>
              <a:ext cx="7" cy="21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77" name="Rectangle 173"/>
            <p:cNvSpPr>
              <a:spLocks noChangeArrowheads="1"/>
            </p:cNvSpPr>
            <p:nvPr/>
          </p:nvSpPr>
          <p:spPr bwMode="auto">
            <a:xfrm>
              <a:off x="4184" y="2259"/>
              <a:ext cx="6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78" name="Rectangle 174"/>
            <p:cNvSpPr>
              <a:spLocks noChangeArrowheads="1"/>
            </p:cNvSpPr>
            <p:nvPr/>
          </p:nvSpPr>
          <p:spPr bwMode="auto">
            <a:xfrm>
              <a:off x="4197" y="2259"/>
              <a:ext cx="6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79" name="Rectangle 175"/>
            <p:cNvSpPr>
              <a:spLocks noChangeArrowheads="1"/>
            </p:cNvSpPr>
            <p:nvPr/>
          </p:nvSpPr>
          <p:spPr bwMode="auto">
            <a:xfrm>
              <a:off x="4213" y="2259"/>
              <a:ext cx="1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80" name="Rectangle 176"/>
            <p:cNvSpPr>
              <a:spLocks noChangeArrowheads="1"/>
            </p:cNvSpPr>
            <p:nvPr/>
          </p:nvSpPr>
          <p:spPr bwMode="auto">
            <a:xfrm>
              <a:off x="4226" y="2259"/>
              <a:ext cx="2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81" name="Rectangle 177"/>
            <p:cNvSpPr>
              <a:spLocks noChangeArrowheads="1"/>
            </p:cNvSpPr>
            <p:nvPr/>
          </p:nvSpPr>
          <p:spPr bwMode="auto">
            <a:xfrm>
              <a:off x="4237" y="2259"/>
              <a:ext cx="5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82" name="Rectangle 178"/>
            <p:cNvSpPr>
              <a:spLocks noChangeArrowheads="1"/>
            </p:cNvSpPr>
            <p:nvPr/>
          </p:nvSpPr>
          <p:spPr bwMode="auto">
            <a:xfrm>
              <a:off x="4251" y="2259"/>
              <a:ext cx="3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83" name="Rectangle 179"/>
            <p:cNvSpPr>
              <a:spLocks noChangeArrowheads="1"/>
            </p:cNvSpPr>
            <p:nvPr/>
          </p:nvSpPr>
          <p:spPr bwMode="auto">
            <a:xfrm>
              <a:off x="4263" y="2259"/>
              <a:ext cx="7" cy="2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84" name="Rectangle 180"/>
            <p:cNvSpPr>
              <a:spLocks noChangeArrowheads="1"/>
            </p:cNvSpPr>
            <p:nvPr/>
          </p:nvSpPr>
          <p:spPr bwMode="auto">
            <a:xfrm>
              <a:off x="4101" y="2192"/>
              <a:ext cx="24" cy="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85" name="Rectangle 181"/>
            <p:cNvSpPr>
              <a:spLocks noChangeArrowheads="1"/>
            </p:cNvSpPr>
            <p:nvPr/>
          </p:nvSpPr>
          <p:spPr bwMode="auto">
            <a:xfrm>
              <a:off x="4101" y="2192"/>
              <a:ext cx="24" cy="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86" name="Oval 182"/>
            <p:cNvSpPr>
              <a:spLocks noChangeArrowheads="1"/>
            </p:cNvSpPr>
            <p:nvPr/>
          </p:nvSpPr>
          <p:spPr bwMode="auto">
            <a:xfrm>
              <a:off x="4116" y="2215"/>
              <a:ext cx="24" cy="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87" name="Oval 183"/>
            <p:cNvSpPr>
              <a:spLocks noChangeArrowheads="1"/>
            </p:cNvSpPr>
            <p:nvPr/>
          </p:nvSpPr>
          <p:spPr bwMode="auto">
            <a:xfrm>
              <a:off x="4116" y="2215"/>
              <a:ext cx="24" cy="3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88" name="Oval 184"/>
            <p:cNvSpPr>
              <a:spLocks noChangeArrowheads="1"/>
            </p:cNvSpPr>
            <p:nvPr/>
          </p:nvSpPr>
          <p:spPr bwMode="auto">
            <a:xfrm>
              <a:off x="4087" y="2215"/>
              <a:ext cx="23" cy="3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89" name="Oval 185"/>
            <p:cNvSpPr>
              <a:spLocks noChangeArrowheads="1"/>
            </p:cNvSpPr>
            <p:nvPr/>
          </p:nvSpPr>
          <p:spPr bwMode="auto">
            <a:xfrm>
              <a:off x="4087" y="2215"/>
              <a:ext cx="23" cy="35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90" name="Rectangle 186"/>
            <p:cNvSpPr>
              <a:spLocks noChangeArrowheads="1"/>
            </p:cNvSpPr>
            <p:nvPr/>
          </p:nvSpPr>
          <p:spPr bwMode="auto">
            <a:xfrm>
              <a:off x="4108" y="2202"/>
              <a:ext cx="11" cy="62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91" name="AutoShape 187"/>
            <p:cNvSpPr>
              <a:spLocks noChangeArrowheads="1"/>
            </p:cNvSpPr>
            <p:nvPr/>
          </p:nvSpPr>
          <p:spPr bwMode="auto">
            <a:xfrm>
              <a:off x="4098" y="2237"/>
              <a:ext cx="2" cy="9"/>
            </a:xfrm>
            <a:prstGeom prst="roundRect">
              <a:avLst>
                <a:gd name="adj" fmla="val 49995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92" name="AutoShape 188"/>
            <p:cNvSpPr>
              <a:spLocks noChangeArrowheads="1"/>
            </p:cNvSpPr>
            <p:nvPr/>
          </p:nvSpPr>
          <p:spPr bwMode="auto">
            <a:xfrm>
              <a:off x="4127" y="2237"/>
              <a:ext cx="1" cy="9"/>
            </a:xfrm>
            <a:prstGeom prst="roundRect">
              <a:avLst>
                <a:gd name="adj" fmla="val 49995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93" name="Oval 189"/>
            <p:cNvSpPr>
              <a:spLocks noChangeArrowheads="1"/>
            </p:cNvSpPr>
            <p:nvPr/>
          </p:nvSpPr>
          <p:spPr bwMode="auto">
            <a:xfrm>
              <a:off x="4031" y="2072"/>
              <a:ext cx="164" cy="122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94" name="Oval 190"/>
            <p:cNvSpPr>
              <a:spLocks noChangeArrowheads="1"/>
            </p:cNvSpPr>
            <p:nvPr/>
          </p:nvSpPr>
          <p:spPr bwMode="auto">
            <a:xfrm>
              <a:off x="4027" y="2079"/>
              <a:ext cx="170" cy="102"/>
            </a:xfrm>
            <a:prstGeom prst="ellipse">
              <a:avLst/>
            </a:prstGeom>
            <a:pattFill prst="pct25">
              <a:fgClr>
                <a:srgbClr val="FFFFFF"/>
              </a:fgClr>
              <a:bgClr>
                <a:srgbClr val="000000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95" name="Oval 191"/>
            <p:cNvSpPr>
              <a:spLocks noChangeArrowheads="1"/>
            </p:cNvSpPr>
            <p:nvPr/>
          </p:nvSpPr>
          <p:spPr bwMode="auto">
            <a:xfrm>
              <a:off x="4027" y="2079"/>
              <a:ext cx="170" cy="10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96" name="Oval 192"/>
            <p:cNvSpPr>
              <a:spLocks noChangeArrowheads="1"/>
            </p:cNvSpPr>
            <p:nvPr/>
          </p:nvSpPr>
          <p:spPr bwMode="auto">
            <a:xfrm>
              <a:off x="4027" y="2103"/>
              <a:ext cx="170" cy="62"/>
            </a:xfrm>
            <a:prstGeom prst="ellipse">
              <a:avLst/>
            </a:prstGeom>
            <a:pattFill prst="pct50">
              <a:fgClr>
                <a:srgbClr val="000000"/>
              </a:fgClr>
              <a:bgClr>
                <a:srgbClr val="FFFFFF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97" name="Oval 193"/>
            <p:cNvSpPr>
              <a:spLocks noChangeArrowheads="1"/>
            </p:cNvSpPr>
            <p:nvPr/>
          </p:nvSpPr>
          <p:spPr bwMode="auto">
            <a:xfrm>
              <a:off x="4027" y="2103"/>
              <a:ext cx="170" cy="62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098" name="Arc 194"/>
            <p:cNvSpPr>
              <a:spLocks/>
            </p:cNvSpPr>
            <p:nvPr/>
          </p:nvSpPr>
          <p:spPr bwMode="auto">
            <a:xfrm>
              <a:off x="4028" y="2059"/>
              <a:ext cx="85" cy="76"/>
            </a:xfrm>
            <a:custGeom>
              <a:avLst/>
              <a:gdLst>
                <a:gd name="G0" fmla="+- 21598 0 0"/>
                <a:gd name="G1" fmla="+- 21599 0 0"/>
                <a:gd name="G2" fmla="+- 21600 0 0"/>
                <a:gd name="T0" fmla="*/ 0 w 21598"/>
                <a:gd name="T1" fmla="*/ 21317 h 21599"/>
                <a:gd name="T2" fmla="*/ 21346 w 21598"/>
                <a:gd name="T3" fmla="*/ 0 h 21599"/>
                <a:gd name="T4" fmla="*/ 21598 w 21598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8" h="21599" fill="none" extrusionOk="0">
                  <a:moveTo>
                    <a:pt x="-1" y="21316"/>
                  </a:moveTo>
                  <a:cubicBezTo>
                    <a:pt x="152" y="9596"/>
                    <a:pt x="9625" y="137"/>
                    <a:pt x="21346" y="0"/>
                  </a:cubicBezTo>
                </a:path>
                <a:path w="21598" h="21599" stroke="0" extrusionOk="0">
                  <a:moveTo>
                    <a:pt x="-1" y="21316"/>
                  </a:moveTo>
                  <a:cubicBezTo>
                    <a:pt x="152" y="9596"/>
                    <a:pt x="9625" y="137"/>
                    <a:pt x="21346" y="0"/>
                  </a:cubicBezTo>
                  <a:lnTo>
                    <a:pt x="21598" y="215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4099" name="Arc 195"/>
            <p:cNvSpPr>
              <a:spLocks/>
            </p:cNvSpPr>
            <p:nvPr/>
          </p:nvSpPr>
          <p:spPr bwMode="auto">
            <a:xfrm>
              <a:off x="4028" y="2059"/>
              <a:ext cx="85" cy="76"/>
            </a:xfrm>
            <a:custGeom>
              <a:avLst/>
              <a:gdLst>
                <a:gd name="G0" fmla="+- 21598 0 0"/>
                <a:gd name="G1" fmla="+- 21599 0 0"/>
                <a:gd name="G2" fmla="+- 21600 0 0"/>
                <a:gd name="T0" fmla="*/ 0 w 21598"/>
                <a:gd name="T1" fmla="*/ 21317 h 21599"/>
                <a:gd name="T2" fmla="*/ 21346 w 21598"/>
                <a:gd name="T3" fmla="*/ 0 h 21599"/>
                <a:gd name="T4" fmla="*/ 21598 w 21598"/>
                <a:gd name="T5" fmla="*/ 21599 h 21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598" h="21599" fill="none" extrusionOk="0">
                  <a:moveTo>
                    <a:pt x="-1" y="21316"/>
                  </a:moveTo>
                  <a:cubicBezTo>
                    <a:pt x="152" y="9596"/>
                    <a:pt x="9625" y="137"/>
                    <a:pt x="21346" y="0"/>
                  </a:cubicBezTo>
                </a:path>
                <a:path w="21598" h="21599" stroke="0" extrusionOk="0">
                  <a:moveTo>
                    <a:pt x="-1" y="21316"/>
                  </a:moveTo>
                  <a:cubicBezTo>
                    <a:pt x="152" y="9596"/>
                    <a:pt x="9625" y="137"/>
                    <a:pt x="21346" y="0"/>
                  </a:cubicBezTo>
                  <a:lnTo>
                    <a:pt x="21598" y="21599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4100" name="Arc 196"/>
            <p:cNvSpPr>
              <a:spLocks/>
            </p:cNvSpPr>
            <p:nvPr/>
          </p:nvSpPr>
          <p:spPr bwMode="auto">
            <a:xfrm>
              <a:off x="4113" y="2058"/>
              <a:ext cx="87" cy="79"/>
            </a:xfrm>
            <a:custGeom>
              <a:avLst/>
              <a:gdLst>
                <a:gd name="G0" fmla="+- 251 0 0"/>
                <a:gd name="G1" fmla="+- 21600 0 0"/>
                <a:gd name="G2" fmla="+- 21600 0 0"/>
                <a:gd name="T0" fmla="*/ 0 w 21851"/>
                <a:gd name="T1" fmla="*/ 1 h 21600"/>
                <a:gd name="T2" fmla="*/ 21851 w 21851"/>
                <a:gd name="T3" fmla="*/ 21600 h 21600"/>
                <a:gd name="T4" fmla="*/ 251 w 2185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51" h="21600" fill="none" extrusionOk="0">
                  <a:moveTo>
                    <a:pt x="0" y="1"/>
                  </a:moveTo>
                  <a:cubicBezTo>
                    <a:pt x="83" y="0"/>
                    <a:pt x="167" y="-1"/>
                    <a:pt x="251" y="-1"/>
                  </a:cubicBezTo>
                  <a:cubicBezTo>
                    <a:pt x="12180" y="-1"/>
                    <a:pt x="21851" y="9670"/>
                    <a:pt x="21851" y="21600"/>
                  </a:cubicBezTo>
                </a:path>
                <a:path w="21851" h="21600" stroke="0" extrusionOk="0">
                  <a:moveTo>
                    <a:pt x="0" y="1"/>
                  </a:moveTo>
                  <a:cubicBezTo>
                    <a:pt x="83" y="0"/>
                    <a:pt x="167" y="-1"/>
                    <a:pt x="251" y="-1"/>
                  </a:cubicBezTo>
                  <a:cubicBezTo>
                    <a:pt x="12180" y="-1"/>
                    <a:pt x="21851" y="9670"/>
                    <a:pt x="21851" y="21600"/>
                  </a:cubicBezTo>
                  <a:lnTo>
                    <a:pt x="251" y="216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4101" name="Oval 197"/>
            <p:cNvSpPr>
              <a:spLocks noChangeArrowheads="1"/>
            </p:cNvSpPr>
            <p:nvPr/>
          </p:nvSpPr>
          <p:spPr bwMode="auto">
            <a:xfrm>
              <a:off x="4031" y="2112"/>
              <a:ext cx="164" cy="37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102" name="Line 198"/>
            <p:cNvSpPr>
              <a:spLocks noChangeShapeType="1"/>
            </p:cNvSpPr>
            <p:nvPr/>
          </p:nvSpPr>
          <p:spPr bwMode="auto">
            <a:xfrm flipV="1">
              <a:off x="4104" y="2068"/>
              <a:ext cx="0" cy="17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4103" name="Line 199"/>
            <p:cNvSpPr>
              <a:spLocks noChangeShapeType="1"/>
            </p:cNvSpPr>
            <p:nvPr/>
          </p:nvSpPr>
          <p:spPr bwMode="auto">
            <a:xfrm>
              <a:off x="4123" y="2085"/>
              <a:ext cx="21" cy="4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4104" name="Line 200"/>
            <p:cNvSpPr>
              <a:spLocks noChangeShapeType="1"/>
            </p:cNvSpPr>
            <p:nvPr/>
          </p:nvSpPr>
          <p:spPr bwMode="auto">
            <a:xfrm flipH="1">
              <a:off x="4085" y="2085"/>
              <a:ext cx="22" cy="4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4105" name="Line 201"/>
            <p:cNvSpPr>
              <a:spLocks noChangeShapeType="1"/>
            </p:cNvSpPr>
            <p:nvPr/>
          </p:nvSpPr>
          <p:spPr bwMode="auto">
            <a:xfrm>
              <a:off x="4115" y="2096"/>
              <a:ext cx="0" cy="5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4106" name="Rectangle 202"/>
            <p:cNvSpPr>
              <a:spLocks noChangeArrowheads="1"/>
            </p:cNvSpPr>
            <p:nvPr/>
          </p:nvSpPr>
          <p:spPr bwMode="auto">
            <a:xfrm>
              <a:off x="4068" y="2268"/>
              <a:ext cx="90" cy="2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107" name="Rectangle 203"/>
            <p:cNvSpPr>
              <a:spLocks noChangeArrowheads="1"/>
            </p:cNvSpPr>
            <p:nvPr/>
          </p:nvSpPr>
          <p:spPr bwMode="auto">
            <a:xfrm>
              <a:off x="4074" y="2268"/>
              <a:ext cx="79" cy="19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324108" name="Freeform 204"/>
            <p:cNvSpPr>
              <a:spLocks/>
            </p:cNvSpPr>
            <p:nvPr/>
          </p:nvSpPr>
          <p:spPr bwMode="auto">
            <a:xfrm>
              <a:off x="4097" y="2268"/>
              <a:ext cx="65" cy="28"/>
            </a:xfrm>
            <a:custGeom>
              <a:avLst/>
              <a:gdLst>
                <a:gd name="T0" fmla="*/ 0 w 65"/>
                <a:gd name="T1" fmla="*/ 0 h 28"/>
                <a:gd name="T2" fmla="*/ 45 w 65"/>
                <a:gd name="T3" fmla="*/ 27 h 28"/>
                <a:gd name="T4" fmla="*/ 64 w 65"/>
                <a:gd name="T5" fmla="*/ 27 h 28"/>
                <a:gd name="T6" fmla="*/ 64 w 65"/>
                <a:gd name="T7" fmla="*/ 0 h 28"/>
                <a:gd name="T8" fmla="*/ 3 w 65"/>
                <a:gd name="T9" fmla="*/ 0 h 28"/>
                <a:gd name="T10" fmla="*/ 0 w 65"/>
                <a:gd name="T1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28">
                  <a:moveTo>
                    <a:pt x="0" y="0"/>
                  </a:moveTo>
                  <a:lnTo>
                    <a:pt x="45" y="27"/>
                  </a:lnTo>
                  <a:lnTo>
                    <a:pt x="64" y="27"/>
                  </a:lnTo>
                  <a:lnTo>
                    <a:pt x="64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pattFill prst="pct50">
              <a:fgClr>
                <a:srgbClr val="000000"/>
              </a:fgClr>
              <a:bgClr>
                <a:srgbClr val="FFFFFF"/>
              </a:bgClr>
            </a:patt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4109" name="Freeform 205"/>
            <p:cNvSpPr>
              <a:spLocks/>
            </p:cNvSpPr>
            <p:nvPr/>
          </p:nvSpPr>
          <p:spPr bwMode="auto">
            <a:xfrm>
              <a:off x="4097" y="2268"/>
              <a:ext cx="65" cy="28"/>
            </a:xfrm>
            <a:custGeom>
              <a:avLst/>
              <a:gdLst>
                <a:gd name="T0" fmla="*/ 0 w 65"/>
                <a:gd name="T1" fmla="*/ 0 h 28"/>
                <a:gd name="T2" fmla="*/ 45 w 65"/>
                <a:gd name="T3" fmla="*/ 27 h 28"/>
                <a:gd name="T4" fmla="*/ 64 w 65"/>
                <a:gd name="T5" fmla="*/ 27 h 28"/>
                <a:gd name="T6" fmla="*/ 64 w 65"/>
                <a:gd name="T7" fmla="*/ 0 h 28"/>
                <a:gd name="T8" fmla="*/ 3 w 65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28">
                  <a:moveTo>
                    <a:pt x="0" y="0"/>
                  </a:moveTo>
                  <a:lnTo>
                    <a:pt x="45" y="27"/>
                  </a:lnTo>
                  <a:lnTo>
                    <a:pt x="64" y="27"/>
                  </a:lnTo>
                  <a:lnTo>
                    <a:pt x="64" y="0"/>
                  </a:lnTo>
                  <a:lnTo>
                    <a:pt x="3" y="0"/>
                  </a:lnTo>
                </a:path>
              </a:pathLst>
            </a:custGeom>
            <a:noFill/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24110" name="Group 206"/>
          <p:cNvGrpSpPr>
            <a:grpSpLocks/>
          </p:cNvGrpSpPr>
          <p:nvPr/>
        </p:nvGrpSpPr>
        <p:grpSpPr bwMode="auto">
          <a:xfrm>
            <a:off x="6919913" y="4046538"/>
            <a:ext cx="1012825" cy="1031875"/>
            <a:chOff x="10925" y="2694"/>
            <a:chExt cx="1594" cy="1636"/>
          </a:xfrm>
        </p:grpSpPr>
        <p:sp>
          <p:nvSpPr>
            <p:cNvPr id="3324111" name="Rectangle 207"/>
            <p:cNvSpPr>
              <a:spLocks noChangeArrowheads="1"/>
            </p:cNvSpPr>
            <p:nvPr/>
          </p:nvSpPr>
          <p:spPr bwMode="auto">
            <a:xfrm>
              <a:off x="10925" y="2694"/>
              <a:ext cx="1594" cy="1210"/>
            </a:xfrm>
            <a:prstGeom prst="rect">
              <a:avLst/>
            </a:prstGeom>
            <a:solidFill>
              <a:srgbClr val="CCCC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n-US" sz="1200">
                  <a:latin typeface="Arial" charset="0"/>
                </a:rPr>
                <a:t>Fermi Science Support Center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12" name="Text Box 208"/>
            <p:cNvSpPr txBox="1">
              <a:spLocks noChangeArrowheads="1"/>
            </p:cNvSpPr>
            <p:nvPr/>
          </p:nvSpPr>
          <p:spPr bwMode="auto">
            <a:xfrm>
              <a:off x="10997" y="3920"/>
              <a:ext cx="1503" cy="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r>
                <a:rPr lang="en-US" sz="900">
                  <a:solidFill>
                    <a:srgbClr val="000000"/>
                  </a:solidFill>
                  <a:latin typeface="Arial" charset="0"/>
                </a:rPr>
                <a:t>GSFC</a:t>
              </a:r>
              <a:endParaRPr lang="en-US" sz="2400" b="0">
                <a:latin typeface="Arial" charset="0"/>
              </a:endParaRPr>
            </a:p>
          </p:txBody>
        </p:sp>
      </p:grpSp>
      <p:grpSp>
        <p:nvGrpSpPr>
          <p:cNvPr id="3324113" name="Group 209"/>
          <p:cNvGrpSpPr>
            <a:grpSpLocks/>
          </p:cNvGrpSpPr>
          <p:nvPr/>
        </p:nvGrpSpPr>
        <p:grpSpPr bwMode="auto">
          <a:xfrm>
            <a:off x="676275" y="1660525"/>
            <a:ext cx="7380288" cy="274638"/>
            <a:chOff x="1220" y="4323"/>
            <a:chExt cx="11622" cy="436"/>
          </a:xfrm>
        </p:grpSpPr>
        <p:sp>
          <p:nvSpPr>
            <p:cNvPr id="3324114" name="Text Box 210"/>
            <p:cNvSpPr txBox="1">
              <a:spLocks noChangeArrowheads="1"/>
            </p:cNvSpPr>
            <p:nvPr/>
          </p:nvSpPr>
          <p:spPr bwMode="auto">
            <a:xfrm>
              <a:off x="1220" y="4323"/>
              <a:ext cx="637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0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15" name="Text Box 211"/>
            <p:cNvSpPr txBox="1">
              <a:spLocks noChangeArrowheads="1"/>
            </p:cNvSpPr>
            <p:nvPr/>
          </p:nvSpPr>
          <p:spPr bwMode="auto">
            <a:xfrm>
              <a:off x="3737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1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16" name="Text Box 212"/>
            <p:cNvSpPr txBox="1">
              <a:spLocks noChangeArrowheads="1"/>
            </p:cNvSpPr>
            <p:nvPr/>
          </p:nvSpPr>
          <p:spPr bwMode="auto">
            <a:xfrm>
              <a:off x="4942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2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17" name="Text Box 213"/>
            <p:cNvSpPr txBox="1">
              <a:spLocks noChangeArrowheads="1"/>
            </p:cNvSpPr>
            <p:nvPr/>
          </p:nvSpPr>
          <p:spPr bwMode="auto">
            <a:xfrm>
              <a:off x="5740" y="4323"/>
              <a:ext cx="637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3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18" name="Text Box 214"/>
            <p:cNvSpPr txBox="1">
              <a:spLocks noChangeArrowheads="1"/>
            </p:cNvSpPr>
            <p:nvPr/>
          </p:nvSpPr>
          <p:spPr bwMode="auto">
            <a:xfrm>
              <a:off x="7245" y="4323"/>
              <a:ext cx="637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4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19" name="Text Box 215"/>
            <p:cNvSpPr txBox="1">
              <a:spLocks noChangeArrowheads="1"/>
            </p:cNvSpPr>
            <p:nvPr/>
          </p:nvSpPr>
          <p:spPr bwMode="auto">
            <a:xfrm>
              <a:off x="8302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5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20" name="Text Box 216"/>
            <p:cNvSpPr txBox="1">
              <a:spLocks noChangeArrowheads="1"/>
            </p:cNvSpPr>
            <p:nvPr/>
          </p:nvSpPr>
          <p:spPr bwMode="auto">
            <a:xfrm>
              <a:off x="9842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8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21" name="Text Box 217"/>
            <p:cNvSpPr txBox="1">
              <a:spLocks noChangeArrowheads="1"/>
            </p:cNvSpPr>
            <p:nvPr/>
          </p:nvSpPr>
          <p:spPr bwMode="auto">
            <a:xfrm>
              <a:off x="10697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9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22" name="Text Box 218"/>
            <p:cNvSpPr txBox="1">
              <a:spLocks noChangeArrowheads="1"/>
            </p:cNvSpPr>
            <p:nvPr/>
          </p:nvSpPr>
          <p:spPr bwMode="auto">
            <a:xfrm>
              <a:off x="12072" y="4323"/>
              <a:ext cx="770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12</a:t>
              </a:r>
              <a:endParaRPr lang="en-US" sz="2400" b="0">
                <a:latin typeface="Arial" charset="0"/>
              </a:endParaRPr>
            </a:p>
          </p:txBody>
        </p:sp>
      </p:grpSp>
      <p:grpSp>
        <p:nvGrpSpPr>
          <p:cNvPr id="3324123" name="Group 219"/>
          <p:cNvGrpSpPr>
            <a:grpSpLocks/>
          </p:cNvGrpSpPr>
          <p:nvPr/>
        </p:nvGrpSpPr>
        <p:grpSpPr bwMode="auto">
          <a:xfrm>
            <a:off x="754063" y="3794125"/>
            <a:ext cx="7380287" cy="274638"/>
            <a:chOff x="1220" y="4323"/>
            <a:chExt cx="11623" cy="436"/>
          </a:xfrm>
        </p:grpSpPr>
        <p:sp>
          <p:nvSpPr>
            <p:cNvPr id="3324124" name="Text Box 220"/>
            <p:cNvSpPr txBox="1">
              <a:spLocks noChangeArrowheads="1"/>
            </p:cNvSpPr>
            <p:nvPr/>
          </p:nvSpPr>
          <p:spPr bwMode="auto">
            <a:xfrm>
              <a:off x="1220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0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25" name="Text Box 221"/>
            <p:cNvSpPr txBox="1">
              <a:spLocks noChangeArrowheads="1"/>
            </p:cNvSpPr>
            <p:nvPr/>
          </p:nvSpPr>
          <p:spPr bwMode="auto">
            <a:xfrm>
              <a:off x="3738" y="4323"/>
              <a:ext cx="637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1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26" name="Text Box 222"/>
            <p:cNvSpPr txBox="1">
              <a:spLocks noChangeArrowheads="1"/>
            </p:cNvSpPr>
            <p:nvPr/>
          </p:nvSpPr>
          <p:spPr bwMode="auto">
            <a:xfrm>
              <a:off x="4943" y="4323"/>
              <a:ext cx="637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2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27" name="Text Box 223"/>
            <p:cNvSpPr txBox="1">
              <a:spLocks noChangeArrowheads="1"/>
            </p:cNvSpPr>
            <p:nvPr/>
          </p:nvSpPr>
          <p:spPr bwMode="auto">
            <a:xfrm>
              <a:off x="5740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3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28" name="Text Box 224"/>
            <p:cNvSpPr txBox="1">
              <a:spLocks noChangeArrowheads="1"/>
            </p:cNvSpPr>
            <p:nvPr/>
          </p:nvSpPr>
          <p:spPr bwMode="auto">
            <a:xfrm>
              <a:off x="7245" y="4323"/>
              <a:ext cx="638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4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29" name="Text Box 225"/>
            <p:cNvSpPr txBox="1">
              <a:spLocks noChangeArrowheads="1"/>
            </p:cNvSpPr>
            <p:nvPr/>
          </p:nvSpPr>
          <p:spPr bwMode="auto">
            <a:xfrm>
              <a:off x="8303" y="4323"/>
              <a:ext cx="637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7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30" name="Text Box 226"/>
            <p:cNvSpPr txBox="1">
              <a:spLocks noChangeArrowheads="1"/>
            </p:cNvSpPr>
            <p:nvPr/>
          </p:nvSpPr>
          <p:spPr bwMode="auto">
            <a:xfrm>
              <a:off x="9843" y="4323"/>
              <a:ext cx="770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10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31" name="Text Box 227"/>
            <p:cNvSpPr txBox="1">
              <a:spLocks noChangeArrowheads="1"/>
            </p:cNvSpPr>
            <p:nvPr/>
          </p:nvSpPr>
          <p:spPr bwMode="auto">
            <a:xfrm>
              <a:off x="10698" y="4323"/>
              <a:ext cx="770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11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32" name="Text Box 228"/>
            <p:cNvSpPr txBox="1">
              <a:spLocks noChangeArrowheads="1"/>
            </p:cNvSpPr>
            <p:nvPr/>
          </p:nvSpPr>
          <p:spPr bwMode="auto">
            <a:xfrm>
              <a:off x="12073" y="4323"/>
              <a:ext cx="770" cy="4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charset="0"/>
                </a:rPr>
                <a:t>T 14</a:t>
              </a:r>
              <a:endParaRPr lang="en-US" sz="2400" b="0">
                <a:latin typeface="Arial" charset="0"/>
              </a:endParaRPr>
            </a:p>
          </p:txBody>
        </p:sp>
      </p:grpSp>
      <p:sp>
        <p:nvSpPr>
          <p:cNvPr id="3324133" name="Text Box 229"/>
          <p:cNvSpPr txBox="1">
            <a:spLocks noChangeArrowheads="1"/>
          </p:cNvSpPr>
          <p:nvPr/>
        </p:nvSpPr>
        <p:spPr bwMode="auto">
          <a:xfrm>
            <a:off x="3779838" y="1311275"/>
            <a:ext cx="928687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sz="1200">
                <a:solidFill>
                  <a:srgbClr val="FF0000"/>
                </a:solidFill>
                <a:latin typeface="Arial" charset="0"/>
              </a:rPr>
              <a:t>GBM DATA PATH</a:t>
            </a:r>
            <a:endParaRPr lang="en-US" sz="2400" b="0">
              <a:latin typeface="Arial" charset="0"/>
            </a:endParaRPr>
          </a:p>
        </p:txBody>
      </p:sp>
      <p:sp>
        <p:nvSpPr>
          <p:cNvPr id="3324134" name="Text Box 230"/>
          <p:cNvSpPr txBox="1">
            <a:spLocks noChangeArrowheads="1"/>
          </p:cNvSpPr>
          <p:nvPr/>
        </p:nvSpPr>
        <p:spPr bwMode="auto">
          <a:xfrm>
            <a:off x="3851275" y="3471863"/>
            <a:ext cx="1030288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/>
          <a:lstStyle/>
          <a:p>
            <a:r>
              <a:rPr lang="en-US" sz="1200">
                <a:solidFill>
                  <a:srgbClr val="FF0000"/>
                </a:solidFill>
                <a:latin typeface="Arial" charset="0"/>
              </a:rPr>
              <a:t>LAT DATA PATH</a:t>
            </a:r>
            <a:endParaRPr lang="en-US" sz="2400" b="0">
              <a:latin typeface="Arial" charset="0"/>
            </a:endParaRPr>
          </a:p>
        </p:txBody>
      </p:sp>
      <p:grpSp>
        <p:nvGrpSpPr>
          <p:cNvPr id="3324135" name="Group 231"/>
          <p:cNvGrpSpPr>
            <a:grpSpLocks/>
          </p:cNvGrpSpPr>
          <p:nvPr/>
        </p:nvGrpSpPr>
        <p:grpSpPr bwMode="auto">
          <a:xfrm>
            <a:off x="1357313" y="2905125"/>
            <a:ext cx="7321550" cy="528638"/>
            <a:chOff x="2395" y="4289"/>
            <a:chExt cx="11531" cy="838"/>
          </a:xfrm>
        </p:grpSpPr>
        <p:sp>
          <p:nvSpPr>
            <p:cNvPr id="3324136" name="Text Box 232"/>
            <p:cNvSpPr txBox="1">
              <a:spLocks noChangeArrowheads="1"/>
            </p:cNvSpPr>
            <p:nvPr/>
          </p:nvSpPr>
          <p:spPr bwMode="auto">
            <a:xfrm>
              <a:off x="2395" y="4289"/>
              <a:ext cx="851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180m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37" name="Text Box 233"/>
            <p:cNvSpPr txBox="1">
              <a:spLocks noChangeArrowheads="1"/>
            </p:cNvSpPr>
            <p:nvPr/>
          </p:nvSpPr>
          <p:spPr bwMode="auto">
            <a:xfrm>
              <a:off x="4131" y="4289"/>
              <a:ext cx="918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+ 12m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38" name="Text Box 234"/>
            <p:cNvSpPr txBox="1">
              <a:spLocks noChangeArrowheads="1"/>
            </p:cNvSpPr>
            <p:nvPr/>
          </p:nvSpPr>
          <p:spPr bwMode="auto">
            <a:xfrm>
              <a:off x="5204" y="4289"/>
              <a:ext cx="918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+ 70m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39" name="Text Box 235"/>
            <p:cNvSpPr txBox="1">
              <a:spLocks noChangeArrowheads="1"/>
            </p:cNvSpPr>
            <p:nvPr/>
          </p:nvSpPr>
          <p:spPr bwMode="auto">
            <a:xfrm>
              <a:off x="6429" y="4289"/>
              <a:ext cx="1041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+ 120m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40" name="Text Box 236"/>
            <p:cNvSpPr txBox="1">
              <a:spLocks noChangeArrowheads="1"/>
            </p:cNvSpPr>
            <p:nvPr/>
          </p:nvSpPr>
          <p:spPr bwMode="auto">
            <a:xfrm>
              <a:off x="7691" y="4289"/>
              <a:ext cx="796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+ 4m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41" name="Text Box 237"/>
            <p:cNvSpPr txBox="1">
              <a:spLocks noChangeArrowheads="1"/>
            </p:cNvSpPr>
            <p:nvPr/>
          </p:nvSpPr>
          <p:spPr bwMode="auto">
            <a:xfrm>
              <a:off x="8866" y="4289"/>
              <a:ext cx="918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+ 20m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42" name="Text Box 238"/>
            <p:cNvSpPr txBox="1">
              <a:spLocks noChangeArrowheads="1"/>
            </p:cNvSpPr>
            <p:nvPr/>
          </p:nvSpPr>
          <p:spPr bwMode="auto">
            <a:xfrm>
              <a:off x="10141" y="4289"/>
              <a:ext cx="796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+ 8m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43" name="Text Box 239"/>
            <p:cNvSpPr txBox="1">
              <a:spLocks noChangeArrowheads="1"/>
            </p:cNvSpPr>
            <p:nvPr/>
          </p:nvSpPr>
          <p:spPr bwMode="auto">
            <a:xfrm>
              <a:off x="11168" y="4289"/>
              <a:ext cx="1136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+ 60m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44" name="Text Box 240"/>
            <p:cNvSpPr txBox="1">
              <a:spLocks noChangeArrowheads="1"/>
            </p:cNvSpPr>
            <p:nvPr/>
          </p:nvSpPr>
          <p:spPr bwMode="auto">
            <a:xfrm>
              <a:off x="12647" y="4307"/>
              <a:ext cx="1279" cy="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sz="1200">
                  <a:solidFill>
                    <a:srgbClr val="FF0000"/>
                  </a:solidFill>
                  <a:latin typeface="Arial" charset="0"/>
                </a:rPr>
                <a:t>=  474m</a:t>
              </a:r>
            </a:p>
            <a:p>
              <a:r>
                <a:rPr lang="en-US" sz="1200">
                  <a:solidFill>
                    <a:srgbClr val="FF0000"/>
                  </a:solidFill>
                  <a:latin typeface="Arial" charset="0"/>
                </a:rPr>
                <a:t>= 7h54m</a:t>
              </a:r>
              <a:endParaRPr lang="en-US" sz="2400" b="0">
                <a:latin typeface="Arial" charset="0"/>
              </a:endParaRPr>
            </a:p>
          </p:txBody>
        </p:sp>
      </p:grpSp>
      <p:sp>
        <p:nvSpPr>
          <p:cNvPr id="3324145" name="Rectangle 241"/>
          <p:cNvSpPr>
            <a:spLocks noChangeArrowheads="1"/>
          </p:cNvSpPr>
          <p:nvPr/>
        </p:nvSpPr>
        <p:spPr bwMode="auto">
          <a:xfrm>
            <a:off x="2189163" y="2346325"/>
            <a:ext cx="14001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White Sands Complex</a:t>
            </a:r>
            <a:endParaRPr lang="en-US" sz="2400" b="0">
              <a:latin typeface="Arial" charset="0"/>
            </a:endParaRPr>
          </a:p>
        </p:txBody>
      </p:sp>
      <p:sp>
        <p:nvSpPr>
          <p:cNvPr id="3324146" name="Rectangle 242"/>
          <p:cNvSpPr>
            <a:spLocks noChangeArrowheads="1"/>
          </p:cNvSpPr>
          <p:nvPr/>
        </p:nvSpPr>
        <p:spPr bwMode="auto">
          <a:xfrm>
            <a:off x="2279650" y="4491038"/>
            <a:ext cx="140017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r>
              <a:rPr lang="en-US" sz="900">
                <a:solidFill>
                  <a:srgbClr val="000000"/>
                </a:solidFill>
                <a:latin typeface="Arial" charset="0"/>
              </a:rPr>
              <a:t>White Sands Complex</a:t>
            </a:r>
            <a:endParaRPr lang="en-US" sz="2400" b="0">
              <a:latin typeface="Arial" charset="0"/>
            </a:endParaRPr>
          </a:p>
        </p:txBody>
      </p:sp>
      <p:grpSp>
        <p:nvGrpSpPr>
          <p:cNvPr id="3324147" name="Group 243"/>
          <p:cNvGrpSpPr>
            <a:grpSpLocks/>
          </p:cNvGrpSpPr>
          <p:nvPr/>
        </p:nvGrpSpPr>
        <p:grpSpPr bwMode="auto">
          <a:xfrm>
            <a:off x="1403350" y="5127625"/>
            <a:ext cx="7451725" cy="649288"/>
            <a:chOff x="2324" y="10477"/>
            <a:chExt cx="11734" cy="1046"/>
          </a:xfrm>
        </p:grpSpPr>
        <p:sp>
          <p:nvSpPr>
            <p:cNvPr id="3324148" name="Text Box 244"/>
            <p:cNvSpPr txBox="1">
              <a:spLocks noChangeArrowheads="1"/>
            </p:cNvSpPr>
            <p:nvPr/>
          </p:nvSpPr>
          <p:spPr bwMode="auto">
            <a:xfrm>
              <a:off x="2324" y="10477"/>
              <a:ext cx="851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180m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49" name="Text Box 245"/>
            <p:cNvSpPr txBox="1">
              <a:spLocks noChangeArrowheads="1"/>
            </p:cNvSpPr>
            <p:nvPr/>
          </p:nvSpPr>
          <p:spPr bwMode="auto">
            <a:xfrm>
              <a:off x="4091" y="10477"/>
              <a:ext cx="918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+ 12m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50" name="Text Box 246"/>
            <p:cNvSpPr txBox="1">
              <a:spLocks noChangeArrowheads="1"/>
            </p:cNvSpPr>
            <p:nvPr/>
          </p:nvSpPr>
          <p:spPr bwMode="auto">
            <a:xfrm>
              <a:off x="5183" y="10477"/>
              <a:ext cx="918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+ 70m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51" name="Text Box 247"/>
            <p:cNvSpPr txBox="1">
              <a:spLocks noChangeArrowheads="1"/>
            </p:cNvSpPr>
            <p:nvPr/>
          </p:nvSpPr>
          <p:spPr bwMode="auto">
            <a:xfrm>
              <a:off x="6430" y="10477"/>
              <a:ext cx="1041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+ 120m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52" name="Text Box 248"/>
            <p:cNvSpPr txBox="1">
              <a:spLocks noChangeArrowheads="1"/>
            </p:cNvSpPr>
            <p:nvPr/>
          </p:nvSpPr>
          <p:spPr bwMode="auto">
            <a:xfrm>
              <a:off x="7715" y="10477"/>
              <a:ext cx="918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+ 26m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53" name="Text Box 249"/>
            <p:cNvSpPr txBox="1">
              <a:spLocks noChangeArrowheads="1"/>
            </p:cNvSpPr>
            <p:nvPr/>
          </p:nvSpPr>
          <p:spPr bwMode="auto">
            <a:xfrm>
              <a:off x="8911" y="10477"/>
              <a:ext cx="918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+ 60m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54" name="Text Box 250"/>
            <p:cNvSpPr txBox="1">
              <a:spLocks noChangeArrowheads="1"/>
            </p:cNvSpPr>
            <p:nvPr/>
          </p:nvSpPr>
          <p:spPr bwMode="auto">
            <a:xfrm>
              <a:off x="10209" y="10477"/>
              <a:ext cx="918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+ 26m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55" name="Text Box 251"/>
            <p:cNvSpPr txBox="1">
              <a:spLocks noChangeArrowheads="1"/>
            </p:cNvSpPr>
            <p:nvPr/>
          </p:nvSpPr>
          <p:spPr bwMode="auto">
            <a:xfrm>
              <a:off x="11254" y="10477"/>
              <a:ext cx="1041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0000FF"/>
                  </a:solidFill>
                  <a:latin typeface="Arial" charset="0"/>
                </a:rPr>
                <a:t>+ 60m</a:t>
              </a:r>
              <a:endParaRPr lang="en-US" sz="2400" b="0">
                <a:latin typeface="Arial" charset="0"/>
              </a:endParaRPr>
            </a:p>
          </p:txBody>
        </p:sp>
        <p:sp>
          <p:nvSpPr>
            <p:cNvPr id="3324156" name="Text Box 252"/>
            <p:cNvSpPr txBox="1">
              <a:spLocks noChangeArrowheads="1"/>
            </p:cNvSpPr>
            <p:nvPr/>
          </p:nvSpPr>
          <p:spPr bwMode="auto">
            <a:xfrm>
              <a:off x="12760" y="10492"/>
              <a:ext cx="1298" cy="1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66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r>
                <a:rPr lang="en-US" sz="1200">
                  <a:solidFill>
                    <a:srgbClr val="FF0000"/>
                  </a:solidFill>
                  <a:latin typeface="Arial" charset="0"/>
                </a:rPr>
                <a:t>=  554m</a:t>
              </a:r>
            </a:p>
            <a:p>
              <a:r>
                <a:rPr lang="en-US" sz="1200">
                  <a:solidFill>
                    <a:srgbClr val="FF0000"/>
                  </a:solidFill>
                  <a:latin typeface="Arial" charset="0"/>
                </a:rPr>
                <a:t>= 9h14m</a:t>
              </a:r>
            </a:p>
            <a:p>
              <a:endParaRPr lang="en-US" sz="2400" b="0">
                <a:latin typeface="Arial" charset="0"/>
              </a:endParaRPr>
            </a:p>
          </p:txBody>
        </p:sp>
      </p:grpSp>
      <p:sp>
        <p:nvSpPr>
          <p:cNvPr id="3324157" name="Line 253"/>
          <p:cNvSpPr>
            <a:spLocks noChangeShapeType="1"/>
          </p:cNvSpPr>
          <p:nvPr/>
        </p:nvSpPr>
        <p:spPr bwMode="auto">
          <a:xfrm flipV="1">
            <a:off x="3059113" y="5343525"/>
            <a:ext cx="43338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4158" name="Text Box 254"/>
          <p:cNvSpPr txBox="1">
            <a:spLocks noChangeArrowheads="1"/>
          </p:cNvSpPr>
          <p:nvPr/>
        </p:nvSpPr>
        <p:spPr bwMode="auto">
          <a:xfrm>
            <a:off x="1331913" y="5703888"/>
            <a:ext cx="2159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sz="1400" b="0">
                <a:latin typeface="Times New Roman" charset="0"/>
              </a:rPr>
              <a:t>4.3Mbps, unlikely (at the moment) to do much better than this.</a:t>
            </a:r>
          </a:p>
        </p:txBody>
      </p:sp>
      <p:sp>
        <p:nvSpPr>
          <p:cNvPr id="3324159" name="Line 255"/>
          <p:cNvSpPr>
            <a:spLocks noChangeShapeType="1"/>
          </p:cNvSpPr>
          <p:nvPr/>
        </p:nvSpPr>
        <p:spPr bwMode="auto">
          <a:xfrm flipV="1">
            <a:off x="4140200" y="5343525"/>
            <a:ext cx="71438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4160" name="Text Box 256"/>
          <p:cNvSpPr txBox="1">
            <a:spLocks noChangeArrowheads="1"/>
          </p:cNvSpPr>
          <p:nvPr/>
        </p:nvSpPr>
        <p:spPr bwMode="auto">
          <a:xfrm>
            <a:off x="3429000" y="5588000"/>
            <a:ext cx="115252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sz="1400" b="0">
                <a:latin typeface="Times New Roman" charset="0"/>
              </a:rPr>
              <a:t>Level 0 processing conservative estimate.</a:t>
            </a:r>
          </a:p>
        </p:txBody>
      </p:sp>
      <p:sp>
        <p:nvSpPr>
          <p:cNvPr id="3324161" name="Line 257"/>
          <p:cNvSpPr>
            <a:spLocks noChangeShapeType="1"/>
          </p:cNvSpPr>
          <p:nvPr/>
        </p:nvSpPr>
        <p:spPr bwMode="auto">
          <a:xfrm flipV="1">
            <a:off x="5076825" y="53435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4162" name="Text Box 258"/>
          <p:cNvSpPr txBox="1">
            <a:spLocks noChangeArrowheads="1"/>
          </p:cNvSpPr>
          <p:nvPr/>
        </p:nvSpPr>
        <p:spPr bwMode="auto">
          <a:xfrm>
            <a:off x="4419600" y="5588000"/>
            <a:ext cx="1524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sz="1400" b="0">
                <a:latin typeface="Times New Roman" charset="0"/>
              </a:rPr>
              <a:t>sometimes achieve higher bandwidth.</a:t>
            </a:r>
          </a:p>
        </p:txBody>
      </p:sp>
      <p:sp>
        <p:nvSpPr>
          <p:cNvPr id="3324163" name="Line 259"/>
          <p:cNvSpPr>
            <a:spLocks noChangeShapeType="1"/>
          </p:cNvSpPr>
          <p:nvPr/>
        </p:nvSpPr>
        <p:spPr bwMode="auto">
          <a:xfrm flipH="1" flipV="1">
            <a:off x="5940425" y="5343525"/>
            <a:ext cx="21590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4164" name="Text Box 260"/>
          <p:cNvSpPr txBox="1">
            <a:spLocks noChangeArrowheads="1"/>
          </p:cNvSpPr>
          <p:nvPr/>
        </p:nvSpPr>
        <p:spPr bwMode="auto">
          <a:xfrm>
            <a:off x="5791200" y="5588000"/>
            <a:ext cx="16557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sz="1400" b="0">
                <a:latin typeface="Times New Roman" charset="0"/>
              </a:rPr>
              <a:t>Nominal case, assuming no manual intervention or new calibrations.</a:t>
            </a:r>
          </a:p>
        </p:txBody>
      </p:sp>
      <p:sp>
        <p:nvSpPr>
          <p:cNvPr id="3324165" name="Line 261"/>
          <p:cNvSpPr>
            <a:spLocks noChangeShapeType="1"/>
          </p:cNvSpPr>
          <p:nvPr/>
        </p:nvSpPr>
        <p:spPr bwMode="auto">
          <a:xfrm flipH="1" flipV="1">
            <a:off x="7543800" y="5359400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4166" name="Text Box 262"/>
          <p:cNvSpPr txBox="1">
            <a:spLocks noChangeArrowheads="1"/>
          </p:cNvSpPr>
          <p:nvPr/>
        </p:nvSpPr>
        <p:spPr bwMode="auto">
          <a:xfrm>
            <a:off x="7391400" y="5664200"/>
            <a:ext cx="12192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sz="1400" b="0">
                <a:latin typeface="Times New Roman" charset="0"/>
              </a:rPr>
              <a:t>Data ingest, conservative estimate</a:t>
            </a:r>
          </a:p>
        </p:txBody>
      </p:sp>
      <p:sp>
        <p:nvSpPr>
          <p:cNvPr id="3324167" name="Line 263"/>
          <p:cNvSpPr>
            <a:spLocks noChangeShapeType="1"/>
          </p:cNvSpPr>
          <p:nvPr/>
        </p:nvSpPr>
        <p:spPr bwMode="auto">
          <a:xfrm flipV="1">
            <a:off x="5105400" y="5359400"/>
            <a:ext cx="16002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4168" name="Line 264"/>
          <p:cNvSpPr>
            <a:spLocks noChangeShapeType="1"/>
          </p:cNvSpPr>
          <p:nvPr/>
        </p:nvSpPr>
        <p:spPr bwMode="auto">
          <a:xfrm flipV="1">
            <a:off x="914400" y="52832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4169" name="Text Box 265"/>
          <p:cNvSpPr txBox="1">
            <a:spLocks noChangeArrowheads="1"/>
          </p:cNvSpPr>
          <p:nvPr/>
        </p:nvSpPr>
        <p:spPr bwMode="auto">
          <a:xfrm>
            <a:off x="457200" y="5435600"/>
            <a:ext cx="838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ctr">
              <a:spcBef>
                <a:spcPct val="50000"/>
              </a:spcBef>
            </a:pPr>
            <a:r>
              <a:rPr lang="en-US" sz="1400" b="0">
                <a:latin typeface="Times New Roman" charset="0"/>
              </a:rPr>
              <a:t>Data sit on SSR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5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Data Latency</a:t>
            </a:r>
          </a:p>
        </p:txBody>
      </p:sp>
      <p:sp>
        <p:nvSpPr>
          <p:cNvPr id="3360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7063" y="4330700"/>
            <a:ext cx="7989887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LAT - </a:t>
            </a:r>
            <a:r>
              <a:rPr lang="en-US" sz="1800" dirty="0" smtClean="0"/>
              <a:t>requirement</a:t>
            </a:r>
            <a:r>
              <a:rPr lang="en-US" sz="1800" dirty="0"/>
              <a:t>: &lt;72 hours from detection of gamma-ray photon to availability in public archive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Typical latency is ~8 hours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solidFill>
                  <a:srgbClr val="FF0000"/>
                </a:solidFill>
              </a:rPr>
              <a:t>Everyone gets access to the data at the same time</a:t>
            </a:r>
            <a:r>
              <a:rPr lang="en-US" sz="18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GBM Data is delivered to FSSC within 24 hours for routine data taking.</a:t>
            </a:r>
            <a:endParaRPr lang="en-US" sz="1800" dirty="0">
              <a:solidFill>
                <a:schemeClr val="accent1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1800" dirty="0"/>
              <a:t>GRB, Solar flares, TGFs - times, fluxes, location delivered in near real time.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</p:txBody>
      </p:sp>
      <p:grpSp>
        <p:nvGrpSpPr>
          <p:cNvPr id="3360772" name="Group 10"/>
          <p:cNvGrpSpPr>
            <a:grpSpLocks/>
          </p:cNvGrpSpPr>
          <p:nvPr/>
        </p:nvGrpSpPr>
        <p:grpSpPr bwMode="auto">
          <a:xfrm>
            <a:off x="381000" y="1143000"/>
            <a:ext cx="8229600" cy="3168650"/>
            <a:chOff x="381000" y="1143000"/>
            <a:chExt cx="8229600" cy="3168650"/>
          </a:xfrm>
        </p:grpSpPr>
        <p:pic>
          <p:nvPicPr>
            <p:cNvPr id="3360773" name="Picture 5" descr="latency_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143000"/>
              <a:ext cx="8229600" cy="316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60774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8894" y="1435100"/>
              <a:ext cx="537206" cy="54610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60775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6694" y="1397000"/>
              <a:ext cx="537206" cy="54610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Survey mode</a:t>
            </a:r>
          </a:p>
        </p:txBody>
      </p:sp>
      <p:sp>
        <p:nvSpPr>
          <p:cNvPr id="33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9263" y="5511800"/>
            <a:ext cx="7989887" cy="1041400"/>
          </a:xfrm>
        </p:spPr>
        <p:txBody>
          <a:bodyPr/>
          <a:lstStyle/>
          <a:p>
            <a:r>
              <a:rPr lang="en-US" sz="1800" dirty="0"/>
              <a:t>Rock north for one orbit and south for the next</a:t>
            </a:r>
          </a:p>
          <a:p>
            <a:r>
              <a:rPr lang="en-US" sz="1800" dirty="0"/>
              <a:t>Cover entire sky and always keep LAT </a:t>
            </a:r>
            <a:r>
              <a:rPr lang="en-US" sz="1800" dirty="0" err="1"/>
              <a:t>FoV</a:t>
            </a:r>
            <a:r>
              <a:rPr lang="en-US" sz="1800" dirty="0"/>
              <a:t> away from the Earth </a:t>
            </a:r>
            <a:r>
              <a:rPr lang="en-US" sz="1800" dirty="0" smtClean="0"/>
              <a:t>limb</a:t>
            </a:r>
          </a:p>
          <a:p>
            <a:r>
              <a:rPr lang="en-US" sz="1800" dirty="0" smtClean="0"/>
              <a:t>Rotate about Z-axis to keep sun off the LAT radiators (on +-Y faces</a:t>
            </a:r>
            <a:endParaRPr lang="en-US" sz="1800" dirty="0"/>
          </a:p>
        </p:txBody>
      </p:sp>
      <p:pic>
        <p:nvPicPr>
          <p:cNvPr id="3" name="survey-tipped_30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800" y="1828800"/>
            <a:ext cx="4182533" cy="3136900"/>
          </a:xfrm>
          <a:prstGeom prst="rect">
            <a:avLst/>
          </a:prstGeom>
        </p:spPr>
      </p:pic>
      <p:pic>
        <p:nvPicPr>
          <p:cNvPr id="4" name="survey-norocking v3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5301" y="1841500"/>
            <a:ext cx="4165599" cy="312419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2338" name="Rectangle 2"/>
          <p:cNvSpPr>
            <a:spLocks noChangeArrowheads="1"/>
          </p:cNvSpPr>
          <p:nvPr/>
        </p:nvSpPr>
        <p:spPr bwMode="auto">
          <a:xfrm>
            <a:off x="1011238" y="304800"/>
            <a:ext cx="74295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All Sky Coverage</a:t>
            </a:r>
          </a:p>
        </p:txBody>
      </p:sp>
      <p:sp>
        <p:nvSpPr>
          <p:cNvPr id="3342339" name="Rectangle 3"/>
          <p:cNvSpPr>
            <a:spLocks noChangeArrowheads="1"/>
          </p:cNvSpPr>
          <p:nvPr/>
        </p:nvSpPr>
        <p:spPr bwMode="auto">
          <a:xfrm>
            <a:off x="292100" y="4622800"/>
            <a:ext cx="84582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latin typeface="Arial" charset="0"/>
              </a:rPr>
              <a:t>In survey mode, the LAT observes the entire sky every two orbits (~3 hours).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err="1">
                <a:latin typeface="Arial" charset="0"/>
              </a:rPr>
              <a:t>Multiwavelength</a:t>
            </a:r>
            <a:r>
              <a:rPr lang="en-US" dirty="0">
                <a:latin typeface="Arial" charset="0"/>
              </a:rPr>
              <a:t> observations in coordination with the LAT are limited only by the ability to coordinate to other observations in other wavebands.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latin typeface="Arial" charset="0"/>
              </a:rPr>
              <a:t>Can also perform pointed observations of particularly interesting regions of the sky</a:t>
            </a:r>
            <a:r>
              <a:rPr lang="en-US" dirty="0" smtClean="0">
                <a:latin typeface="Arial" charset="0"/>
              </a:rPr>
              <a:t>.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latin typeface="Arial" charset="0"/>
              </a:rPr>
              <a:t>Requirement to be able to slew 75 </a:t>
            </a:r>
            <a:r>
              <a:rPr lang="en-US" dirty="0" err="1" smtClean="0">
                <a:latin typeface="Arial" charset="0"/>
              </a:rPr>
              <a:t>deg</a:t>
            </a:r>
            <a:r>
              <a:rPr lang="en-US" dirty="0" smtClean="0">
                <a:latin typeface="Arial" charset="0"/>
              </a:rPr>
              <a:t> in less than 10 </a:t>
            </a:r>
            <a:r>
              <a:rPr lang="en-US" dirty="0" err="1" smtClean="0">
                <a:latin typeface="Arial" charset="0"/>
              </a:rPr>
              <a:t>mins</a:t>
            </a:r>
            <a:r>
              <a:rPr lang="en-US" dirty="0" smtClean="0">
                <a:latin typeface="Arial" charset="0"/>
              </a:rPr>
              <a:t> (to catch GRB)</a:t>
            </a:r>
            <a:endParaRPr lang="en-US" dirty="0">
              <a:latin typeface="Arial" charset="0"/>
            </a:endParaRPr>
          </a:p>
        </p:txBody>
      </p:sp>
      <p:sp>
        <p:nvSpPr>
          <p:cNvPr id="3342340" name="Text Box 4"/>
          <p:cNvSpPr txBox="1">
            <a:spLocks noChangeArrowheads="1"/>
          </p:cNvSpPr>
          <p:nvPr/>
        </p:nvSpPr>
        <p:spPr bwMode="auto">
          <a:xfrm>
            <a:off x="6692900" y="1828800"/>
            <a:ext cx="22098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Arial" charset="0"/>
              </a:rPr>
              <a:t>LAT exposure over two orbits </a:t>
            </a:r>
            <a:endParaRPr lang="en-US" b="0" dirty="0">
              <a:latin typeface="Times New Roman" charset="0"/>
            </a:endParaRPr>
          </a:p>
        </p:txBody>
      </p:sp>
      <p:pic>
        <p:nvPicPr>
          <p:cNvPr id="7" name="ExpMap_Celestial_MedRat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3700" y="1267992"/>
            <a:ext cx="6196942" cy="317700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4386" name="Rectangle 1"/>
          <p:cNvSpPr>
            <a:spLocks noChangeArrowheads="1"/>
          </p:cNvSpPr>
          <p:nvPr/>
        </p:nvSpPr>
        <p:spPr bwMode="auto">
          <a:xfrm>
            <a:off x="3352800" y="6172200"/>
            <a:ext cx="2667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 b="0">
              <a:latin typeface="Arial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1143000" y="228600"/>
            <a:ext cx="74295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GB" sz="28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GRB090902B - Autonomous repoint</a:t>
            </a:r>
          </a:p>
        </p:txBody>
      </p:sp>
      <p:sp>
        <p:nvSpPr>
          <p:cNvPr id="3344388" name="Content Placeholder 8"/>
          <p:cNvSpPr>
            <a:spLocks/>
          </p:cNvSpPr>
          <p:nvPr/>
        </p:nvSpPr>
        <p:spPr bwMode="auto">
          <a:xfrm>
            <a:off x="625475" y="1079500"/>
            <a:ext cx="799147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>
                <a:latin typeface="Arial" charset="0"/>
              </a:rPr>
              <a:t>LAT pointing in celestial coordinates from -120 s to 2000 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GB">
                <a:solidFill>
                  <a:srgbClr val="0033CC"/>
                </a:solidFill>
                <a:latin typeface="Arial" charset="0"/>
              </a:rPr>
              <a:t>Dark region = occulted by Earth (z&gt;113°)‏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GB">
                <a:solidFill>
                  <a:srgbClr val="0033CC"/>
                </a:solidFill>
                <a:latin typeface="Arial" charset="0"/>
              </a:rPr>
              <a:t>Blue line = LAT FoV (±66°)‏, White points = LAT  events</a:t>
            </a:r>
            <a:endParaRPr lang="en-US" sz="2000">
              <a:solidFill>
                <a:srgbClr val="0033CC"/>
              </a:solidFill>
              <a:latin typeface="Arial" charset="0"/>
            </a:endParaRPr>
          </a:p>
        </p:txBody>
      </p:sp>
      <p:pic>
        <p:nvPicPr>
          <p:cNvPr id="3344389" name="Picture 5" descr="show_grb090902462_arr_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Observation modes</a:t>
            </a:r>
          </a:p>
        </p:txBody>
      </p:sp>
      <p:sp>
        <p:nvSpPr>
          <p:cNvPr id="33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5475" y="1143000"/>
            <a:ext cx="7991475" cy="533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/>
              <a:t>Normal Survey mode (default)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1 orbit rock north, 1 orbit rock south, repeat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Covers entire sky every two orbits (~3 hours)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Efficient observing, LAT </a:t>
            </a:r>
            <a:r>
              <a:rPr lang="en-US" sz="1800" dirty="0" err="1"/>
              <a:t>boresight</a:t>
            </a:r>
            <a:r>
              <a:rPr lang="en-US" sz="1800" dirty="0"/>
              <a:t> stays away from the Earth.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Modified survey (improve exposure up to 2x)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N orbits rock north, M orbits rock south, repeat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Covers entire sky every N+M orbits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Efficient observing mode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Target of Opportunity (improve exposure up to 4x)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Allows rapid initiation of pointed mode observations</a:t>
            </a:r>
          </a:p>
          <a:p>
            <a:pPr lvl="1">
              <a:lnSpc>
                <a:spcPct val="90000"/>
              </a:lnSpc>
            </a:pPr>
            <a:r>
              <a:rPr lang="en-US" sz="1800" dirty="0" err="1"/>
              <a:t>Boresight</a:t>
            </a:r>
            <a:r>
              <a:rPr lang="en-US" sz="1800" dirty="0"/>
              <a:t> traces earth limb while target is occulted.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Least efficient observing mode (Significant occultation of LAT </a:t>
            </a:r>
            <a:r>
              <a:rPr lang="en-US" sz="1800" dirty="0" err="1"/>
              <a:t>FoV</a:t>
            </a:r>
            <a:r>
              <a:rPr lang="en-US" sz="1800" dirty="0"/>
              <a:t> by Earth)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Pointed mode (improve exposure up to 4x)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Planned pointed mode observation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Perform small segment of sky survey while target is occulted.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Somewhat inefficient </a:t>
            </a:r>
            <a:r>
              <a:rPr lang="en-US" sz="1800" dirty="0"/>
              <a:t>observing mode (some occultation)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3298" name="Rectangle 2"/>
          <p:cNvSpPr>
            <a:spLocks noChangeArrowheads="1"/>
          </p:cNvSpPr>
          <p:nvPr/>
        </p:nvSpPr>
        <p:spPr bwMode="auto">
          <a:xfrm>
            <a:off x="1104900" y="104775"/>
            <a:ext cx="74295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Observations summary </a:t>
            </a:r>
          </a:p>
        </p:txBody>
      </p:sp>
      <p:sp>
        <p:nvSpPr>
          <p:cNvPr id="3383299" name="Rectangle 3"/>
          <p:cNvSpPr>
            <a:spLocks noChangeArrowheads="1"/>
          </p:cNvSpPr>
          <p:nvPr/>
        </p:nvSpPr>
        <p:spPr bwMode="auto">
          <a:xfrm>
            <a:off x="627063" y="1257300"/>
            <a:ext cx="7989887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rIns="0"/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dirty="0">
                <a:latin typeface="Arial" charset="0"/>
              </a:rPr>
              <a:t>Almost exclusively in nominal data taking in survey mode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dirty="0">
                <a:solidFill>
                  <a:srgbClr val="0033CC"/>
                </a:solidFill>
                <a:latin typeface="Arial" charset="0"/>
              </a:rPr>
              <a:t>50 </a:t>
            </a:r>
            <a:r>
              <a:rPr lang="en-US" dirty="0" err="1">
                <a:solidFill>
                  <a:srgbClr val="0033CC"/>
                </a:solidFill>
                <a:latin typeface="Arial" charset="0"/>
              </a:rPr>
              <a:t>deg</a:t>
            </a:r>
            <a:r>
              <a:rPr lang="en-US" dirty="0">
                <a:solidFill>
                  <a:srgbClr val="0033CC"/>
                </a:solidFill>
                <a:latin typeface="Arial" charset="0"/>
              </a:rPr>
              <a:t> rocking angle from May 27 2009 onwards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dirty="0">
                <a:latin typeface="Arial" charset="0"/>
              </a:rPr>
              <a:t>ARRs (~2/month)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solidFill>
                  <a:srgbClr val="0033CC"/>
                </a:solidFill>
                <a:latin typeface="Arial" charset="0"/>
              </a:rPr>
              <a:t>2.5 hours duration </a:t>
            </a:r>
            <a:r>
              <a:rPr lang="en-US" dirty="0" smtClean="0">
                <a:solidFill>
                  <a:srgbClr val="0033CC"/>
                </a:solidFill>
                <a:latin typeface="Arial" charset="0"/>
              </a:rPr>
              <a:t>(5 hour before Nov 2010) </a:t>
            </a:r>
            <a:endParaRPr lang="en-US" dirty="0">
              <a:solidFill>
                <a:srgbClr val="0033CC"/>
              </a:solidFill>
              <a:latin typeface="Arial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latin typeface="Arial" charset="0"/>
              </a:rPr>
              <a:t>Target </a:t>
            </a:r>
            <a:r>
              <a:rPr lang="en-US" dirty="0">
                <a:latin typeface="Arial" charset="0"/>
              </a:rPr>
              <a:t>of </a:t>
            </a:r>
            <a:r>
              <a:rPr lang="en-US" dirty="0" smtClean="0">
                <a:latin typeface="Arial" charset="0"/>
              </a:rPr>
              <a:t>Opportunity/pointed mode observations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solidFill>
                  <a:schemeClr val="accent2"/>
                </a:solidFill>
                <a:latin typeface="Arial" charset="0"/>
              </a:rPr>
              <a:t>Crab nebula, Sun, flaring </a:t>
            </a:r>
            <a:r>
              <a:rPr lang="en-US" dirty="0" err="1" smtClean="0">
                <a:solidFill>
                  <a:schemeClr val="accent2"/>
                </a:solidFill>
                <a:latin typeface="Arial" charset="0"/>
              </a:rPr>
              <a:t>blazars</a:t>
            </a:r>
            <a:r>
              <a:rPr lang="en-US" dirty="0" smtClean="0">
                <a:solidFill>
                  <a:schemeClr val="accent2"/>
                </a:solidFill>
                <a:latin typeface="Arial" charset="0"/>
              </a:rPr>
              <a:t>, galactic center </a:t>
            </a:r>
            <a:endParaRPr lang="en-US" dirty="0">
              <a:solidFill>
                <a:schemeClr val="accent2"/>
              </a:solidFill>
              <a:latin typeface="Arial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dirty="0">
                <a:latin typeface="Arial" charset="0"/>
              </a:rPr>
              <a:t>M</a:t>
            </a:r>
            <a:r>
              <a:rPr lang="en-US" dirty="0" smtClean="0">
                <a:latin typeface="Arial" charset="0"/>
              </a:rPr>
              <a:t>odified </a:t>
            </a:r>
            <a:r>
              <a:rPr lang="en-US" dirty="0">
                <a:latin typeface="Arial" charset="0"/>
              </a:rPr>
              <a:t>survey mode </a:t>
            </a:r>
            <a:r>
              <a:rPr lang="en-US" dirty="0" smtClean="0">
                <a:latin typeface="Arial" charset="0"/>
              </a:rPr>
              <a:t>observation </a:t>
            </a:r>
            <a:endParaRPr lang="en-US" dirty="0">
              <a:latin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solidFill>
                  <a:srgbClr val="0033CC"/>
                </a:solidFill>
                <a:latin typeface="Arial" charset="0"/>
              </a:rPr>
              <a:t>PSR </a:t>
            </a:r>
            <a:r>
              <a:rPr lang="en-US" dirty="0">
                <a:solidFill>
                  <a:srgbClr val="0033CC"/>
                </a:solidFill>
                <a:latin typeface="Arial" charset="0"/>
              </a:rPr>
              <a:t>B1259 </a:t>
            </a:r>
            <a:r>
              <a:rPr lang="en-US" dirty="0" err="1" smtClean="0">
                <a:solidFill>
                  <a:srgbClr val="0033CC"/>
                </a:solidFill>
                <a:latin typeface="Arial" charset="0"/>
              </a:rPr>
              <a:t>periastron</a:t>
            </a:r>
            <a:r>
              <a:rPr lang="en-US" dirty="0" smtClean="0">
                <a:solidFill>
                  <a:srgbClr val="0033CC"/>
                </a:solidFill>
                <a:latin typeface="Arial" charset="0"/>
              </a:rPr>
              <a:t>, sun</a:t>
            </a:r>
            <a:endParaRPr lang="en-US" sz="2000" dirty="0">
              <a:solidFill>
                <a:srgbClr val="0033CC"/>
              </a:solidFill>
              <a:latin typeface="Arial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latin typeface="Arial" charset="0"/>
              </a:rPr>
              <a:t>LAT </a:t>
            </a:r>
            <a:r>
              <a:rPr lang="en-US" dirty="0">
                <a:latin typeface="Arial" charset="0"/>
              </a:rPr>
              <a:t>Calibrations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solidFill>
                  <a:srgbClr val="0033CC"/>
                </a:solidFill>
                <a:latin typeface="Arial" charset="0"/>
              </a:rPr>
              <a:t>~</a:t>
            </a:r>
            <a:r>
              <a:rPr lang="en-US" dirty="0">
                <a:solidFill>
                  <a:srgbClr val="0033CC"/>
                </a:solidFill>
                <a:latin typeface="Arial" charset="0"/>
              </a:rPr>
              <a:t>&lt;12 hours/</a:t>
            </a:r>
            <a:r>
              <a:rPr lang="en-US" dirty="0" smtClean="0">
                <a:solidFill>
                  <a:srgbClr val="0033CC"/>
                </a:solidFill>
                <a:latin typeface="Arial" charset="0"/>
              </a:rPr>
              <a:t>year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For past and planned future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observations see: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r>
              <a:rPr lang="en-US" dirty="0" smtClean="0">
                <a:latin typeface="Arial" charset="0"/>
                <a:hlinkClick r:id="rId2"/>
              </a:rPr>
              <a:t>http</a:t>
            </a:r>
            <a:r>
              <a:rPr lang="en-US" dirty="0">
                <a:latin typeface="Arial" charset="0"/>
                <a:hlinkClick r:id="rId2"/>
              </a:rPr>
              <a:t>://fermi.gsfc.nasa.gov/ssc/observations/timeline/posting</a:t>
            </a:r>
            <a:r>
              <a:rPr lang="en-US" dirty="0" smtClean="0">
                <a:latin typeface="Arial" charset="0"/>
                <a:hlinkClick r:id="rId2"/>
              </a:rPr>
              <a:t>/</a:t>
            </a:r>
            <a:endParaRPr lang="en-US" dirty="0" smtClean="0">
              <a:latin typeface="Arial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/>
              <a:buChar char="•"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know where we are?</a:t>
            </a:r>
          </a:p>
        </p:txBody>
      </p:sp>
      <p:sp>
        <p:nvSpPr>
          <p:cNvPr id="332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7063" y="1257300"/>
            <a:ext cx="7989887" cy="20050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/>
              <a:t>GPS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Propagate orbit model, refine orbit solution using GPS location data, data lying close to predicted location given higher weight (Kalman filter)</a:t>
            </a:r>
          </a:p>
          <a:p>
            <a:pPr lvl="2">
              <a:lnSpc>
                <a:spcPct val="90000"/>
              </a:lnSpc>
            </a:pPr>
            <a:r>
              <a:rPr lang="en-US" sz="1800"/>
              <a:t>Filtered solution robust against outliers or GPS outages</a:t>
            </a:r>
          </a:p>
          <a:p>
            <a:pPr lvl="2">
              <a:lnSpc>
                <a:spcPct val="90000"/>
              </a:lnSpc>
            </a:pPr>
            <a:r>
              <a:rPr lang="en-US" sz="1800"/>
              <a:t>Filtered solution more accurate than any individual GPS meas.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Orbit location (from filter) reported at 1 Hz </a:t>
            </a:r>
          </a:p>
        </p:txBody>
      </p:sp>
      <p:pic>
        <p:nvPicPr>
          <p:cNvPr id="3320836" name="Picture 4" descr="gps_po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3449638"/>
            <a:ext cx="6818313" cy="340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>
              <a:srgbClr val="FFFFFF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cs typeface="+mj-cs"/>
              </a:rPr>
              <a:t>Gamma-ray Astrophysics</a:t>
            </a:r>
            <a:endParaRPr lang="en-US" dirty="0"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463" y="3076575"/>
            <a:ext cx="8264525" cy="327977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cs typeface="+mn-cs"/>
              </a:rPr>
              <a:t>Gamma-rays cover a huge swath of the electromagnetic spectrum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The gamma-ray sky is still very new</a:t>
            </a:r>
          </a:p>
          <a:p>
            <a:pPr eaLnBrk="1" hangingPunct="1">
              <a:defRPr/>
            </a:pPr>
            <a:r>
              <a:rPr lang="en-US" dirty="0" smtClean="0">
                <a:cs typeface="+mn-cs"/>
              </a:rPr>
              <a:t>High-Energy gamma-rays probe the non-thermal universe</a:t>
            </a:r>
          </a:p>
          <a:p>
            <a:pPr lvl="1" eaLnBrk="1" hangingPunct="1">
              <a:defRPr/>
            </a:pPr>
            <a:r>
              <a:rPr lang="en-US" dirty="0" smtClean="0"/>
              <a:t>Explore extreme environments hosting powerful particle accelerators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>
              <a:cs typeface="+mn-cs"/>
            </a:endParaRP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EE9EBDBB-CA1A-804B-B0B6-5CB0E16DF1AD}" type="slidenum">
              <a:rPr lang="en-US" sz="1800"/>
              <a:pPr eaLnBrk="1" hangingPunct="1"/>
              <a:t>2</a:t>
            </a:fld>
            <a:endParaRPr lang="en-US" sz="1800"/>
          </a:p>
        </p:txBody>
      </p:sp>
      <p:grpSp>
        <p:nvGrpSpPr>
          <p:cNvPr id="6148" name="Group 48"/>
          <p:cNvGrpSpPr>
            <a:grpSpLocks/>
          </p:cNvGrpSpPr>
          <p:nvPr/>
        </p:nvGrpSpPr>
        <p:grpSpPr bwMode="auto">
          <a:xfrm>
            <a:off x="398463" y="1109663"/>
            <a:ext cx="8264525" cy="1514475"/>
            <a:chOff x="397686" y="1109574"/>
            <a:chExt cx="8264552" cy="1515091"/>
          </a:xfrm>
        </p:grpSpPr>
        <p:pic>
          <p:nvPicPr>
            <p:cNvPr id="10" name="Picture 9" descr="spectrum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94" t="13828" r="68503" b="10169"/>
            <a:stretch/>
          </p:blipFill>
          <p:spPr>
            <a:xfrm rot="16200000">
              <a:off x="4063618" y="-2057400"/>
              <a:ext cx="932688" cy="826455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rgbClr val="FFFFFF"/>
                </a:gs>
              </a:gsLst>
              <a:lin ang="16200000" scaled="0"/>
              <a:tileRect/>
            </a:gradFill>
            <a:scene3d>
              <a:camera prst="orthographicFront">
                <a:rot lat="0" lon="0" rev="0"/>
              </a:camera>
              <a:lightRig rig="threePt" dir="t"/>
            </a:scene3d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6147630" y="2624665"/>
              <a:ext cx="1622430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489761" y="1430379"/>
              <a:ext cx="189071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2248717" y="1533608"/>
              <a:ext cx="695327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802756" y="1430379"/>
              <a:ext cx="93186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3734622" y="1533608"/>
              <a:ext cx="160338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894959" y="1430379"/>
              <a:ext cx="5921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4487099" y="1533608"/>
              <a:ext cx="98584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5268152" y="1430379"/>
              <a:ext cx="3292486" cy="22234"/>
            </a:xfrm>
            <a:prstGeom prst="line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61" name="TextBox 36"/>
            <p:cNvSpPr txBox="1">
              <a:spLocks noChangeArrowheads="1"/>
            </p:cNvSpPr>
            <p:nvPr/>
          </p:nvSpPr>
          <p:spPr bwMode="auto">
            <a:xfrm>
              <a:off x="6147621" y="1128388"/>
              <a:ext cx="135677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/>
                <a:t>Gamma-ray </a:t>
              </a:r>
            </a:p>
          </p:txBody>
        </p:sp>
        <p:sp>
          <p:nvSpPr>
            <p:cNvPr id="6162" name="TextBox 42"/>
            <p:cNvSpPr txBox="1">
              <a:spLocks noChangeArrowheads="1"/>
            </p:cNvSpPr>
            <p:nvPr/>
          </p:nvSpPr>
          <p:spPr bwMode="auto">
            <a:xfrm>
              <a:off x="4666063" y="1175423"/>
              <a:ext cx="6679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/>
                <a:t>X-ray</a:t>
              </a:r>
            </a:p>
          </p:txBody>
        </p:sp>
        <p:sp>
          <p:nvSpPr>
            <p:cNvPr id="6163" name="TextBox 43"/>
            <p:cNvSpPr txBox="1">
              <a:spLocks noChangeArrowheads="1"/>
            </p:cNvSpPr>
            <p:nvPr/>
          </p:nvSpPr>
          <p:spPr bwMode="auto">
            <a:xfrm>
              <a:off x="4092208" y="1109574"/>
              <a:ext cx="50800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/>
                <a:t>UV</a:t>
              </a:r>
            </a:p>
          </p:txBody>
        </p:sp>
        <p:sp>
          <p:nvSpPr>
            <p:cNvPr id="6164" name="TextBox 44"/>
            <p:cNvSpPr txBox="1">
              <a:spLocks noChangeArrowheads="1"/>
            </p:cNvSpPr>
            <p:nvPr/>
          </p:nvSpPr>
          <p:spPr bwMode="auto">
            <a:xfrm>
              <a:off x="3565400" y="1173120"/>
              <a:ext cx="58324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/>
                <a:t>visible</a:t>
              </a:r>
            </a:p>
          </p:txBody>
        </p:sp>
        <p:sp>
          <p:nvSpPr>
            <p:cNvPr id="6165" name="TextBox 45"/>
            <p:cNvSpPr txBox="1">
              <a:spLocks noChangeArrowheads="1"/>
            </p:cNvSpPr>
            <p:nvPr/>
          </p:nvSpPr>
          <p:spPr bwMode="auto">
            <a:xfrm>
              <a:off x="3142078" y="1109574"/>
              <a:ext cx="42332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/>
                <a:t>IR</a:t>
              </a:r>
            </a:p>
          </p:txBody>
        </p:sp>
        <p:sp>
          <p:nvSpPr>
            <p:cNvPr id="6166" name="TextBox 46"/>
            <p:cNvSpPr txBox="1">
              <a:spLocks noChangeArrowheads="1"/>
            </p:cNvSpPr>
            <p:nvPr/>
          </p:nvSpPr>
          <p:spPr bwMode="auto">
            <a:xfrm>
              <a:off x="2144866" y="1191631"/>
              <a:ext cx="90311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/>
                <a:t>Microwave</a:t>
              </a:r>
            </a:p>
          </p:txBody>
        </p:sp>
        <p:sp>
          <p:nvSpPr>
            <p:cNvPr id="6167" name="TextBox 47"/>
            <p:cNvSpPr txBox="1">
              <a:spLocks noChangeArrowheads="1"/>
            </p:cNvSpPr>
            <p:nvPr/>
          </p:nvSpPr>
          <p:spPr bwMode="auto">
            <a:xfrm>
              <a:off x="735662" y="1109574"/>
              <a:ext cx="76010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/>
                <a:t>Radio</a:t>
              </a:r>
            </a:p>
          </p:txBody>
        </p:sp>
      </p:grpSp>
      <p:cxnSp>
        <p:nvCxnSpPr>
          <p:cNvPr id="54" name="Straight Connector 53"/>
          <p:cNvCxnSpPr/>
          <p:nvPr/>
        </p:nvCxnSpPr>
        <p:spPr>
          <a:xfrm flipH="1">
            <a:off x="5060950" y="2690813"/>
            <a:ext cx="1195388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50" name="TextBox 4"/>
          <p:cNvSpPr txBox="1">
            <a:spLocks noChangeArrowheads="1"/>
          </p:cNvSpPr>
          <p:nvPr/>
        </p:nvSpPr>
        <p:spPr bwMode="auto">
          <a:xfrm>
            <a:off x="5340350" y="2671763"/>
            <a:ext cx="542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6600"/>
                </a:solidFill>
              </a:rPr>
              <a:t>GBM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00" y="2581275"/>
            <a:ext cx="6143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accent6">
                    <a:lumMod val="75000"/>
                  </a:schemeClr>
                </a:solidFill>
                <a:cs typeface="+mn-cs"/>
              </a:rPr>
              <a:t>LAT</a:t>
            </a:r>
          </a:p>
        </p:txBody>
      </p:sp>
    </p:spTree>
    <p:extLst>
      <p:ext uri="{BB962C8B-B14F-4D97-AF65-F5344CB8AC3E}">
        <p14:creationId xmlns:p14="http://schemas.microsoft.com/office/powerpoint/2010/main" val="294264652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 </a:t>
            </a:r>
            <a:r>
              <a:rPr lang="en-US" dirty="0" smtClean="0"/>
              <a:t>pointing</a:t>
            </a:r>
            <a:endParaRPr lang="en-US" dirty="0"/>
          </a:p>
        </p:txBody>
      </p:sp>
      <p:sp>
        <p:nvSpPr>
          <p:cNvPr id="33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7500" y="1231900"/>
            <a:ext cx="8432799" cy="5410200"/>
          </a:xfrm>
        </p:spPr>
        <p:txBody>
          <a:bodyPr/>
          <a:lstStyle/>
          <a:p>
            <a:r>
              <a:rPr lang="en-US" dirty="0"/>
              <a:t>3 star trackers (2 active, 1 spare)</a:t>
            </a:r>
          </a:p>
          <a:p>
            <a:pPr lvl="1"/>
            <a:r>
              <a:rPr lang="en-US" dirty="0"/>
              <a:t>Acquires, tracks and identifies up to 6 bright stars in its </a:t>
            </a:r>
            <a:r>
              <a:rPr lang="en-US" dirty="0" err="1"/>
              <a:t>FoV</a:t>
            </a:r>
            <a:endParaRPr lang="en-US" dirty="0"/>
          </a:p>
          <a:p>
            <a:r>
              <a:rPr lang="en-US" dirty="0"/>
              <a:t>Also have set of 4 gyroscopes that measure angular rates of the spacecraft</a:t>
            </a:r>
          </a:p>
          <a:p>
            <a:pPr lvl="1"/>
            <a:r>
              <a:rPr lang="en-US" dirty="0"/>
              <a:t>Used to propagate attitude solution during star tracker outages (and between updates)</a:t>
            </a:r>
          </a:p>
          <a:p>
            <a:r>
              <a:rPr lang="en-US" dirty="0"/>
              <a:t>Propagated solution from the gyros is corrected by attitude measurements from the star trackers (similar to orbit location)</a:t>
            </a:r>
          </a:p>
          <a:p>
            <a:pPr lvl="1"/>
            <a:r>
              <a:rPr lang="en-US" dirty="0"/>
              <a:t>Solution is robust to outliers and outages in star tracker measurements</a:t>
            </a:r>
          </a:p>
          <a:p>
            <a:pPr lvl="1"/>
            <a:r>
              <a:rPr lang="en-US" dirty="0"/>
              <a:t>Track the residuals between star tracker measurements and propagated solution (always tiny compared with LAT </a:t>
            </a:r>
            <a:r>
              <a:rPr lang="en-US" dirty="0" err="1"/>
              <a:t>psf</a:t>
            </a:r>
            <a:r>
              <a:rPr lang="en-US" dirty="0"/>
              <a:t>)</a:t>
            </a:r>
          </a:p>
          <a:p>
            <a:r>
              <a:rPr lang="en-US" dirty="0"/>
              <a:t>Attitude solution reported at 5 </a:t>
            </a:r>
            <a:r>
              <a:rPr lang="en-US" dirty="0" smtClean="0"/>
              <a:t>Hz</a:t>
            </a:r>
          </a:p>
          <a:p>
            <a:r>
              <a:rPr lang="en-US" dirty="0" smtClean="0"/>
              <a:t>This defines the spacecraft attitude, NOT the LAT</a:t>
            </a:r>
          </a:p>
          <a:p>
            <a:pPr lvl="1"/>
            <a:r>
              <a:rPr lang="en-US" dirty="0" smtClean="0"/>
              <a:t>Before use, correct for offset between the spacecraft and the LAT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Spacecraft files (aka FT2 files)</a:t>
            </a:r>
          </a:p>
        </p:txBody>
      </p:sp>
      <p:sp>
        <p:nvSpPr>
          <p:cNvPr id="33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7063" y="1257300"/>
            <a:ext cx="7989887" cy="5065713"/>
          </a:xfrm>
        </p:spPr>
        <p:txBody>
          <a:bodyPr/>
          <a:lstStyle/>
          <a:p>
            <a:r>
              <a:rPr lang="en-US" dirty="0"/>
              <a:t>These combine the orbit position and attitude information from the spacecraft.</a:t>
            </a:r>
          </a:p>
          <a:p>
            <a:pPr lvl="1"/>
            <a:r>
              <a:rPr lang="en-US" dirty="0"/>
              <a:t>Entries spaced every 30 </a:t>
            </a:r>
            <a:r>
              <a:rPr lang="en-US" dirty="0" smtClean="0"/>
              <a:t>s</a:t>
            </a:r>
          </a:p>
          <a:p>
            <a:r>
              <a:rPr lang="en-US" dirty="0" smtClean="0"/>
              <a:t>LAT_MODE – describes spacecraft observation mode</a:t>
            </a:r>
          </a:p>
          <a:p>
            <a:pPr lvl="1"/>
            <a:r>
              <a:rPr lang="en-US" dirty="0" smtClean="0"/>
              <a:t>3: pointed mode</a:t>
            </a:r>
          </a:p>
          <a:p>
            <a:pPr lvl="1"/>
            <a:r>
              <a:rPr lang="en-US" dirty="0" smtClean="0"/>
              <a:t>4: Maneuver mode</a:t>
            </a:r>
          </a:p>
          <a:p>
            <a:pPr lvl="1"/>
            <a:r>
              <a:rPr lang="en-US" dirty="0" smtClean="0"/>
              <a:t>5: survey mode</a:t>
            </a:r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Absolute timing and orbit location</a:t>
            </a:r>
          </a:p>
        </p:txBody>
      </p:sp>
      <p:sp>
        <p:nvSpPr>
          <p:cNvPr id="33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GPS also provides an absolute timestamp </a:t>
            </a:r>
          </a:p>
          <a:p>
            <a:pPr lvl="1"/>
            <a:r>
              <a:rPr lang="en-US"/>
              <a:t>Used to calibrate an onboard oscillator.</a:t>
            </a:r>
          </a:p>
          <a:p>
            <a:endParaRPr lang="en-US"/>
          </a:p>
          <a:p>
            <a:r>
              <a:rPr lang="en-US"/>
              <a:t>Absolute timestamps are accurate to &lt;300 ns (verified in ground test, and on orbit).</a:t>
            </a:r>
          </a:p>
          <a:p>
            <a:r>
              <a:rPr lang="en-US"/>
              <a:t>Orbit position determination good to ~&lt;20 m</a:t>
            </a:r>
          </a:p>
          <a:p>
            <a:endParaRPr lang="en-US"/>
          </a:p>
          <a:p>
            <a:r>
              <a:rPr lang="en-US"/>
              <a:t>Both of these are important when considering very short timescales</a:t>
            </a:r>
          </a:p>
          <a:p>
            <a:pPr lvl="1"/>
            <a:r>
              <a:rPr lang="en-US"/>
              <a:t>Millisecond pulsars!</a:t>
            </a:r>
          </a:p>
        </p:txBody>
      </p:sp>
    </p:spTree>
  </p:cSld>
  <p:clrMapOvr>
    <a:masterClrMapping/>
  </p:clrMapOvr>
  <p:transition xmlns:p14="http://schemas.microsoft.com/office/powerpoint/2010/main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April 2012</a:t>
            </a:r>
            <a:endParaRPr lang="en-US" dirty="0"/>
          </a:p>
        </p:txBody>
      </p:sp>
      <p:pic>
        <p:nvPicPr>
          <p:cNvPr id="4" name="Fermi Collision Path-H264_Good_1280x720_29.97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3699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374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moved out of the way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0553B4-FBD4-9247-9266-077059964A3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0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1888"/>
            <a:ext cx="9144000" cy="542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9452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 Operations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063" y="1257301"/>
            <a:ext cx="7989887" cy="939800"/>
          </a:xfrm>
        </p:spPr>
        <p:txBody>
          <a:bodyPr/>
          <a:lstStyle/>
          <a:p>
            <a:r>
              <a:rPr lang="en-US" dirty="0" smtClean="0"/>
              <a:t>7 people </a:t>
            </a:r>
          </a:p>
          <a:p>
            <a:pPr lvl="1"/>
            <a:r>
              <a:rPr lang="en-US" dirty="0" smtClean="0"/>
              <a:t>Responsible for operating the observatory and monitoring the health and performance of Fermi</a:t>
            </a:r>
          </a:p>
        </p:txBody>
      </p:sp>
      <p:pic>
        <p:nvPicPr>
          <p:cNvPr id="4" name="Picture 3" descr="F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2309834"/>
            <a:ext cx="7366000" cy="441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16314"/>
      </p:ext>
    </p:extLst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Fermi Science Support Center</a:t>
            </a:r>
          </a:p>
        </p:txBody>
      </p:sp>
      <p:pic>
        <p:nvPicPr>
          <p:cNvPr id="3379203" name="Picture 6" descr="Screen shot 2010-05-07 at 3.5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144588"/>
            <a:ext cx="7586663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73163" y="5745163"/>
            <a:ext cx="6840537" cy="9159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37931725" indent="-37474525" defTabSz="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latin typeface="Arial" charset="0"/>
              </a:rPr>
              <a:t>Public data and extensive support for science Analysis Tools</a:t>
            </a:r>
          </a:p>
          <a:p>
            <a:pPr algn="ctr"/>
            <a:r>
              <a:rPr lang="en-US" sz="1800">
                <a:latin typeface="Arial" charset="0"/>
                <a:hlinkClick r:id="rId4"/>
              </a:rPr>
              <a:t>http://fermi.gsfc.nasa.gov/ssc/</a:t>
            </a:r>
            <a:endParaRPr lang="en-US" sz="1800">
              <a:latin typeface="Arial" charset="0"/>
            </a:endParaRPr>
          </a:p>
          <a:p>
            <a:pPr algn="ctr"/>
            <a:r>
              <a:rPr lang="en-US" sz="1800" i="1">
                <a:solidFill>
                  <a:srgbClr val="2D2DB9"/>
                </a:solidFill>
                <a:latin typeface="Arial" charset="0"/>
              </a:rPr>
              <a:t>FSSC Supports Guest Investigator Analysis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Support Center Team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6 scientists and 4 programmers/support staff</a:t>
            </a:r>
          </a:p>
          <a:p>
            <a:pPr lvl="1"/>
            <a:r>
              <a:rPr lang="en-US" dirty="0" smtClean="0"/>
              <a:t>Planning/scheduling observations (including target of opportunity)</a:t>
            </a:r>
          </a:p>
          <a:p>
            <a:pPr lvl="1"/>
            <a:r>
              <a:rPr lang="en-US" dirty="0" smtClean="0"/>
              <a:t>Software development</a:t>
            </a:r>
          </a:p>
          <a:p>
            <a:pPr lvl="1"/>
            <a:r>
              <a:rPr lang="en-US" dirty="0" smtClean="0"/>
              <a:t>Data/software repository</a:t>
            </a:r>
          </a:p>
          <a:p>
            <a:pPr lvl="1"/>
            <a:r>
              <a:rPr lang="en-US" dirty="0" smtClean="0"/>
              <a:t>User support</a:t>
            </a:r>
          </a:p>
          <a:p>
            <a:pPr lvl="2"/>
            <a:r>
              <a:rPr lang="en-US" dirty="0" smtClean="0"/>
              <a:t>Documentation</a:t>
            </a:r>
          </a:p>
          <a:p>
            <a:pPr lvl="2"/>
            <a:r>
              <a:rPr lang="en-US" dirty="0" smtClean="0"/>
              <a:t>Help desk </a:t>
            </a:r>
          </a:p>
          <a:p>
            <a:pPr lvl="2"/>
            <a:r>
              <a:rPr lang="en-US" smtClean="0"/>
              <a:t>…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878306"/>
      </p:ext>
    </p:extLst>
  </p:cSld>
  <p:clrMapOvr>
    <a:masterClrMapping/>
  </p:clrMapOvr>
  <p:transition xmlns:p14="http://schemas.microsoft.com/office/powerpoint/2010/main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Queries to FSSC Helpdesk</a:t>
            </a:r>
          </a:p>
        </p:txBody>
      </p:sp>
      <p:sp>
        <p:nvSpPr>
          <p:cNvPr id="33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7063" y="5257800"/>
            <a:ext cx="7989887" cy="1027113"/>
          </a:xfrm>
        </p:spPr>
        <p:txBody>
          <a:bodyPr/>
          <a:lstStyle/>
          <a:p>
            <a:endParaRPr lang="en-US"/>
          </a:p>
        </p:txBody>
      </p:sp>
      <p:pic>
        <p:nvPicPr>
          <p:cNvPr id="3364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0"/>
            <a:ext cx="58293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6914" name="Rectangle 2"/>
          <p:cNvSpPr>
            <a:spLocks noChangeArrowheads="1"/>
          </p:cNvSpPr>
          <p:nvPr/>
        </p:nvSpPr>
        <p:spPr bwMode="auto">
          <a:xfrm>
            <a:off x="1011238" y="339725"/>
            <a:ext cx="74295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Published Refereed Papers</a:t>
            </a:r>
          </a:p>
        </p:txBody>
      </p:sp>
      <p:pic>
        <p:nvPicPr>
          <p:cNvPr id="3366915" name="Picture 3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066800"/>
            <a:ext cx="6577108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1800" y="5613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See: </a:t>
            </a:r>
            <a:r>
              <a:rPr lang="en-US" dirty="0">
                <a:hlinkClick r:id="rId4"/>
              </a:rPr>
              <a:t>http://fermi.gsfc.nasa.gov/cgi-bin/</a:t>
            </a:r>
            <a:r>
              <a:rPr lang="en-US" dirty="0" smtClean="0">
                <a:hlinkClick r:id="rId4"/>
              </a:rPr>
              <a:t>bibliography_fermi</a:t>
            </a:r>
            <a:r>
              <a:rPr lang="en-US" dirty="0" smtClean="0"/>
              <a:t> for a full list of Fermi-related publications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cs typeface="+mj-cs"/>
              </a:rPr>
              <a:t>Why High Energy Gamma-Rays?</a:t>
            </a:r>
          </a:p>
        </p:txBody>
      </p:sp>
      <p:sp>
        <p:nvSpPr>
          <p:cNvPr id="33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1800">
                <a:cs typeface="+mn-cs"/>
              </a:rPr>
              <a:t>High energy gamma-rays explore nature</a:t>
            </a:r>
            <a:r>
              <a:rPr lang="ja-JP" altLang="en-US" sz="1800">
                <a:latin typeface="Arial"/>
                <a:cs typeface="+mn-cs"/>
              </a:rPr>
              <a:t>’</a:t>
            </a:r>
            <a:r>
              <a:rPr lang="en-US" sz="1800">
                <a:cs typeface="+mn-cs"/>
              </a:rPr>
              <a:t>s accelerators - </a:t>
            </a:r>
            <a:r>
              <a:rPr lang="ja-JP" altLang="en-US" sz="1800">
                <a:latin typeface="Arial"/>
                <a:cs typeface="+mn-cs"/>
              </a:rPr>
              <a:t>“</a:t>
            </a:r>
            <a:r>
              <a:rPr lang="en-US" sz="1800">
                <a:cs typeface="+mn-cs"/>
              </a:rPr>
              <a:t>Where the energetic things are</a:t>
            </a:r>
            <a:r>
              <a:rPr lang="ja-JP" altLang="en-US" sz="1800">
                <a:latin typeface="Arial"/>
                <a:cs typeface="+mn-cs"/>
              </a:rPr>
              <a:t>”</a:t>
            </a:r>
            <a:r>
              <a:rPr lang="en-US" sz="1800">
                <a:cs typeface="+mn-cs"/>
              </a:rPr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/>
              <a:t>natural connections to UHE cosmic-ray and neutrino astrophysics</a:t>
            </a: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2135188"/>
            <a:ext cx="3306763" cy="239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8965" name="Text Box 5"/>
          <p:cNvSpPr txBox="1">
            <a:spLocks noChangeArrowheads="1"/>
          </p:cNvSpPr>
          <p:nvPr/>
        </p:nvSpPr>
        <p:spPr bwMode="auto">
          <a:xfrm>
            <a:off x="469900" y="2222500"/>
            <a:ext cx="32131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Arial"/>
                <a:cs typeface="Arial"/>
              </a:rPr>
              <a:t>High energy photons often produced in a different physical process to the lower energy emission -&gt; Independent handle on the physical conditions.</a:t>
            </a:r>
          </a:p>
        </p:txBody>
      </p:sp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170363"/>
            <a:ext cx="35052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68967" name="Text Box 7"/>
          <p:cNvSpPr txBox="1">
            <a:spLocks noChangeArrowheads="1"/>
          </p:cNvSpPr>
          <p:nvPr/>
        </p:nvSpPr>
        <p:spPr bwMode="auto">
          <a:xfrm>
            <a:off x="4241800" y="4765675"/>
            <a:ext cx="4902200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latin typeface="Arial"/>
                <a:cs typeface="Arial"/>
              </a:rPr>
              <a:t>High energy gamma-rays can be attenuated by pair-production with lower energy photons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dirty="0">
                <a:latin typeface="Arial"/>
                <a:cs typeface="Arial"/>
              </a:rPr>
              <a:t>Probe conditions in emission regions (gammas need to get out)</a:t>
            </a: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dirty="0">
                <a:latin typeface="Arial"/>
                <a:cs typeface="Arial"/>
              </a:rPr>
              <a:t>Explore the optical/UV diffuse background</a:t>
            </a:r>
          </a:p>
        </p:txBody>
      </p:sp>
    </p:spTree>
    <p:extLst>
      <p:ext uri="{BB962C8B-B14F-4D97-AF65-F5344CB8AC3E}">
        <p14:creationId xmlns:p14="http://schemas.microsoft.com/office/powerpoint/2010/main" val="12485312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3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2578" name="Rectangle 2"/>
          <p:cNvSpPr>
            <a:spLocks noChangeArrowheads="1"/>
          </p:cNvSpPr>
          <p:nvPr/>
        </p:nvSpPr>
        <p:spPr bwMode="auto">
          <a:xfrm>
            <a:off x="1011238" y="339725"/>
            <a:ext cx="74295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The Fermi Observatory</a:t>
            </a:r>
          </a:p>
        </p:txBody>
      </p:sp>
      <p:pic>
        <p:nvPicPr>
          <p:cNvPr id="3352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928688"/>
            <a:ext cx="7402513" cy="444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352580" name="Text Box 4"/>
          <p:cNvSpPr txBox="1">
            <a:spLocks noChangeArrowheads="1"/>
          </p:cNvSpPr>
          <p:nvPr/>
        </p:nvSpPr>
        <p:spPr bwMode="auto">
          <a:xfrm>
            <a:off x="209550" y="1231900"/>
            <a:ext cx="6048375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600">
                <a:solidFill>
                  <a:srgbClr val="000000"/>
                </a:solidFill>
              </a:rPr>
              <a:t>Large Area Telescope (LAT)</a:t>
            </a:r>
            <a:endParaRPr lang="en-GB" sz="1600" b="0">
              <a:solidFill>
                <a:srgbClr val="000000"/>
              </a:solidFill>
            </a:endParaRPr>
          </a:p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600" b="0">
                <a:solidFill>
                  <a:srgbClr val="000000"/>
                </a:solidFill>
              </a:rPr>
              <a:t>Observes 20% of the sky at any instant, views entire sky every 3 hrs</a:t>
            </a:r>
          </a:p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600" b="0">
                <a:solidFill>
                  <a:srgbClr val="000000"/>
                </a:solidFill>
              </a:rPr>
              <a:t>20 MeV - 300 GeV - includes unexplored region between 10 - 100 GeV </a:t>
            </a:r>
          </a:p>
        </p:txBody>
      </p:sp>
      <p:sp>
        <p:nvSpPr>
          <p:cNvPr id="3352581" name="Line 5"/>
          <p:cNvSpPr>
            <a:spLocks noChangeShapeType="1"/>
          </p:cNvSpPr>
          <p:nvPr/>
        </p:nvSpPr>
        <p:spPr bwMode="auto">
          <a:xfrm>
            <a:off x="3251200" y="1995488"/>
            <a:ext cx="158750" cy="563562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2582" name="Text Box 6"/>
          <p:cNvSpPr txBox="1">
            <a:spLocks noChangeArrowheads="1"/>
          </p:cNvSpPr>
          <p:nvPr/>
        </p:nvSpPr>
        <p:spPr bwMode="auto">
          <a:xfrm>
            <a:off x="4695825" y="3951288"/>
            <a:ext cx="3770313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600">
                <a:solidFill>
                  <a:srgbClr val="000000"/>
                </a:solidFill>
              </a:rPr>
              <a:t>Gamma-ray Burst Monitor (GBM)</a:t>
            </a:r>
            <a:endParaRPr lang="en-GB" sz="1600" b="0">
              <a:solidFill>
                <a:srgbClr val="000000"/>
              </a:solidFill>
            </a:endParaRPr>
          </a:p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600" b="0">
                <a:solidFill>
                  <a:srgbClr val="000000"/>
                </a:solidFill>
              </a:rPr>
              <a:t>Observes entire unocculted sky</a:t>
            </a:r>
          </a:p>
          <a:p>
            <a:pPr hangingPunct="0">
              <a:lnSpc>
                <a:spcPct val="98000"/>
              </a:lnSpc>
              <a:buClr>
                <a:srgbClr val="000000"/>
              </a:buClr>
              <a:buSzPct val="45000"/>
              <a:buFont typeface="Times New Roman" charset="0"/>
              <a:buNone/>
            </a:pPr>
            <a:r>
              <a:rPr lang="en-GB" sz="1600" b="0">
                <a:solidFill>
                  <a:srgbClr val="000000"/>
                </a:solidFill>
              </a:rPr>
              <a:t>Detects transients from 8 keV - 40 MeV</a:t>
            </a:r>
          </a:p>
        </p:txBody>
      </p:sp>
      <p:sp>
        <p:nvSpPr>
          <p:cNvPr id="3352583" name="Line 7"/>
          <p:cNvSpPr>
            <a:spLocks noChangeShapeType="1"/>
          </p:cNvSpPr>
          <p:nvPr/>
        </p:nvSpPr>
        <p:spPr bwMode="auto">
          <a:xfrm flipH="1" flipV="1">
            <a:off x="3448050" y="4100513"/>
            <a:ext cx="1319213" cy="9842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2584" name="Line 8"/>
          <p:cNvSpPr>
            <a:spLocks noChangeShapeType="1"/>
          </p:cNvSpPr>
          <p:nvPr/>
        </p:nvSpPr>
        <p:spPr bwMode="auto">
          <a:xfrm flipH="1" flipV="1">
            <a:off x="3540125" y="3679825"/>
            <a:ext cx="1152525" cy="460375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2585" name="Rectangle 9"/>
          <p:cNvSpPr>
            <a:spLocks noChangeArrowheads="1"/>
          </p:cNvSpPr>
          <p:nvPr/>
        </p:nvSpPr>
        <p:spPr bwMode="auto">
          <a:xfrm>
            <a:off x="0" y="5032375"/>
            <a:ext cx="88566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>
                <a:latin typeface="Arial" charset="0"/>
              </a:rPr>
              <a:t> Huge improvement over previous missions in this waveband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0033CC"/>
                </a:solidFill>
                <a:latin typeface="Arial" charset="0"/>
              </a:rPr>
              <a:t> Increased effective area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0033CC"/>
                </a:solidFill>
                <a:latin typeface="Arial" charset="0"/>
              </a:rPr>
              <a:t> Improved angular resolution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0033CC"/>
                </a:solidFill>
                <a:latin typeface="Arial" charset="0"/>
              </a:rPr>
              <a:t> Broader energy range</a:t>
            </a:r>
          </a:p>
          <a:p>
            <a:pPr lvl="1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0033CC"/>
                </a:solidFill>
                <a:latin typeface="Arial" charset="0"/>
              </a:rPr>
              <a:t> Wide field of view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4626" name="Rectangle 2"/>
          <p:cNvSpPr>
            <a:spLocks noChangeArrowheads="1"/>
          </p:cNvSpPr>
          <p:nvPr/>
        </p:nvSpPr>
        <p:spPr bwMode="auto">
          <a:xfrm>
            <a:off x="1011238" y="339725"/>
            <a:ext cx="74295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Fermi Observatory</a:t>
            </a:r>
          </a:p>
        </p:txBody>
      </p:sp>
      <p:pic>
        <p:nvPicPr>
          <p:cNvPr id="3354627" name="Picture 3" descr="228085main_fairopen-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0" t="39999" r="29880" b="30000"/>
          <a:stretch>
            <a:fillRect/>
          </a:stretch>
        </p:blipFill>
        <p:spPr bwMode="auto">
          <a:xfrm>
            <a:off x="609600" y="1193800"/>
            <a:ext cx="38512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4628" name="Line 4"/>
          <p:cNvSpPr>
            <a:spLocks noChangeShapeType="1"/>
          </p:cNvSpPr>
          <p:nvPr/>
        </p:nvSpPr>
        <p:spPr bwMode="auto">
          <a:xfrm flipH="1">
            <a:off x="3822700" y="1422400"/>
            <a:ext cx="160020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4629" name="Text Box 5"/>
          <p:cNvSpPr txBox="1">
            <a:spLocks noChangeArrowheads="1"/>
          </p:cNvSpPr>
          <p:nvPr/>
        </p:nvSpPr>
        <p:spPr bwMode="auto">
          <a:xfrm>
            <a:off x="5054600" y="1130300"/>
            <a:ext cx="40894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Large Area Telescope (LAT):</a:t>
            </a:r>
            <a:endParaRPr lang="en-US" b="0"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0">
                <a:latin typeface="Arial" charset="0"/>
              </a:rPr>
              <a:t> 20 MeV - &gt;300 GeV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0">
                <a:latin typeface="Arial" charset="0"/>
              </a:rPr>
              <a:t> 2.4 sr FoV (scans entire sky every ~3hrs)</a:t>
            </a:r>
            <a:endParaRPr lang="en-US" sz="2400" b="0">
              <a:latin typeface="Times New Roman" charset="0"/>
            </a:endParaRPr>
          </a:p>
        </p:txBody>
      </p:sp>
      <p:sp>
        <p:nvSpPr>
          <p:cNvPr id="3354630" name="Line 6"/>
          <p:cNvSpPr>
            <a:spLocks noChangeShapeType="1"/>
          </p:cNvSpPr>
          <p:nvPr/>
        </p:nvSpPr>
        <p:spPr bwMode="auto">
          <a:xfrm flipH="1">
            <a:off x="2832100" y="4089400"/>
            <a:ext cx="2184400" cy="5207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4631" name="Line 7"/>
          <p:cNvSpPr>
            <a:spLocks noChangeShapeType="1"/>
          </p:cNvSpPr>
          <p:nvPr/>
        </p:nvSpPr>
        <p:spPr bwMode="auto">
          <a:xfrm flipH="1" flipV="1">
            <a:off x="3721100" y="3848100"/>
            <a:ext cx="1282700" cy="1905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54632" name="Text Box 8"/>
          <p:cNvSpPr txBox="1">
            <a:spLocks noChangeArrowheads="1"/>
          </p:cNvSpPr>
          <p:nvPr/>
        </p:nvSpPr>
        <p:spPr bwMode="auto">
          <a:xfrm>
            <a:off x="5143500" y="3390900"/>
            <a:ext cx="397510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Arial" charset="0"/>
              </a:rPr>
              <a:t>Gamma-ray Burst Monitor (GBM)</a:t>
            </a:r>
            <a:endParaRPr lang="en-US" b="0"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0">
                <a:latin typeface="Arial" charset="0"/>
              </a:rPr>
              <a:t> 8 keV - 40 MeV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0">
                <a:latin typeface="Arial" charset="0"/>
              </a:rPr>
              <a:t> views entire unocculted sky</a:t>
            </a:r>
            <a:endParaRPr lang="en-US" b="0"/>
          </a:p>
        </p:txBody>
      </p:sp>
      <p:sp>
        <p:nvSpPr>
          <p:cNvPr id="3354633" name="Text Box 9"/>
          <p:cNvSpPr txBox="1">
            <a:spLocks noChangeArrowheads="1"/>
          </p:cNvSpPr>
          <p:nvPr/>
        </p:nvSpPr>
        <p:spPr bwMode="auto">
          <a:xfrm>
            <a:off x="685800" y="5943600"/>
            <a:ext cx="800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Arial" charset="0"/>
              </a:rPr>
              <a:t>Launched on June 11, 2008</a:t>
            </a:r>
            <a:endParaRPr lang="en-US" b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45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The &gt;1 GeV Sky</a:t>
            </a:r>
          </a:p>
        </p:txBody>
      </p:sp>
      <p:pic>
        <p:nvPicPr>
          <p:cNvPr id="3094537" name="Picture 9" descr="cmap_36m_gt1000_front_0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1454150"/>
            <a:ext cx="9205913" cy="460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3966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</a:rPr>
              <a:t>The Variable Gamma-ray Sky</a:t>
            </a:r>
          </a:p>
        </p:txBody>
      </p:sp>
      <p:pic>
        <p:nvPicPr>
          <p:cNvPr id="2" name="daily_anim_1yr_ns_v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38238"/>
            <a:ext cx="914400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25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Straight Connector 111"/>
          <p:cNvCxnSpPr>
            <a:cxnSpLocks noChangeShapeType="1"/>
          </p:cNvCxnSpPr>
          <p:nvPr/>
        </p:nvCxnSpPr>
        <p:spPr bwMode="auto">
          <a:xfrm rot="10800000" flipV="1">
            <a:off x="4064277" y="6153121"/>
            <a:ext cx="338328" cy="635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blurRad="130000" dist="101600" dir="2700000" algn="tl" rotWithShape="0">
              <a:srgbClr val="000000">
                <a:alpha val="34999"/>
              </a:srgbClr>
            </a:outerShdw>
          </a:effectLst>
        </p:spPr>
      </p:cxnSp>
      <p:pic>
        <p:nvPicPr>
          <p:cNvPr id="94" name="Picture 93" descr="Screen shot 2012-02-20 at 11.19.0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080" y="5911483"/>
            <a:ext cx="715416" cy="592773"/>
          </a:xfrm>
          <a:prstGeom prst="rect">
            <a:avLst/>
          </a:prstGeom>
        </p:spPr>
      </p:pic>
      <p:sp>
        <p:nvSpPr>
          <p:cNvPr id="106" name="TextBox 57"/>
          <p:cNvSpPr txBox="1">
            <a:spLocks noChangeArrowheads="1"/>
          </p:cNvSpPr>
          <p:nvPr/>
        </p:nvSpPr>
        <p:spPr bwMode="auto">
          <a:xfrm>
            <a:off x="1384701" y="5956241"/>
            <a:ext cx="2666064" cy="40011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 smtClean="0">
                <a:solidFill>
                  <a:schemeClr val="accent3"/>
                </a:solidFill>
                <a:latin typeface="Calibri"/>
                <a:ea typeface="Arial" pitchFamily="1" charset="0"/>
                <a:cs typeface="Calibri"/>
              </a:rPr>
              <a:t>Terrestrial </a:t>
            </a:r>
            <a:r>
              <a:rPr lang="en-US" sz="2000" dirty="0" err="1" smtClean="0">
                <a:solidFill>
                  <a:schemeClr val="accent3"/>
                </a:solidFill>
                <a:latin typeface="Calibri"/>
                <a:ea typeface="Arial" pitchFamily="1" charset="0"/>
                <a:cs typeface="Calibri"/>
              </a:rPr>
              <a:t>γ</a:t>
            </a:r>
            <a:r>
              <a:rPr lang="en-US" sz="2000" dirty="0" smtClean="0">
                <a:solidFill>
                  <a:schemeClr val="accent3"/>
                </a:solidFill>
                <a:latin typeface="Calibri"/>
                <a:ea typeface="Arial" pitchFamily="1" charset="0"/>
                <a:cs typeface="Calibri"/>
              </a:rPr>
              <a:t>-ray Flashes</a:t>
            </a:r>
            <a:endParaRPr lang="en-US" sz="2000" dirty="0">
              <a:solidFill>
                <a:schemeClr val="accent3"/>
              </a:solidFill>
              <a:latin typeface="Calibri"/>
              <a:ea typeface="Arial" pitchFamily="1" charset="0"/>
              <a:cs typeface="Calibri"/>
            </a:endParaRPr>
          </a:p>
        </p:txBody>
      </p:sp>
      <p:cxnSp>
        <p:nvCxnSpPr>
          <p:cNvPr id="110" name="Straight Connector 109"/>
          <p:cNvCxnSpPr>
            <a:cxnSpLocks noChangeShapeType="1"/>
          </p:cNvCxnSpPr>
          <p:nvPr/>
        </p:nvCxnSpPr>
        <p:spPr bwMode="auto">
          <a:xfrm rot="10800000">
            <a:off x="991987" y="6114324"/>
            <a:ext cx="384048" cy="1588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blurRad="130000" dist="101600" dir="2700000" algn="tl" rotWithShape="0">
              <a:srgbClr val="000000">
                <a:alpha val="34999"/>
              </a:srgbClr>
            </a:outerShdw>
          </a:effectLst>
        </p:spPr>
      </p:cxnSp>
      <p:sp>
        <p:nvSpPr>
          <p:cNvPr id="3104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08684" y="-54620"/>
            <a:ext cx="7429500" cy="829320"/>
          </a:xfrm>
          <a:effectLst>
            <a:outerShdw blurRad="50800" dist="38100" dir="2700000">
              <a:srgbClr val="FFFFFF">
                <a:alpha val="43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n-US" sz="3200" i="1" dirty="0" smtClean="0">
                <a:effectLst>
                  <a:outerShdw blurRad="50800" dist="38100" dir="2700000">
                    <a:srgbClr val="FFFFFF">
                      <a:alpha val="43000"/>
                    </a:srgbClr>
                  </a:outerShdw>
                </a:effectLst>
              </a:rPr>
              <a:t>Fermi </a:t>
            </a:r>
            <a:r>
              <a:rPr lang="en-US" sz="3200" dirty="0" smtClean="0">
                <a:effectLst>
                  <a:outerShdw blurRad="50800" dist="38100" dir="2700000">
                    <a:srgbClr val="FFFFFF">
                      <a:alpha val="43000"/>
                    </a:srgbClr>
                  </a:outerShdw>
                </a:effectLst>
              </a:rPr>
              <a:t>Highlights and Discoveries</a:t>
            </a:r>
            <a:endParaRPr lang="en-US" sz="3200" dirty="0">
              <a:effectLst>
                <a:outerShdw blurRad="50800" dist="38100" dir="2700000">
                  <a:srgbClr val="FFFFFF">
                    <a:alpha val="43000"/>
                  </a:srgbClr>
                </a:outerShdw>
              </a:effectLst>
            </a:endParaRPr>
          </a:p>
        </p:txBody>
      </p:sp>
      <p:grpSp>
        <p:nvGrpSpPr>
          <p:cNvPr id="2" name="Group 97"/>
          <p:cNvGrpSpPr>
            <a:grpSpLocks/>
          </p:cNvGrpSpPr>
          <p:nvPr/>
        </p:nvGrpSpPr>
        <p:grpSpPr bwMode="auto">
          <a:xfrm>
            <a:off x="5471031" y="695320"/>
            <a:ext cx="2658584" cy="889000"/>
            <a:chOff x="5309190" y="5392862"/>
            <a:chExt cx="2658569" cy="889000"/>
          </a:xfrm>
        </p:grpSpPr>
        <p:grpSp>
          <p:nvGrpSpPr>
            <p:cNvPr id="3" name="Group 99"/>
            <p:cNvGrpSpPr>
              <a:grpSpLocks/>
            </p:cNvGrpSpPr>
            <p:nvPr/>
          </p:nvGrpSpPr>
          <p:grpSpPr bwMode="auto">
            <a:xfrm>
              <a:off x="6254756" y="5880100"/>
              <a:ext cx="1713003" cy="376238"/>
              <a:chOff x="6432387" y="5981700"/>
              <a:chExt cx="1713181" cy="375673"/>
            </a:xfrm>
          </p:grpSpPr>
          <p:sp>
            <p:nvSpPr>
              <p:cNvPr id="3104773" name="TextBox 105"/>
              <p:cNvSpPr txBox="1">
                <a:spLocks noChangeArrowheads="1"/>
              </p:cNvSpPr>
              <p:nvPr/>
            </p:nvSpPr>
            <p:spPr bwMode="auto">
              <a:xfrm>
                <a:off x="6821364" y="5981700"/>
                <a:ext cx="803355" cy="375673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1800" dirty="0">
                    <a:solidFill>
                      <a:srgbClr val="FFFFFF"/>
                    </a:solidFill>
                    <a:latin typeface="Arial" pitchFamily="1" charset="0"/>
                    <a:ea typeface="Symbol" pitchFamily="1" charset="2"/>
                    <a:cs typeface="Symbol" pitchFamily="1" charset="2"/>
                  </a:rPr>
                  <a:t>GRBs</a:t>
                </a:r>
                <a:endParaRPr lang="en-US" sz="1800" dirty="0">
                  <a:solidFill>
                    <a:srgbClr val="FFFFFF"/>
                  </a:solidFill>
                  <a:latin typeface="Arial" pitchFamily="1" charset="0"/>
                  <a:ea typeface="Arial" pitchFamily="1" charset="0"/>
                  <a:cs typeface="Arial" pitchFamily="1" charset="0"/>
                </a:endParaRPr>
              </a:p>
            </p:txBody>
          </p:sp>
          <p:cxnSp>
            <p:nvCxnSpPr>
              <p:cNvPr id="69" name="Straight Connector 68"/>
              <p:cNvCxnSpPr>
                <a:cxnSpLocks noChangeShapeType="1"/>
              </p:cNvCxnSpPr>
              <p:nvPr/>
            </p:nvCxnSpPr>
            <p:spPr bwMode="auto">
              <a:xfrm rot="10800000">
                <a:off x="7624817" y="6197275"/>
                <a:ext cx="520751" cy="1586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130000" dist="101600" dir="2700000" algn="tl" rotWithShape="0">
                  <a:srgbClr val="000000">
                    <a:alpha val="34999"/>
                  </a:srgbClr>
                </a:outerShdw>
              </a:effectLst>
            </p:spPr>
          </p:cxnSp>
          <p:cxnSp>
            <p:nvCxnSpPr>
              <p:cNvPr id="70" name="Straight Connector 69"/>
              <p:cNvCxnSpPr>
                <a:cxnSpLocks noChangeShapeType="1"/>
              </p:cNvCxnSpPr>
              <p:nvPr/>
            </p:nvCxnSpPr>
            <p:spPr bwMode="auto">
              <a:xfrm rot="10800000">
                <a:off x="6432387" y="6197275"/>
                <a:ext cx="412791" cy="1586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>
                <a:outerShdw blurRad="130000" dist="101600" dir="2700000" algn="tl" rotWithShape="0">
                  <a:srgbClr val="000000">
                    <a:alpha val="34999"/>
                  </a:srgbClr>
                </a:outerShdw>
              </a:effectLst>
            </p:spPr>
          </p:cxnSp>
        </p:grpSp>
        <p:pic>
          <p:nvPicPr>
            <p:cNvPr id="3104776" name="Picture 5"/>
            <p:cNvPicPr>
              <a:picLocks noChangeAspect="1"/>
            </p:cNvPicPr>
            <p:nvPr/>
          </p:nvPicPr>
          <p:blipFill>
            <a:blip r:embed="rId4">
              <a:lum bright="-16000" contrast="24000"/>
            </a:blip>
            <a:srcRect t="35120"/>
            <a:stretch>
              <a:fillRect/>
            </a:stretch>
          </p:blipFill>
          <p:spPr bwMode="auto">
            <a:xfrm>
              <a:off x="5309190" y="5392862"/>
              <a:ext cx="930275" cy="8890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</p:grpSp>
      <p:grpSp>
        <p:nvGrpSpPr>
          <p:cNvPr id="4" name="Group 97"/>
          <p:cNvGrpSpPr>
            <a:grpSpLocks/>
          </p:cNvGrpSpPr>
          <p:nvPr/>
        </p:nvGrpSpPr>
        <p:grpSpPr bwMode="auto">
          <a:xfrm>
            <a:off x="4902147" y="3294779"/>
            <a:ext cx="4175747" cy="806450"/>
            <a:chOff x="4988333" y="3586558"/>
            <a:chExt cx="4175747" cy="806450"/>
          </a:xfrm>
        </p:grpSpPr>
        <p:cxnSp>
          <p:nvCxnSpPr>
            <p:cNvPr id="93" name="Straight Connector 92"/>
            <p:cNvCxnSpPr>
              <a:cxnSpLocks noChangeShapeType="1"/>
            </p:cNvCxnSpPr>
            <p:nvPr/>
          </p:nvCxnSpPr>
          <p:spPr bwMode="auto">
            <a:xfrm rot="10800000">
              <a:off x="7238683" y="3859669"/>
              <a:ext cx="457200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778" name="TextBox 62"/>
            <p:cNvSpPr txBox="1">
              <a:spLocks noChangeArrowheads="1"/>
            </p:cNvSpPr>
            <p:nvPr/>
          </p:nvSpPr>
          <p:spPr bwMode="auto">
            <a:xfrm>
              <a:off x="5584568" y="3644900"/>
              <a:ext cx="1668070" cy="40011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>
                  <a:solidFill>
                    <a:srgbClr val="FFFF00"/>
                  </a:solidFill>
                  <a:latin typeface="Calibri"/>
                  <a:ea typeface="Symbol" pitchFamily="1" charset="2"/>
                  <a:cs typeface="Calibri"/>
                </a:rPr>
                <a:t>Fermi</a:t>
              </a:r>
              <a:r>
                <a:rPr lang="en-US" sz="2000" dirty="0" smtClean="0">
                  <a:solidFill>
                    <a:srgbClr val="FFFF00"/>
                  </a:solidFill>
                  <a:latin typeface="Calibri"/>
                  <a:ea typeface="Symbol" pitchFamily="1" charset="2"/>
                  <a:cs typeface="Calibri"/>
                </a:rPr>
                <a:t> Bubbles</a:t>
              </a:r>
              <a:endParaRPr lang="en-US" sz="2000" dirty="0">
                <a:solidFill>
                  <a:srgbClr val="FFFF00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pic>
          <p:nvPicPr>
            <p:cNvPr id="3104779" name="Picture 19" descr="fermi1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51180" y="3586558"/>
              <a:ext cx="1612900" cy="80645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92" name="Straight Connector 91"/>
            <p:cNvCxnSpPr>
              <a:cxnSpLocks noChangeShapeType="1"/>
            </p:cNvCxnSpPr>
            <p:nvPr/>
          </p:nvCxnSpPr>
          <p:spPr bwMode="auto">
            <a:xfrm rot="10800000">
              <a:off x="4988333" y="3848100"/>
              <a:ext cx="604837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5" name="Group 93"/>
          <p:cNvGrpSpPr>
            <a:grpSpLocks/>
          </p:cNvGrpSpPr>
          <p:nvPr/>
        </p:nvGrpSpPr>
        <p:grpSpPr bwMode="auto">
          <a:xfrm>
            <a:off x="739414" y="3926552"/>
            <a:ext cx="2651487" cy="636587"/>
            <a:chOff x="3200335" y="2600632"/>
            <a:chExt cx="2651559" cy="636089"/>
          </a:xfrm>
        </p:grpSpPr>
        <p:sp>
          <p:nvSpPr>
            <p:cNvPr id="3104783" name="TextBox 63"/>
            <p:cNvSpPr txBox="1">
              <a:spLocks noChangeArrowheads="1"/>
            </p:cNvSpPr>
            <p:nvPr/>
          </p:nvSpPr>
          <p:spPr bwMode="auto">
            <a:xfrm>
              <a:off x="4369546" y="2730877"/>
              <a:ext cx="719312" cy="399797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 smtClean="0">
                  <a:solidFill>
                    <a:srgbClr val="FFFF00"/>
                  </a:solidFill>
                  <a:latin typeface="Calibri"/>
                  <a:ea typeface="Symbol" pitchFamily="1" charset="2"/>
                  <a:cs typeface="Calibri"/>
                </a:rPr>
                <a:t>Nova</a:t>
              </a:r>
              <a:endParaRPr lang="en-US" sz="2000" dirty="0">
                <a:latin typeface="Calibri"/>
                <a:ea typeface="Arial" pitchFamily="1" charset="0"/>
                <a:cs typeface="Calibri"/>
              </a:endParaRPr>
            </a:p>
          </p:txBody>
        </p:sp>
        <p:pic>
          <p:nvPicPr>
            <p:cNvPr id="3104784" name="Picture 24"/>
            <p:cNvPicPr>
              <a:picLocks noChangeAspect="1"/>
            </p:cNvPicPr>
            <p:nvPr/>
          </p:nvPicPr>
          <p:blipFill>
            <a:blip r:embed="rId6"/>
            <a:srcRect l="11369" t="6087" r="6998" b="9894"/>
            <a:stretch>
              <a:fillRect/>
            </a:stretch>
          </p:blipFill>
          <p:spPr bwMode="auto">
            <a:xfrm>
              <a:off x="3200335" y="2600632"/>
              <a:ext cx="645305" cy="636089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88" name="Straight Connector 87"/>
            <p:cNvCxnSpPr>
              <a:cxnSpLocks noChangeShapeType="1"/>
            </p:cNvCxnSpPr>
            <p:nvPr/>
          </p:nvCxnSpPr>
          <p:spPr bwMode="auto">
            <a:xfrm rot="10800000">
              <a:off x="3845640" y="2959298"/>
              <a:ext cx="531829" cy="1587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cxnSp>
          <p:nvCxnSpPr>
            <p:cNvPr id="89" name="Straight Connector 88"/>
            <p:cNvCxnSpPr>
              <a:cxnSpLocks noChangeShapeType="1"/>
            </p:cNvCxnSpPr>
            <p:nvPr/>
          </p:nvCxnSpPr>
          <p:spPr bwMode="auto">
            <a:xfrm rot="10800000">
              <a:off x="5088857" y="2945021"/>
              <a:ext cx="763037" cy="1427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03" name="Group 102"/>
          <p:cNvGrpSpPr/>
          <p:nvPr/>
        </p:nvGrpSpPr>
        <p:grpSpPr>
          <a:xfrm>
            <a:off x="3858990" y="3843467"/>
            <a:ext cx="3566338" cy="669925"/>
            <a:chOff x="749885" y="2417750"/>
            <a:chExt cx="3566338" cy="669925"/>
          </a:xfrm>
        </p:grpSpPr>
        <p:cxnSp>
          <p:nvCxnSpPr>
            <p:cNvPr id="90" name="Straight Connector 89"/>
            <p:cNvCxnSpPr>
              <a:cxnSpLocks noChangeShapeType="1"/>
            </p:cNvCxnSpPr>
            <p:nvPr/>
          </p:nvCxnSpPr>
          <p:spPr bwMode="auto">
            <a:xfrm rot="10800000">
              <a:off x="2899194" y="2768725"/>
              <a:ext cx="853527" cy="1589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788" name="TextBox 61"/>
            <p:cNvSpPr txBox="1">
              <a:spLocks noChangeArrowheads="1"/>
            </p:cNvSpPr>
            <p:nvPr/>
          </p:nvSpPr>
          <p:spPr bwMode="auto">
            <a:xfrm>
              <a:off x="1374392" y="2552658"/>
              <a:ext cx="1524801" cy="40011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 err="1">
                  <a:solidFill>
                    <a:srgbClr val="FFFF00"/>
                  </a:solidFill>
                  <a:latin typeface="Calibri"/>
                  <a:ea typeface="Symbol" pitchFamily="1" charset="2"/>
                  <a:cs typeface="Calibri"/>
                </a:rPr>
                <a:t>SNRs</a:t>
              </a:r>
              <a:r>
                <a:rPr lang="en-US" sz="2000" dirty="0">
                  <a:solidFill>
                    <a:srgbClr val="FFFF00"/>
                  </a:solidFill>
                  <a:latin typeface="Calibri"/>
                  <a:ea typeface="Symbol" pitchFamily="1" charset="2"/>
                  <a:cs typeface="Calibri"/>
                </a:rPr>
                <a:t> &amp; </a:t>
              </a:r>
              <a:r>
                <a:rPr lang="en-US" sz="2000" dirty="0" smtClean="0">
                  <a:solidFill>
                    <a:srgbClr val="FFFF00"/>
                  </a:solidFill>
                  <a:latin typeface="Calibri"/>
                  <a:ea typeface="Symbol" pitchFamily="1" charset="2"/>
                  <a:cs typeface="Calibri"/>
                </a:rPr>
                <a:t>PWN</a:t>
              </a:r>
              <a:endParaRPr lang="en-US" sz="2000" dirty="0">
                <a:latin typeface="Calibri"/>
                <a:ea typeface="Arial" pitchFamily="1" charset="0"/>
                <a:cs typeface="Calibri"/>
              </a:endParaRPr>
            </a:p>
          </p:txBody>
        </p:sp>
        <p:pic>
          <p:nvPicPr>
            <p:cNvPr id="3104789" name="Picture 1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752720" y="2417750"/>
              <a:ext cx="563503" cy="669925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91" name="Straight Connector 90"/>
            <p:cNvCxnSpPr>
              <a:cxnSpLocks noChangeShapeType="1"/>
            </p:cNvCxnSpPr>
            <p:nvPr/>
          </p:nvCxnSpPr>
          <p:spPr bwMode="auto">
            <a:xfrm rot="10800000">
              <a:off x="749885" y="2720212"/>
              <a:ext cx="640080" cy="1586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8" name="Group 76"/>
          <p:cNvGrpSpPr>
            <a:grpSpLocks/>
          </p:cNvGrpSpPr>
          <p:nvPr/>
        </p:nvGrpSpPr>
        <p:grpSpPr bwMode="auto">
          <a:xfrm>
            <a:off x="3858989" y="1279390"/>
            <a:ext cx="3396859" cy="836425"/>
            <a:chOff x="3657687" y="5163336"/>
            <a:chExt cx="3397049" cy="836424"/>
          </a:xfrm>
          <a:effectLst/>
        </p:grpSpPr>
        <p:sp>
          <p:nvSpPr>
            <p:cNvPr id="3104793" name="TextBox 105"/>
            <p:cNvSpPr txBox="1">
              <a:spLocks noChangeArrowheads="1"/>
            </p:cNvSpPr>
            <p:nvPr/>
          </p:nvSpPr>
          <p:spPr bwMode="auto">
            <a:xfrm>
              <a:off x="5435304" y="5599650"/>
              <a:ext cx="919844" cy="40011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 err="1" smtClean="0">
                  <a:solidFill>
                    <a:srgbClr val="FFFFFF"/>
                  </a:solidFill>
                  <a:latin typeface="Calibri"/>
                  <a:ea typeface="Symbol" pitchFamily="1" charset="2"/>
                  <a:cs typeface="Calibri"/>
                </a:rPr>
                <a:t>Blazars</a:t>
              </a:r>
              <a:endParaRPr lang="en-US" sz="2000" dirty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cxnSp>
          <p:nvCxnSpPr>
            <p:cNvPr id="108" name="Straight Connector 107"/>
            <p:cNvCxnSpPr>
              <a:cxnSpLocks noChangeShapeType="1"/>
            </p:cNvCxnSpPr>
            <p:nvPr/>
          </p:nvCxnSpPr>
          <p:spPr bwMode="auto">
            <a:xfrm rot="10800000">
              <a:off x="6395888" y="5764211"/>
              <a:ext cx="658848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pic>
          <p:nvPicPr>
            <p:cNvPr id="3104795" name="Picture 64" descr="Blazars in radio and gamma-ray collage14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657687" y="5163336"/>
              <a:ext cx="1414666" cy="795867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107" name="Straight Connector 106"/>
            <p:cNvCxnSpPr>
              <a:cxnSpLocks noChangeShapeType="1"/>
            </p:cNvCxnSpPr>
            <p:nvPr/>
          </p:nvCxnSpPr>
          <p:spPr bwMode="auto">
            <a:xfrm rot="10800000">
              <a:off x="5095746" y="5765800"/>
              <a:ext cx="339744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9" name="Group 75"/>
          <p:cNvGrpSpPr>
            <a:grpSpLocks/>
          </p:cNvGrpSpPr>
          <p:nvPr/>
        </p:nvGrpSpPr>
        <p:grpSpPr bwMode="auto">
          <a:xfrm>
            <a:off x="2310575" y="1800880"/>
            <a:ext cx="4188577" cy="771921"/>
            <a:chOff x="2892380" y="4746154"/>
            <a:chExt cx="4188577" cy="772246"/>
          </a:xfrm>
          <a:effectLst/>
        </p:grpSpPr>
        <p:sp>
          <p:nvSpPr>
            <p:cNvPr id="3104798" name="TextBox 102"/>
            <p:cNvSpPr txBox="1">
              <a:spLocks noChangeArrowheads="1"/>
            </p:cNvSpPr>
            <p:nvPr/>
          </p:nvSpPr>
          <p:spPr bwMode="auto">
            <a:xfrm>
              <a:off x="4217988" y="5118122"/>
              <a:ext cx="1697876" cy="40027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 smtClean="0">
                  <a:solidFill>
                    <a:srgbClr val="FFFFFF"/>
                  </a:solidFill>
                  <a:latin typeface="Calibri"/>
                  <a:ea typeface="Symbol" pitchFamily="1" charset="2"/>
                  <a:cs typeface="Calibri"/>
                </a:rPr>
                <a:t>Radio Galaxies</a:t>
              </a:r>
              <a:endParaRPr lang="en-US" sz="2000" dirty="0">
                <a:solidFill>
                  <a:srgbClr val="FFFFFF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cxnSp>
          <p:nvCxnSpPr>
            <p:cNvPr id="105" name="Straight Connector 104"/>
            <p:cNvCxnSpPr>
              <a:cxnSpLocks noChangeShapeType="1"/>
            </p:cNvCxnSpPr>
            <p:nvPr/>
          </p:nvCxnSpPr>
          <p:spPr bwMode="auto">
            <a:xfrm rot="10800000">
              <a:off x="5931219" y="5335703"/>
              <a:ext cx="1149738" cy="1589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pic>
          <p:nvPicPr>
            <p:cNvPr id="3104800" name="Picture 10"/>
            <p:cNvPicPr>
              <a:picLocks noChangeAspect="1"/>
            </p:cNvPicPr>
            <p:nvPr/>
          </p:nvPicPr>
          <p:blipFill>
            <a:blip r:embed="rId9"/>
            <a:srcRect l="17204" t="3679" r="8023" b="19398"/>
            <a:stretch>
              <a:fillRect/>
            </a:stretch>
          </p:blipFill>
          <p:spPr bwMode="auto">
            <a:xfrm>
              <a:off x="2892380" y="4746154"/>
              <a:ext cx="685800" cy="75438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104" name="Straight Connector 103"/>
            <p:cNvCxnSpPr>
              <a:cxnSpLocks noChangeShapeType="1"/>
            </p:cNvCxnSpPr>
            <p:nvPr/>
          </p:nvCxnSpPr>
          <p:spPr bwMode="auto">
            <a:xfrm rot="10800000">
              <a:off x="3605833" y="5334113"/>
              <a:ext cx="604837" cy="1589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16" name="Group 115"/>
          <p:cNvGrpSpPr/>
          <p:nvPr/>
        </p:nvGrpSpPr>
        <p:grpSpPr>
          <a:xfrm>
            <a:off x="5956836" y="2455988"/>
            <a:ext cx="3187164" cy="703263"/>
            <a:chOff x="5913844" y="2554944"/>
            <a:chExt cx="3187164" cy="703263"/>
          </a:xfrm>
        </p:grpSpPr>
        <p:cxnSp>
          <p:nvCxnSpPr>
            <p:cNvPr id="115" name="Straight Connector 114"/>
            <p:cNvCxnSpPr>
              <a:cxnSpLocks noChangeShapeType="1"/>
            </p:cNvCxnSpPr>
            <p:nvPr/>
          </p:nvCxnSpPr>
          <p:spPr bwMode="auto">
            <a:xfrm rot="10800000">
              <a:off x="8027512" y="3001887"/>
              <a:ext cx="283464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pic>
          <p:nvPicPr>
            <p:cNvPr id="3104807" name="Picture 93" descr="LMC_labeled_226.jpg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8165971" y="2554944"/>
              <a:ext cx="935037" cy="703263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sp>
          <p:nvSpPr>
            <p:cNvPr id="3104808" name="TextBox 94"/>
            <p:cNvSpPr txBox="1">
              <a:spLocks noChangeArrowheads="1"/>
            </p:cNvSpPr>
            <p:nvPr/>
          </p:nvSpPr>
          <p:spPr bwMode="auto">
            <a:xfrm>
              <a:off x="6597037" y="2809825"/>
              <a:ext cx="1413343" cy="40011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>
                  <a:solidFill>
                    <a:srgbClr val="FFFFFF"/>
                  </a:solidFill>
                  <a:latin typeface="Calibri"/>
                  <a:ea typeface="Symbol" pitchFamily="1" charset="2"/>
                  <a:cs typeface="Calibri"/>
                </a:rPr>
                <a:t>LMC &amp; </a:t>
              </a:r>
              <a:r>
                <a:rPr lang="en-US" sz="2000" dirty="0">
                  <a:solidFill>
                    <a:srgbClr val="FFFF00"/>
                  </a:solidFill>
                  <a:latin typeface="Calibri"/>
                  <a:ea typeface="Symbol" pitchFamily="1" charset="2"/>
                  <a:cs typeface="Calibri"/>
                </a:rPr>
                <a:t>SMC</a:t>
              </a:r>
              <a:endParaRPr lang="en-US" sz="2000" dirty="0">
                <a:solidFill>
                  <a:srgbClr val="FFFF00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cxnSp>
          <p:nvCxnSpPr>
            <p:cNvPr id="97" name="Straight Connector 96"/>
            <p:cNvCxnSpPr>
              <a:cxnSpLocks noChangeShapeType="1"/>
            </p:cNvCxnSpPr>
            <p:nvPr/>
          </p:nvCxnSpPr>
          <p:spPr bwMode="auto">
            <a:xfrm rot="10800000">
              <a:off x="5913844" y="3082282"/>
              <a:ext cx="650875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14" name="Group 113"/>
          <p:cNvGrpSpPr/>
          <p:nvPr/>
        </p:nvGrpSpPr>
        <p:grpSpPr>
          <a:xfrm>
            <a:off x="1202210" y="2317675"/>
            <a:ext cx="4562001" cy="713579"/>
            <a:chOff x="1202210" y="2317675"/>
            <a:chExt cx="4562001" cy="713579"/>
          </a:xfrm>
        </p:grpSpPr>
        <p:grpSp>
          <p:nvGrpSpPr>
            <p:cNvPr id="10" name="Group 74"/>
            <p:cNvGrpSpPr>
              <a:grpSpLocks/>
            </p:cNvGrpSpPr>
            <p:nvPr/>
          </p:nvGrpSpPr>
          <p:grpSpPr bwMode="auto">
            <a:xfrm>
              <a:off x="1202210" y="2317675"/>
              <a:ext cx="4562001" cy="713579"/>
              <a:chOff x="1930400" y="4334731"/>
              <a:chExt cx="4562001" cy="713579"/>
            </a:xfrm>
            <a:effectLst/>
          </p:grpSpPr>
          <p:cxnSp>
            <p:nvCxnSpPr>
              <p:cNvPr id="101" name="Straight Connector 100"/>
              <p:cNvCxnSpPr/>
              <p:nvPr/>
            </p:nvCxnSpPr>
            <p:spPr>
              <a:xfrm rot="10800000">
                <a:off x="5504060" y="4867279"/>
                <a:ext cx="988341" cy="1589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104804" name="Picture 3"/>
              <p:cNvPicPr>
                <a:picLocks noChangeAspect="1"/>
              </p:cNvPicPr>
              <p:nvPr/>
            </p:nvPicPr>
            <p:blipFill>
              <a:blip r:embed="rId11"/>
              <a:srcRect l="15334" t="54388" r="19688" b="5779"/>
              <a:stretch>
                <a:fillRect/>
              </a:stretch>
            </p:blipFill>
            <p:spPr bwMode="auto">
              <a:xfrm>
                <a:off x="1930400" y="4334731"/>
                <a:ext cx="685800" cy="6858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3104805" name="TextBox 98"/>
              <p:cNvSpPr txBox="1">
                <a:spLocks noChangeArrowheads="1"/>
              </p:cNvSpPr>
              <p:nvPr/>
            </p:nvSpPr>
            <p:spPr bwMode="auto">
              <a:xfrm>
                <a:off x="3379788" y="4648200"/>
                <a:ext cx="2113279" cy="400110"/>
              </a:xfrm>
              <a:prstGeom prst="rect">
                <a:avLst/>
              </a:prstGeom>
              <a:noFill/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l"/>
                <a:r>
                  <a:rPr lang="en-US" sz="2000" dirty="0" smtClean="0">
                    <a:solidFill>
                      <a:srgbClr val="FFFF00"/>
                    </a:solidFill>
                    <a:latin typeface="Calibri"/>
                    <a:ea typeface="Symbol" pitchFamily="1" charset="2"/>
                    <a:cs typeface="Calibri"/>
                  </a:rPr>
                  <a:t>Starburst Galaxies</a:t>
                </a:r>
                <a:endParaRPr lang="en-US" sz="2000" dirty="0">
                  <a:latin typeface="Calibri"/>
                  <a:ea typeface="Arial" pitchFamily="1" charset="0"/>
                  <a:cs typeface="Calibri"/>
                </a:endParaRPr>
              </a:p>
            </p:txBody>
          </p:sp>
        </p:grpSp>
        <p:cxnSp>
          <p:nvCxnSpPr>
            <p:cNvPr id="102" name="Straight Connector 101"/>
            <p:cNvCxnSpPr>
              <a:cxnSpLocks noChangeShapeType="1"/>
            </p:cNvCxnSpPr>
            <p:nvPr/>
          </p:nvCxnSpPr>
          <p:spPr bwMode="auto">
            <a:xfrm rot="10800000">
              <a:off x="1934911" y="2848633"/>
              <a:ext cx="717550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00" name="Group 99"/>
          <p:cNvGrpSpPr/>
          <p:nvPr/>
        </p:nvGrpSpPr>
        <p:grpSpPr>
          <a:xfrm>
            <a:off x="2604171" y="4194441"/>
            <a:ext cx="6211988" cy="838200"/>
            <a:chOff x="2372987" y="2092726"/>
            <a:chExt cx="6211988" cy="838200"/>
          </a:xfrm>
        </p:grpSpPr>
        <p:cxnSp>
          <p:nvCxnSpPr>
            <p:cNvPr id="86" name="Straight Connector 85"/>
            <p:cNvCxnSpPr>
              <a:cxnSpLocks noChangeShapeType="1"/>
            </p:cNvCxnSpPr>
            <p:nvPr/>
          </p:nvCxnSpPr>
          <p:spPr bwMode="auto">
            <a:xfrm rot="10800000" flipV="1">
              <a:off x="2372987" y="2645176"/>
              <a:ext cx="1435608" cy="635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814" name="TextBox 60"/>
            <p:cNvSpPr txBox="1">
              <a:spLocks noChangeArrowheads="1"/>
            </p:cNvSpPr>
            <p:nvPr/>
          </p:nvSpPr>
          <p:spPr bwMode="auto">
            <a:xfrm>
              <a:off x="3785705" y="2410226"/>
              <a:ext cx="1609009" cy="40011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err="1" smtClean="0">
                  <a:solidFill>
                    <a:srgbClr val="FFFF00"/>
                  </a:solidFill>
                  <a:latin typeface="Calibri"/>
                  <a:ea typeface="Arial" pitchFamily="1" charset="0"/>
                  <a:cs typeface="Calibri"/>
                </a:rPr>
                <a:t>γ</a:t>
              </a:r>
              <a:r>
                <a:rPr lang="en-US" sz="2000" dirty="0" smtClean="0">
                  <a:solidFill>
                    <a:srgbClr val="FFFF00"/>
                  </a:solidFill>
                  <a:latin typeface="Calibri"/>
                  <a:ea typeface="Arial" pitchFamily="1" charset="0"/>
                  <a:cs typeface="Calibri"/>
                </a:rPr>
                <a:t>-</a:t>
              </a:r>
              <a:r>
                <a:rPr lang="en-US" sz="2000" dirty="0">
                  <a:solidFill>
                    <a:srgbClr val="FFFF00"/>
                  </a:solidFill>
                  <a:latin typeface="Calibri"/>
                  <a:ea typeface="Arial" pitchFamily="1" charset="0"/>
                  <a:cs typeface="Calibri"/>
                </a:rPr>
                <a:t>ray</a:t>
              </a:r>
              <a:r>
                <a:rPr lang="en-US" sz="2000" dirty="0" smtClean="0">
                  <a:solidFill>
                    <a:srgbClr val="FFFF00"/>
                  </a:solidFill>
                  <a:latin typeface="Calibri"/>
                  <a:ea typeface="Arial" pitchFamily="1" charset="0"/>
                  <a:cs typeface="Calibri"/>
                </a:rPr>
                <a:t> Binaries</a:t>
              </a:r>
              <a:endParaRPr lang="en-US" sz="2000" dirty="0">
                <a:latin typeface="Calibri"/>
                <a:ea typeface="Arial" pitchFamily="1" charset="0"/>
                <a:cs typeface="Calibri"/>
              </a:endParaRPr>
            </a:p>
          </p:txBody>
        </p:sp>
        <p:cxnSp>
          <p:nvCxnSpPr>
            <p:cNvPr id="87" name="Straight Connector 86"/>
            <p:cNvCxnSpPr>
              <a:cxnSpLocks noChangeShapeType="1"/>
            </p:cNvCxnSpPr>
            <p:nvPr/>
          </p:nvCxnSpPr>
          <p:spPr bwMode="auto">
            <a:xfrm rot="10800000" flipV="1">
              <a:off x="5370745" y="2613422"/>
              <a:ext cx="2007769" cy="1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pic>
          <p:nvPicPr>
            <p:cNvPr id="3104815" name="Picture 3" descr="B1259 binary pulsar_pair.jpg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7300688" y="2092726"/>
              <a:ext cx="1284287" cy="83820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</p:grpSp>
      <p:grpSp>
        <p:nvGrpSpPr>
          <p:cNvPr id="13" name="Group 79"/>
          <p:cNvGrpSpPr>
            <a:grpSpLocks/>
          </p:cNvGrpSpPr>
          <p:nvPr/>
        </p:nvGrpSpPr>
        <p:grpSpPr bwMode="auto">
          <a:xfrm>
            <a:off x="882231" y="3209935"/>
            <a:ext cx="3893639" cy="635000"/>
            <a:chOff x="1918129" y="1778000"/>
            <a:chExt cx="3894182" cy="635000"/>
          </a:xfrm>
        </p:grpSpPr>
        <p:cxnSp>
          <p:nvCxnSpPr>
            <p:cNvPr id="84" name="Straight Connector 83"/>
            <p:cNvCxnSpPr>
              <a:cxnSpLocks noChangeShapeType="1"/>
            </p:cNvCxnSpPr>
            <p:nvPr/>
          </p:nvCxnSpPr>
          <p:spPr bwMode="auto">
            <a:xfrm rot="10800000">
              <a:off x="2369336" y="2019301"/>
              <a:ext cx="585298" cy="1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819" name="TextBox 59"/>
            <p:cNvSpPr txBox="1">
              <a:spLocks noChangeArrowheads="1"/>
            </p:cNvSpPr>
            <p:nvPr/>
          </p:nvSpPr>
          <p:spPr bwMode="auto">
            <a:xfrm>
              <a:off x="2962312" y="1778000"/>
              <a:ext cx="1963397" cy="40011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 smtClean="0">
                  <a:solidFill>
                    <a:srgbClr val="FFFF00"/>
                  </a:solidFill>
                  <a:latin typeface="Calibri"/>
                  <a:ea typeface="Arial" pitchFamily="1" charset="0"/>
                  <a:cs typeface="Calibri"/>
                </a:rPr>
                <a:t>Globular Clusters</a:t>
              </a:r>
              <a:endParaRPr lang="en-US" sz="2000" dirty="0">
                <a:latin typeface="Calibri"/>
                <a:ea typeface="Arial" pitchFamily="1" charset="0"/>
                <a:cs typeface="Calibri"/>
              </a:endParaRPr>
            </a:p>
          </p:txBody>
        </p:sp>
        <p:pic>
          <p:nvPicPr>
            <p:cNvPr id="3104820" name="Picture 15"/>
            <p:cNvPicPr>
              <a:picLocks noChangeAspect="1"/>
            </p:cNvPicPr>
            <p:nvPr/>
          </p:nvPicPr>
          <p:blipFill>
            <a:blip r:embed="rId13"/>
            <a:srcRect l="15909" t="4633" r="6818" b="10173"/>
            <a:stretch>
              <a:fillRect/>
            </a:stretch>
          </p:blipFill>
          <p:spPr bwMode="auto">
            <a:xfrm>
              <a:off x="1918129" y="1778000"/>
              <a:ext cx="644480" cy="6350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cxnSp>
          <p:nvCxnSpPr>
            <p:cNvPr id="85" name="Straight Connector 84"/>
            <p:cNvCxnSpPr>
              <a:cxnSpLocks noChangeShapeType="1"/>
            </p:cNvCxnSpPr>
            <p:nvPr/>
          </p:nvCxnSpPr>
          <p:spPr bwMode="auto">
            <a:xfrm rot="10800000">
              <a:off x="4963439" y="2004681"/>
              <a:ext cx="848872" cy="1588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09" name="Group 108"/>
          <p:cNvGrpSpPr/>
          <p:nvPr/>
        </p:nvGrpSpPr>
        <p:grpSpPr>
          <a:xfrm>
            <a:off x="1531953" y="5460311"/>
            <a:ext cx="4608860" cy="597978"/>
            <a:chOff x="1181100" y="749300"/>
            <a:chExt cx="4608860" cy="597978"/>
          </a:xfrm>
        </p:grpSpPr>
        <p:cxnSp>
          <p:nvCxnSpPr>
            <p:cNvPr id="74" name="Straight Connector 73"/>
            <p:cNvCxnSpPr>
              <a:cxnSpLocks noChangeShapeType="1"/>
            </p:cNvCxnSpPr>
            <p:nvPr/>
          </p:nvCxnSpPr>
          <p:spPr bwMode="auto">
            <a:xfrm rot="10800000">
              <a:off x="4899140" y="952500"/>
              <a:ext cx="411480" cy="158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  <p:sp>
          <p:nvSpPr>
            <p:cNvPr id="3104841" name="TextBox 57"/>
            <p:cNvSpPr txBox="1">
              <a:spLocks noChangeArrowheads="1"/>
            </p:cNvSpPr>
            <p:nvPr/>
          </p:nvSpPr>
          <p:spPr bwMode="auto">
            <a:xfrm>
              <a:off x="1778000" y="749300"/>
              <a:ext cx="3140578" cy="40011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>
                  <a:solidFill>
                    <a:schemeClr val="bg1"/>
                  </a:solidFill>
                  <a:latin typeface="Calibri"/>
                  <a:ea typeface="Arial" pitchFamily="1" charset="0"/>
                  <a:cs typeface="Calibri"/>
                </a:rPr>
                <a:t>Sun: flares </a:t>
              </a:r>
              <a:r>
                <a:rPr lang="en-US" sz="2000" dirty="0">
                  <a:solidFill>
                    <a:srgbClr val="FFFF00"/>
                  </a:solidFill>
                  <a:latin typeface="Calibri"/>
                  <a:ea typeface="Arial" pitchFamily="1" charset="0"/>
                  <a:cs typeface="Calibri"/>
                </a:rPr>
                <a:t>&amp; CR interactions</a:t>
              </a:r>
            </a:p>
          </p:txBody>
        </p:sp>
        <p:pic>
          <p:nvPicPr>
            <p:cNvPr id="3104842" name="Picture 70" descr="sun_tour.jpg"/>
            <p:cNvPicPr>
              <a:picLocks noChangeAspect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 rot="10800000" flipV="1">
              <a:off x="5193060" y="769428"/>
              <a:ext cx="596900" cy="57785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73" name="Straight Connector 72"/>
            <p:cNvCxnSpPr>
              <a:cxnSpLocks noChangeShapeType="1"/>
            </p:cNvCxnSpPr>
            <p:nvPr/>
          </p:nvCxnSpPr>
          <p:spPr bwMode="auto">
            <a:xfrm rot="10800000" flipV="1">
              <a:off x="1181100" y="958850"/>
              <a:ext cx="609600" cy="635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grpSp>
        <p:nvGrpSpPr>
          <p:cNvPr id="17" name="Group 78"/>
          <p:cNvGrpSpPr>
            <a:grpSpLocks/>
          </p:cNvGrpSpPr>
          <p:nvPr/>
        </p:nvGrpSpPr>
        <p:grpSpPr bwMode="auto">
          <a:xfrm>
            <a:off x="2252281" y="5015013"/>
            <a:ext cx="5891622" cy="754464"/>
            <a:chOff x="1816100" y="1282700"/>
            <a:chExt cx="5891622" cy="754464"/>
          </a:xfrm>
        </p:grpSpPr>
        <p:sp>
          <p:nvSpPr>
            <p:cNvPr id="3104846" name="TextBox 58"/>
            <p:cNvSpPr txBox="1">
              <a:spLocks noChangeArrowheads="1"/>
            </p:cNvSpPr>
            <p:nvPr/>
          </p:nvSpPr>
          <p:spPr bwMode="auto">
            <a:xfrm>
              <a:off x="2425700" y="1282700"/>
              <a:ext cx="3871197" cy="400110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2000" dirty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P</a:t>
              </a:r>
              <a:r>
                <a:rPr lang="en-US" sz="2000" dirty="0" smtClean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ulsars</a:t>
              </a:r>
              <a:r>
                <a:rPr lang="en-US" sz="2000" dirty="0">
                  <a:solidFill>
                    <a:srgbClr val="FFFFFF"/>
                  </a:solidFill>
                  <a:latin typeface="Calibri"/>
                  <a:ea typeface="Arial" pitchFamily="1" charset="0"/>
                  <a:cs typeface="Calibri"/>
                </a:rPr>
                <a:t>: isolated, </a:t>
              </a:r>
              <a:r>
                <a:rPr lang="en-US" sz="2000" dirty="0">
                  <a:solidFill>
                    <a:srgbClr val="FFFF00"/>
                  </a:solidFill>
                  <a:latin typeface="Calibri"/>
                  <a:ea typeface="Arial" pitchFamily="1" charset="0"/>
                  <a:cs typeface="Calibri"/>
                </a:rPr>
                <a:t>binaries, &amp; </a:t>
              </a:r>
              <a:r>
                <a:rPr lang="en-US" sz="2000" dirty="0" err="1" smtClean="0">
                  <a:solidFill>
                    <a:srgbClr val="FFFF00"/>
                  </a:solidFill>
                  <a:latin typeface="Calibri"/>
                  <a:ea typeface="Arial" pitchFamily="1" charset="0"/>
                  <a:cs typeface="Calibri"/>
                </a:rPr>
                <a:t>MSPs</a:t>
              </a:r>
              <a:endParaRPr lang="en-US" sz="2000" dirty="0">
                <a:solidFill>
                  <a:srgbClr val="FFFF00"/>
                </a:solidFill>
                <a:latin typeface="Calibri"/>
                <a:ea typeface="Arial" pitchFamily="1" charset="0"/>
                <a:cs typeface="Calibri"/>
              </a:endParaRPr>
            </a:p>
          </p:txBody>
        </p:sp>
        <p:pic>
          <p:nvPicPr>
            <p:cNvPr id="3104847" name="Picture 2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18722" y="1368826"/>
              <a:ext cx="889000" cy="668338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</p:spPr>
        </p:pic>
        <p:cxnSp>
          <p:nvCxnSpPr>
            <p:cNvPr id="82" name="Straight Connector 81"/>
            <p:cNvCxnSpPr>
              <a:cxnSpLocks noChangeShapeType="1"/>
            </p:cNvCxnSpPr>
            <p:nvPr/>
          </p:nvCxnSpPr>
          <p:spPr bwMode="auto">
            <a:xfrm rot="10800000" flipV="1">
              <a:off x="1816100" y="1504950"/>
              <a:ext cx="609600" cy="635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>
              <a:outerShdw blurRad="130000" dist="101600" dir="2700000" algn="tl" rotWithShape="0">
                <a:srgbClr val="000000">
                  <a:alpha val="34999"/>
                </a:srgbClr>
              </a:outerShdw>
            </a:effectLst>
          </p:spPr>
        </p:cxnSp>
      </p:grpSp>
      <p:sp>
        <p:nvSpPr>
          <p:cNvPr id="95" name="TextBox 57"/>
          <p:cNvSpPr txBox="1">
            <a:spLocks noChangeArrowheads="1"/>
          </p:cNvSpPr>
          <p:nvPr/>
        </p:nvSpPr>
        <p:spPr bwMode="auto">
          <a:xfrm>
            <a:off x="5958710" y="6115912"/>
            <a:ext cx="2664589" cy="67710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2000" dirty="0" smtClean="0">
                <a:solidFill>
                  <a:srgbClr val="FFFF00"/>
                </a:solidFill>
                <a:latin typeface="Calibri"/>
                <a:ea typeface="Arial" pitchFamily="1" charset="0"/>
                <a:cs typeface="Calibri"/>
              </a:rPr>
              <a:t>Unidentified Sources </a:t>
            </a:r>
            <a:r>
              <a:rPr lang="en-US" dirty="0" smtClean="0">
                <a:solidFill>
                  <a:srgbClr val="FFFF00"/>
                </a:solidFill>
                <a:latin typeface="Calibri"/>
                <a:ea typeface="Arial" pitchFamily="1" charset="0"/>
                <a:cs typeface="Calibri"/>
              </a:rPr>
              <a:t>(577/1873)</a:t>
            </a:r>
            <a:endParaRPr lang="en-US" dirty="0">
              <a:solidFill>
                <a:srgbClr val="FFFF00"/>
              </a:solidFill>
              <a:latin typeface="Calibri"/>
              <a:ea typeface="Arial" pitchFamily="1" charset="0"/>
              <a:cs typeface="Calibri"/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19690626">
            <a:off x="-105537" y="3338141"/>
            <a:ext cx="9424988" cy="736600"/>
          </a:xfrm>
          <a:prstGeom prst="notchedRightArrow">
            <a:avLst>
              <a:gd name="adj1" fmla="val 41250"/>
              <a:gd name="adj2" fmla="val 72874"/>
            </a:avLst>
          </a:prstGeom>
          <a:gradFill flip="none" rotWithShape="1">
            <a:gsLst>
              <a:gs pos="100000">
                <a:srgbClr val="263BFF"/>
              </a:gs>
              <a:gs pos="0">
                <a:srgbClr val="FFFFFF"/>
              </a:gs>
            </a:gsLst>
            <a:lin ang="108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  <a:latin typeface="Book Antiqu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3104839" name="TextBox 55"/>
          <p:cNvSpPr txBox="1">
            <a:spLocks noChangeArrowheads="1"/>
          </p:cNvSpPr>
          <p:nvPr/>
        </p:nvSpPr>
        <p:spPr bwMode="auto">
          <a:xfrm rot="19680000">
            <a:off x="2161584" y="4600350"/>
            <a:ext cx="11980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rgbClr val="FFFF00"/>
                </a:solidFill>
                <a:ea typeface="Arial" pitchFamily="1" charset="0"/>
                <a:cs typeface="Arial" pitchFamily="1" charset="0"/>
              </a:rPr>
              <a:t>Galactic</a:t>
            </a:r>
          </a:p>
        </p:txBody>
      </p:sp>
      <p:sp>
        <p:nvSpPr>
          <p:cNvPr id="3104850" name="TextBox 56"/>
          <p:cNvSpPr txBox="1">
            <a:spLocks noChangeArrowheads="1"/>
          </p:cNvSpPr>
          <p:nvPr/>
        </p:nvSpPr>
        <p:spPr bwMode="auto">
          <a:xfrm rot="19680000">
            <a:off x="5749739" y="2180222"/>
            <a:ext cx="18004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 dirty="0">
                <a:solidFill>
                  <a:srgbClr val="FF6600"/>
                </a:solidFill>
                <a:ea typeface="Arial" pitchFamily="1" charset="0"/>
                <a:cs typeface="Arial" pitchFamily="1" charset="0"/>
              </a:rPr>
              <a:t>E</a:t>
            </a:r>
            <a:r>
              <a:rPr lang="en-US" sz="2400" b="1" dirty="0" smtClean="0">
                <a:solidFill>
                  <a:srgbClr val="FF6600"/>
                </a:solidFill>
                <a:ea typeface="Arial" pitchFamily="1" charset="0"/>
                <a:cs typeface="Arial" pitchFamily="1" charset="0"/>
              </a:rPr>
              <a:t>xtragalactic</a:t>
            </a:r>
            <a:endParaRPr lang="en-US" sz="2400" b="1" dirty="0">
              <a:solidFill>
                <a:srgbClr val="FF6600"/>
              </a:solidFill>
              <a:ea typeface="Arial" pitchFamily="1" charset="0"/>
              <a:cs typeface="Arial" pitchFamily="1" charset="0"/>
            </a:endParaRPr>
          </a:p>
        </p:txBody>
      </p:sp>
      <p:grpSp>
        <p:nvGrpSpPr>
          <p:cNvPr id="18" name="Group 105"/>
          <p:cNvGrpSpPr>
            <a:grpSpLocks/>
          </p:cNvGrpSpPr>
          <p:nvPr/>
        </p:nvGrpSpPr>
        <p:grpSpPr bwMode="auto">
          <a:xfrm>
            <a:off x="294334" y="1035018"/>
            <a:ext cx="1587152" cy="1076324"/>
            <a:chOff x="152400" y="1892300"/>
            <a:chExt cx="2315603" cy="1604963"/>
          </a:xfrm>
          <a:effectLst/>
        </p:grpSpPr>
        <p:pic>
          <p:nvPicPr>
            <p:cNvPr id="3104853" name="Picture 6"/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152400" y="1892300"/>
              <a:ext cx="2286000" cy="1604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04854" name="TextBox 99"/>
            <p:cNvSpPr txBox="1">
              <a:spLocks noChangeArrowheads="1"/>
            </p:cNvSpPr>
            <p:nvPr/>
          </p:nvSpPr>
          <p:spPr bwMode="auto">
            <a:xfrm>
              <a:off x="319399" y="2869718"/>
              <a:ext cx="2148604" cy="504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600" dirty="0" err="1">
                  <a:solidFill>
                    <a:srgbClr val="00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e</a:t>
              </a:r>
              <a:r>
                <a:rPr lang="en-US" sz="1600" baseline="30000" dirty="0" err="1">
                  <a:solidFill>
                    <a:srgbClr val="00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+</a:t>
              </a:r>
              <a:r>
                <a:rPr lang="en-US" sz="1600" dirty="0" err="1">
                  <a:solidFill>
                    <a:srgbClr val="00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e</a:t>
              </a:r>
              <a:r>
                <a:rPr lang="en-US" sz="1600" baseline="30000" dirty="0">
                  <a:solidFill>
                    <a:srgbClr val="00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-</a:t>
              </a:r>
              <a:r>
                <a:rPr lang="en-US" sz="1600" dirty="0">
                  <a:solidFill>
                    <a:srgbClr val="000000"/>
                  </a:solidFill>
                  <a:latin typeface="Arial" pitchFamily="1" charset="0"/>
                  <a:ea typeface="Arial" pitchFamily="1" charset="0"/>
                  <a:cs typeface="Arial" pitchFamily="1" charset="0"/>
                </a:rPr>
                <a:t> spectrum</a:t>
              </a:r>
            </a:p>
          </p:txBody>
        </p:sp>
      </p:grpSp>
      <p:cxnSp>
        <p:nvCxnSpPr>
          <p:cNvPr id="80" name="Straight Connector 79"/>
          <p:cNvCxnSpPr>
            <a:cxnSpLocks noChangeShapeType="1"/>
          </p:cNvCxnSpPr>
          <p:nvPr/>
        </p:nvCxnSpPr>
        <p:spPr bwMode="auto">
          <a:xfrm rot="10800000" flipV="1">
            <a:off x="6723169" y="5237262"/>
            <a:ext cx="804672" cy="1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>
            <a:outerShdw blurRad="130000" dist="101600" dir="2700000" algn="tl" rotWithShape="0">
              <a:srgbClr val="00000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4653481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8546" name="Rectangle 2"/>
          <p:cNvSpPr>
            <a:spLocks noChangeArrowheads="1"/>
          </p:cNvSpPr>
          <p:nvPr/>
        </p:nvSpPr>
        <p:spPr bwMode="auto">
          <a:xfrm>
            <a:off x="1044575" y="471488"/>
            <a:ext cx="69945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18FF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2000" b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GLAST MISSION ELEMENTS</a:t>
            </a:r>
          </a:p>
        </p:txBody>
      </p:sp>
      <p:pic>
        <p:nvPicPr>
          <p:cNvPr id="33085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08548" name="Rectangle 4"/>
          <p:cNvSpPr>
            <a:spLocks noChangeArrowheads="1"/>
          </p:cNvSpPr>
          <p:nvPr/>
        </p:nvSpPr>
        <p:spPr bwMode="auto">
          <a:xfrm>
            <a:off x="2846388" y="4073525"/>
            <a:ext cx="15430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49" name="Rectangle 5"/>
          <p:cNvSpPr>
            <a:spLocks noChangeArrowheads="1"/>
          </p:cNvSpPr>
          <p:nvPr/>
        </p:nvSpPr>
        <p:spPr bwMode="auto">
          <a:xfrm>
            <a:off x="2828925" y="4073525"/>
            <a:ext cx="15430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50" name="Rectangle 6"/>
          <p:cNvSpPr>
            <a:spLocks noChangeArrowheads="1"/>
          </p:cNvSpPr>
          <p:nvPr/>
        </p:nvSpPr>
        <p:spPr bwMode="auto">
          <a:xfrm>
            <a:off x="3048000" y="3886200"/>
            <a:ext cx="152400" cy="122238"/>
          </a:xfrm>
          <a:prstGeom prst="rect">
            <a:avLst/>
          </a:prstGeom>
          <a:solidFill>
            <a:srgbClr val="466A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800">
                <a:solidFill>
                  <a:schemeClr val="bg1"/>
                </a:solidFill>
                <a:latin typeface="Arial" charset="0"/>
              </a:rPr>
              <a:t>GN</a:t>
            </a:r>
          </a:p>
        </p:txBody>
      </p:sp>
      <p:sp>
        <p:nvSpPr>
          <p:cNvPr id="3308551" name="Rectangle 7"/>
          <p:cNvSpPr>
            <a:spLocks noChangeArrowheads="1"/>
          </p:cNvSpPr>
          <p:nvPr/>
        </p:nvSpPr>
        <p:spPr bwMode="auto">
          <a:xfrm>
            <a:off x="3530600" y="4149725"/>
            <a:ext cx="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n-US" sz="1600">
              <a:latin typeface="Arial" charset="0"/>
            </a:endParaRPr>
          </a:p>
        </p:txBody>
      </p:sp>
      <p:sp>
        <p:nvSpPr>
          <p:cNvPr id="3308552" name="Rectangle 8"/>
          <p:cNvSpPr>
            <a:spLocks noChangeArrowheads="1"/>
          </p:cNvSpPr>
          <p:nvPr/>
        </p:nvSpPr>
        <p:spPr bwMode="auto">
          <a:xfrm>
            <a:off x="7096125" y="5118100"/>
            <a:ext cx="1366838" cy="523875"/>
          </a:xfrm>
          <a:prstGeom prst="rect">
            <a:avLst/>
          </a:prstGeom>
          <a:solidFill>
            <a:schemeClr val="tx1"/>
          </a:solidFill>
          <a:ln w="1428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en-US" sz="80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3308553" name="Rectangle 9"/>
          <p:cNvSpPr>
            <a:spLocks noChangeArrowheads="1"/>
          </p:cNvSpPr>
          <p:nvPr/>
        </p:nvSpPr>
        <p:spPr bwMode="auto">
          <a:xfrm>
            <a:off x="7467600" y="5181600"/>
            <a:ext cx="62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HEASARC</a:t>
            </a:r>
          </a:p>
          <a:p>
            <a:pPr algn="ctr"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GSFC</a:t>
            </a:r>
          </a:p>
        </p:txBody>
      </p:sp>
      <p:sp>
        <p:nvSpPr>
          <p:cNvPr id="3308554" name="Rectangle 10"/>
          <p:cNvSpPr>
            <a:spLocks noChangeArrowheads="1"/>
          </p:cNvSpPr>
          <p:nvPr/>
        </p:nvSpPr>
        <p:spPr bwMode="auto">
          <a:xfrm>
            <a:off x="6867525" y="2305050"/>
            <a:ext cx="508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-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555" name="Rectangle 11"/>
          <p:cNvSpPr>
            <a:spLocks noChangeArrowheads="1"/>
          </p:cNvSpPr>
          <p:nvPr/>
        </p:nvSpPr>
        <p:spPr bwMode="auto">
          <a:xfrm>
            <a:off x="1020763" y="3365500"/>
            <a:ext cx="508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-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556" name="Rectangle 12"/>
          <p:cNvSpPr>
            <a:spLocks noChangeArrowheads="1"/>
          </p:cNvSpPr>
          <p:nvPr/>
        </p:nvSpPr>
        <p:spPr bwMode="auto">
          <a:xfrm>
            <a:off x="455613" y="3114675"/>
            <a:ext cx="91122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57" name="Rectangle 13"/>
          <p:cNvSpPr>
            <a:spLocks noChangeArrowheads="1"/>
          </p:cNvSpPr>
          <p:nvPr/>
        </p:nvSpPr>
        <p:spPr bwMode="auto">
          <a:xfrm>
            <a:off x="436563" y="3114675"/>
            <a:ext cx="912812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58" name="Rectangle 14"/>
          <p:cNvSpPr>
            <a:spLocks noChangeArrowheads="1"/>
          </p:cNvSpPr>
          <p:nvPr/>
        </p:nvSpPr>
        <p:spPr bwMode="auto">
          <a:xfrm>
            <a:off x="533400" y="2895600"/>
            <a:ext cx="338138" cy="244475"/>
          </a:xfrm>
          <a:prstGeom prst="rect">
            <a:avLst/>
          </a:prstGeom>
          <a:solidFill>
            <a:srgbClr val="466A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800">
                <a:solidFill>
                  <a:schemeClr val="bg1"/>
                </a:solidFill>
                <a:latin typeface="Arial" charset="0"/>
              </a:rPr>
              <a:t>DELTA</a:t>
            </a:r>
          </a:p>
          <a:p>
            <a:pPr eaLnBrk="0" hangingPunct="0"/>
            <a:r>
              <a:rPr lang="en-US" sz="800">
                <a:solidFill>
                  <a:schemeClr val="bg1"/>
                </a:solidFill>
                <a:latin typeface="Arial" charset="0"/>
              </a:rPr>
              <a:t>7920H</a:t>
            </a:r>
          </a:p>
        </p:txBody>
      </p:sp>
      <p:sp>
        <p:nvSpPr>
          <p:cNvPr id="3308559" name="Rectangle 15"/>
          <p:cNvSpPr>
            <a:spLocks noChangeArrowheads="1"/>
          </p:cNvSpPr>
          <p:nvPr/>
        </p:nvSpPr>
        <p:spPr bwMode="auto">
          <a:xfrm>
            <a:off x="1755775" y="2917825"/>
            <a:ext cx="539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•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560" name="Rectangle 16"/>
          <p:cNvSpPr>
            <a:spLocks noChangeArrowheads="1"/>
          </p:cNvSpPr>
          <p:nvPr/>
        </p:nvSpPr>
        <p:spPr bwMode="auto">
          <a:xfrm>
            <a:off x="1655763" y="2865438"/>
            <a:ext cx="2255837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61" name="Rectangle 17"/>
          <p:cNvSpPr>
            <a:spLocks noChangeArrowheads="1"/>
          </p:cNvSpPr>
          <p:nvPr/>
        </p:nvSpPr>
        <p:spPr bwMode="auto">
          <a:xfrm>
            <a:off x="1638300" y="2865438"/>
            <a:ext cx="22542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308562" name="Group 18"/>
          <p:cNvGrpSpPr>
            <a:grpSpLocks/>
          </p:cNvGrpSpPr>
          <p:nvPr/>
        </p:nvGrpSpPr>
        <p:grpSpPr bwMode="auto">
          <a:xfrm>
            <a:off x="4446588" y="2557463"/>
            <a:ext cx="2786062" cy="585787"/>
            <a:chOff x="2801" y="1611"/>
            <a:chExt cx="1755" cy="369"/>
          </a:xfrm>
        </p:grpSpPr>
        <p:sp>
          <p:nvSpPr>
            <p:cNvPr id="3308563" name="Freeform 19"/>
            <p:cNvSpPr>
              <a:spLocks/>
            </p:cNvSpPr>
            <p:nvPr/>
          </p:nvSpPr>
          <p:spPr bwMode="auto">
            <a:xfrm>
              <a:off x="2801" y="1611"/>
              <a:ext cx="1653" cy="342"/>
            </a:xfrm>
            <a:custGeom>
              <a:avLst/>
              <a:gdLst>
                <a:gd name="T0" fmla="*/ 1649 w 1653"/>
                <a:gd name="T1" fmla="*/ 342 h 342"/>
                <a:gd name="T2" fmla="*/ 1653 w 1653"/>
                <a:gd name="T3" fmla="*/ 326 h 342"/>
                <a:gd name="T4" fmla="*/ 1057 w 1653"/>
                <a:gd name="T5" fmla="*/ 171 h 342"/>
                <a:gd name="T6" fmla="*/ 1054 w 1653"/>
                <a:gd name="T7" fmla="*/ 170 h 342"/>
                <a:gd name="T8" fmla="*/ 1051 w 1653"/>
                <a:gd name="T9" fmla="*/ 171 h 342"/>
                <a:gd name="T10" fmla="*/ 1048 w 1653"/>
                <a:gd name="T11" fmla="*/ 172 h 342"/>
                <a:gd name="T12" fmla="*/ 1046 w 1653"/>
                <a:gd name="T13" fmla="*/ 178 h 342"/>
                <a:gd name="T14" fmla="*/ 1047 w 1653"/>
                <a:gd name="T15" fmla="*/ 181 h 342"/>
                <a:gd name="T16" fmla="*/ 1074 w 1653"/>
                <a:gd name="T17" fmla="*/ 259 h 342"/>
                <a:gd name="T18" fmla="*/ 1082 w 1653"/>
                <a:gd name="T19" fmla="*/ 256 h 342"/>
                <a:gd name="T20" fmla="*/ 1082 w 1653"/>
                <a:gd name="T21" fmla="*/ 247 h 342"/>
                <a:gd name="T22" fmla="*/ 1079 w 1653"/>
                <a:gd name="T23" fmla="*/ 249 h 342"/>
                <a:gd name="T24" fmla="*/ 1076 w 1653"/>
                <a:gd name="T25" fmla="*/ 250 h 342"/>
                <a:gd name="T26" fmla="*/ 1073 w 1653"/>
                <a:gd name="T27" fmla="*/ 256 h 342"/>
                <a:gd name="T28" fmla="*/ 1084 w 1653"/>
                <a:gd name="T29" fmla="*/ 247 h 342"/>
                <a:gd name="T30" fmla="*/ 5 w 1653"/>
                <a:gd name="T31" fmla="*/ 0 h 342"/>
                <a:gd name="T32" fmla="*/ 0 w 1653"/>
                <a:gd name="T33" fmla="*/ 17 h 342"/>
                <a:gd name="T34" fmla="*/ 1080 w 1653"/>
                <a:gd name="T35" fmla="*/ 264 h 342"/>
                <a:gd name="T36" fmla="*/ 1082 w 1653"/>
                <a:gd name="T37" fmla="*/ 264 h 342"/>
                <a:gd name="T38" fmla="*/ 1084 w 1653"/>
                <a:gd name="T39" fmla="*/ 263 h 342"/>
                <a:gd name="T40" fmla="*/ 1087 w 1653"/>
                <a:gd name="T41" fmla="*/ 261 h 342"/>
                <a:gd name="T42" fmla="*/ 1090 w 1653"/>
                <a:gd name="T43" fmla="*/ 256 h 342"/>
                <a:gd name="T44" fmla="*/ 1090 w 1653"/>
                <a:gd name="T45" fmla="*/ 256 h 342"/>
                <a:gd name="T46" fmla="*/ 1089 w 1653"/>
                <a:gd name="T47" fmla="*/ 253 h 342"/>
                <a:gd name="T48" fmla="*/ 1061 w 1653"/>
                <a:gd name="T49" fmla="*/ 175 h 342"/>
                <a:gd name="T50" fmla="*/ 1054 w 1653"/>
                <a:gd name="T51" fmla="*/ 187 h 342"/>
                <a:gd name="T52" fmla="*/ 1057 w 1653"/>
                <a:gd name="T53" fmla="*/ 185 h 342"/>
                <a:gd name="T54" fmla="*/ 1060 w 1653"/>
                <a:gd name="T55" fmla="*/ 184 h 342"/>
                <a:gd name="T56" fmla="*/ 1063 w 1653"/>
                <a:gd name="T57" fmla="*/ 178 h 342"/>
                <a:gd name="T58" fmla="*/ 1063 w 1653"/>
                <a:gd name="T59" fmla="*/ 178 h 342"/>
                <a:gd name="T60" fmla="*/ 1054 w 1653"/>
                <a:gd name="T61" fmla="*/ 178 h 342"/>
                <a:gd name="T62" fmla="*/ 1053 w 1653"/>
                <a:gd name="T63" fmla="*/ 187 h 342"/>
                <a:gd name="T64" fmla="*/ 1649 w 1653"/>
                <a:gd name="T65" fmla="*/ 342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53" h="342">
                  <a:moveTo>
                    <a:pt x="1649" y="342"/>
                  </a:moveTo>
                  <a:lnTo>
                    <a:pt x="1653" y="326"/>
                  </a:lnTo>
                  <a:lnTo>
                    <a:pt x="1057" y="171"/>
                  </a:lnTo>
                  <a:lnTo>
                    <a:pt x="1054" y="170"/>
                  </a:lnTo>
                  <a:lnTo>
                    <a:pt x="1051" y="171"/>
                  </a:lnTo>
                  <a:lnTo>
                    <a:pt x="1048" y="172"/>
                  </a:lnTo>
                  <a:lnTo>
                    <a:pt x="1046" y="178"/>
                  </a:lnTo>
                  <a:lnTo>
                    <a:pt x="1047" y="181"/>
                  </a:lnTo>
                  <a:lnTo>
                    <a:pt x="1074" y="259"/>
                  </a:lnTo>
                  <a:lnTo>
                    <a:pt x="1082" y="256"/>
                  </a:lnTo>
                  <a:lnTo>
                    <a:pt x="1082" y="247"/>
                  </a:lnTo>
                  <a:lnTo>
                    <a:pt x="1079" y="249"/>
                  </a:lnTo>
                  <a:lnTo>
                    <a:pt x="1076" y="250"/>
                  </a:lnTo>
                  <a:lnTo>
                    <a:pt x="1073" y="256"/>
                  </a:lnTo>
                  <a:lnTo>
                    <a:pt x="1084" y="247"/>
                  </a:lnTo>
                  <a:lnTo>
                    <a:pt x="5" y="0"/>
                  </a:lnTo>
                  <a:lnTo>
                    <a:pt x="0" y="17"/>
                  </a:lnTo>
                  <a:lnTo>
                    <a:pt x="1080" y="264"/>
                  </a:lnTo>
                  <a:lnTo>
                    <a:pt x="1082" y="264"/>
                  </a:lnTo>
                  <a:lnTo>
                    <a:pt x="1084" y="263"/>
                  </a:lnTo>
                  <a:lnTo>
                    <a:pt x="1087" y="261"/>
                  </a:lnTo>
                  <a:lnTo>
                    <a:pt x="1090" y="256"/>
                  </a:lnTo>
                  <a:lnTo>
                    <a:pt x="1090" y="256"/>
                  </a:lnTo>
                  <a:lnTo>
                    <a:pt x="1089" y="253"/>
                  </a:lnTo>
                  <a:lnTo>
                    <a:pt x="1061" y="175"/>
                  </a:lnTo>
                  <a:lnTo>
                    <a:pt x="1054" y="187"/>
                  </a:lnTo>
                  <a:lnTo>
                    <a:pt x="1057" y="185"/>
                  </a:lnTo>
                  <a:lnTo>
                    <a:pt x="1060" y="184"/>
                  </a:lnTo>
                  <a:lnTo>
                    <a:pt x="1063" y="178"/>
                  </a:lnTo>
                  <a:lnTo>
                    <a:pt x="1063" y="178"/>
                  </a:lnTo>
                  <a:lnTo>
                    <a:pt x="1054" y="178"/>
                  </a:lnTo>
                  <a:lnTo>
                    <a:pt x="1053" y="187"/>
                  </a:lnTo>
                  <a:lnTo>
                    <a:pt x="1649" y="342"/>
                  </a:ln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564" name="Freeform 20"/>
            <p:cNvSpPr>
              <a:spLocks/>
            </p:cNvSpPr>
            <p:nvPr/>
          </p:nvSpPr>
          <p:spPr bwMode="auto">
            <a:xfrm>
              <a:off x="4440" y="1910"/>
              <a:ext cx="116" cy="70"/>
            </a:xfrm>
            <a:custGeom>
              <a:avLst/>
              <a:gdLst>
                <a:gd name="T0" fmla="*/ 0 w 116"/>
                <a:gd name="T1" fmla="*/ 70 h 70"/>
                <a:gd name="T2" fmla="*/ 116 w 116"/>
                <a:gd name="T3" fmla="*/ 62 h 70"/>
                <a:gd name="T4" fmla="*/ 17 w 116"/>
                <a:gd name="T5" fmla="*/ 0 h 70"/>
                <a:gd name="T6" fmla="*/ 0 w 116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70">
                  <a:moveTo>
                    <a:pt x="0" y="70"/>
                  </a:moveTo>
                  <a:lnTo>
                    <a:pt x="116" y="62"/>
                  </a:lnTo>
                  <a:lnTo>
                    <a:pt x="17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8565" name="Group 21"/>
          <p:cNvGrpSpPr>
            <a:grpSpLocks/>
          </p:cNvGrpSpPr>
          <p:nvPr/>
        </p:nvGrpSpPr>
        <p:grpSpPr bwMode="auto">
          <a:xfrm>
            <a:off x="7786688" y="3846513"/>
            <a:ext cx="393700" cy="431800"/>
            <a:chOff x="4905" y="2423"/>
            <a:chExt cx="248" cy="272"/>
          </a:xfrm>
        </p:grpSpPr>
        <p:sp>
          <p:nvSpPr>
            <p:cNvPr id="3308566" name="Freeform 22"/>
            <p:cNvSpPr>
              <a:spLocks/>
            </p:cNvSpPr>
            <p:nvPr/>
          </p:nvSpPr>
          <p:spPr bwMode="auto">
            <a:xfrm>
              <a:off x="4905" y="2423"/>
              <a:ext cx="198" cy="186"/>
            </a:xfrm>
            <a:custGeom>
              <a:avLst/>
              <a:gdLst>
                <a:gd name="T0" fmla="*/ 13 w 198"/>
                <a:gd name="T1" fmla="*/ 0 h 186"/>
                <a:gd name="T2" fmla="*/ 0 w 198"/>
                <a:gd name="T3" fmla="*/ 10 h 186"/>
                <a:gd name="T4" fmla="*/ 98 w 198"/>
                <a:gd name="T5" fmla="*/ 181 h 186"/>
                <a:gd name="T6" fmla="*/ 98 w 198"/>
                <a:gd name="T7" fmla="*/ 181 h 186"/>
                <a:gd name="T8" fmla="*/ 101 w 198"/>
                <a:gd name="T9" fmla="*/ 182 h 186"/>
                <a:gd name="T10" fmla="*/ 103 w 198"/>
                <a:gd name="T11" fmla="*/ 183 h 186"/>
                <a:gd name="T12" fmla="*/ 106 w 198"/>
                <a:gd name="T13" fmla="*/ 182 h 186"/>
                <a:gd name="T14" fmla="*/ 109 w 198"/>
                <a:gd name="T15" fmla="*/ 182 h 186"/>
                <a:gd name="T16" fmla="*/ 164 w 198"/>
                <a:gd name="T17" fmla="*/ 135 h 186"/>
                <a:gd name="T18" fmla="*/ 158 w 198"/>
                <a:gd name="T19" fmla="*/ 127 h 186"/>
                <a:gd name="T20" fmla="*/ 152 w 198"/>
                <a:gd name="T21" fmla="*/ 133 h 186"/>
                <a:gd name="T22" fmla="*/ 155 w 198"/>
                <a:gd name="T23" fmla="*/ 135 h 186"/>
                <a:gd name="T24" fmla="*/ 158 w 198"/>
                <a:gd name="T25" fmla="*/ 136 h 186"/>
                <a:gd name="T26" fmla="*/ 161 w 198"/>
                <a:gd name="T27" fmla="*/ 135 h 186"/>
                <a:gd name="T28" fmla="*/ 152 w 198"/>
                <a:gd name="T29" fmla="*/ 133 h 186"/>
                <a:gd name="T30" fmla="*/ 187 w 198"/>
                <a:gd name="T31" fmla="*/ 186 h 186"/>
                <a:gd name="T32" fmla="*/ 198 w 198"/>
                <a:gd name="T33" fmla="*/ 175 h 186"/>
                <a:gd name="T34" fmla="*/ 164 w 198"/>
                <a:gd name="T35" fmla="*/ 122 h 186"/>
                <a:gd name="T36" fmla="*/ 164 w 198"/>
                <a:gd name="T37" fmla="*/ 122 h 186"/>
                <a:gd name="T38" fmla="*/ 161 w 198"/>
                <a:gd name="T39" fmla="*/ 120 h 186"/>
                <a:gd name="T40" fmla="*/ 158 w 198"/>
                <a:gd name="T41" fmla="*/ 119 h 186"/>
                <a:gd name="T42" fmla="*/ 155 w 198"/>
                <a:gd name="T43" fmla="*/ 120 h 186"/>
                <a:gd name="T44" fmla="*/ 154 w 198"/>
                <a:gd name="T45" fmla="*/ 120 h 186"/>
                <a:gd name="T46" fmla="*/ 99 w 198"/>
                <a:gd name="T47" fmla="*/ 168 h 186"/>
                <a:gd name="T48" fmla="*/ 109 w 198"/>
                <a:gd name="T49" fmla="*/ 169 h 186"/>
                <a:gd name="T50" fmla="*/ 106 w 198"/>
                <a:gd name="T51" fmla="*/ 168 h 186"/>
                <a:gd name="T52" fmla="*/ 103 w 198"/>
                <a:gd name="T53" fmla="*/ 166 h 186"/>
                <a:gd name="T54" fmla="*/ 101 w 198"/>
                <a:gd name="T55" fmla="*/ 168 h 186"/>
                <a:gd name="T56" fmla="*/ 103 w 198"/>
                <a:gd name="T57" fmla="*/ 175 h 186"/>
                <a:gd name="T58" fmla="*/ 111 w 198"/>
                <a:gd name="T59" fmla="*/ 170 h 186"/>
                <a:gd name="T60" fmla="*/ 13 w 198"/>
                <a:gd name="T61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98" h="186">
                  <a:moveTo>
                    <a:pt x="13" y="0"/>
                  </a:moveTo>
                  <a:lnTo>
                    <a:pt x="0" y="10"/>
                  </a:lnTo>
                  <a:lnTo>
                    <a:pt x="98" y="181"/>
                  </a:lnTo>
                  <a:lnTo>
                    <a:pt x="98" y="181"/>
                  </a:lnTo>
                  <a:lnTo>
                    <a:pt x="101" y="182"/>
                  </a:lnTo>
                  <a:lnTo>
                    <a:pt x="103" y="183"/>
                  </a:lnTo>
                  <a:lnTo>
                    <a:pt x="106" y="182"/>
                  </a:lnTo>
                  <a:lnTo>
                    <a:pt x="109" y="182"/>
                  </a:lnTo>
                  <a:lnTo>
                    <a:pt x="164" y="135"/>
                  </a:lnTo>
                  <a:lnTo>
                    <a:pt x="158" y="127"/>
                  </a:lnTo>
                  <a:lnTo>
                    <a:pt x="152" y="133"/>
                  </a:lnTo>
                  <a:lnTo>
                    <a:pt x="155" y="135"/>
                  </a:lnTo>
                  <a:lnTo>
                    <a:pt x="158" y="136"/>
                  </a:lnTo>
                  <a:lnTo>
                    <a:pt x="161" y="135"/>
                  </a:lnTo>
                  <a:lnTo>
                    <a:pt x="152" y="133"/>
                  </a:lnTo>
                  <a:lnTo>
                    <a:pt x="187" y="186"/>
                  </a:lnTo>
                  <a:lnTo>
                    <a:pt x="198" y="175"/>
                  </a:lnTo>
                  <a:lnTo>
                    <a:pt x="164" y="122"/>
                  </a:lnTo>
                  <a:lnTo>
                    <a:pt x="164" y="122"/>
                  </a:lnTo>
                  <a:lnTo>
                    <a:pt x="161" y="120"/>
                  </a:lnTo>
                  <a:lnTo>
                    <a:pt x="158" y="119"/>
                  </a:lnTo>
                  <a:lnTo>
                    <a:pt x="155" y="120"/>
                  </a:lnTo>
                  <a:lnTo>
                    <a:pt x="154" y="120"/>
                  </a:lnTo>
                  <a:lnTo>
                    <a:pt x="99" y="168"/>
                  </a:lnTo>
                  <a:lnTo>
                    <a:pt x="109" y="169"/>
                  </a:lnTo>
                  <a:lnTo>
                    <a:pt x="106" y="168"/>
                  </a:lnTo>
                  <a:lnTo>
                    <a:pt x="103" y="166"/>
                  </a:lnTo>
                  <a:lnTo>
                    <a:pt x="101" y="168"/>
                  </a:lnTo>
                  <a:lnTo>
                    <a:pt x="103" y="175"/>
                  </a:lnTo>
                  <a:lnTo>
                    <a:pt x="111" y="170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567" name="Freeform 23"/>
            <p:cNvSpPr>
              <a:spLocks/>
            </p:cNvSpPr>
            <p:nvPr/>
          </p:nvSpPr>
          <p:spPr bwMode="auto">
            <a:xfrm>
              <a:off x="5064" y="2582"/>
              <a:ext cx="89" cy="113"/>
            </a:xfrm>
            <a:custGeom>
              <a:avLst/>
              <a:gdLst>
                <a:gd name="T0" fmla="*/ 0 w 89"/>
                <a:gd name="T1" fmla="*/ 37 h 113"/>
                <a:gd name="T2" fmla="*/ 89 w 89"/>
                <a:gd name="T3" fmla="*/ 113 h 113"/>
                <a:gd name="T4" fmla="*/ 61 w 89"/>
                <a:gd name="T5" fmla="*/ 0 h 113"/>
                <a:gd name="T6" fmla="*/ 0 w 89"/>
                <a:gd name="T7" fmla="*/ 3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113">
                  <a:moveTo>
                    <a:pt x="0" y="37"/>
                  </a:moveTo>
                  <a:lnTo>
                    <a:pt x="89" y="113"/>
                  </a:lnTo>
                  <a:lnTo>
                    <a:pt x="61" y="0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568" name="Rectangle 24"/>
          <p:cNvSpPr>
            <a:spLocks noChangeArrowheads="1"/>
          </p:cNvSpPr>
          <p:nvPr/>
        </p:nvSpPr>
        <p:spPr bwMode="auto">
          <a:xfrm>
            <a:off x="2093913" y="5135563"/>
            <a:ext cx="1368425" cy="488950"/>
          </a:xfrm>
          <a:prstGeom prst="rect">
            <a:avLst/>
          </a:prstGeom>
          <a:solidFill>
            <a:schemeClr val="bg1"/>
          </a:solidFill>
          <a:ln w="14351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08569" name="Rectangle 25"/>
          <p:cNvSpPr>
            <a:spLocks noChangeArrowheads="1"/>
          </p:cNvSpPr>
          <p:nvPr/>
        </p:nvSpPr>
        <p:spPr bwMode="auto">
          <a:xfrm>
            <a:off x="1157288" y="3906838"/>
            <a:ext cx="730250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70" name="Rectangle 26"/>
          <p:cNvSpPr>
            <a:spLocks noChangeArrowheads="1"/>
          </p:cNvSpPr>
          <p:nvPr/>
        </p:nvSpPr>
        <p:spPr bwMode="auto">
          <a:xfrm>
            <a:off x="1139825" y="3906838"/>
            <a:ext cx="728663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71" name="Rectangle 27"/>
          <p:cNvSpPr>
            <a:spLocks noChangeArrowheads="1"/>
          </p:cNvSpPr>
          <p:nvPr/>
        </p:nvSpPr>
        <p:spPr bwMode="auto">
          <a:xfrm>
            <a:off x="1285875" y="4160838"/>
            <a:ext cx="0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n-US" sz="1600">
              <a:latin typeface="Arial" charset="0"/>
            </a:endParaRPr>
          </a:p>
        </p:txBody>
      </p:sp>
      <p:sp>
        <p:nvSpPr>
          <p:cNvPr id="3308572" name="Rectangle 28"/>
          <p:cNvSpPr>
            <a:spLocks noChangeArrowheads="1"/>
          </p:cNvSpPr>
          <p:nvPr/>
        </p:nvSpPr>
        <p:spPr bwMode="auto">
          <a:xfrm>
            <a:off x="7472363" y="4473575"/>
            <a:ext cx="14382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73" name="Rectangle 29"/>
          <p:cNvSpPr>
            <a:spLocks noChangeArrowheads="1"/>
          </p:cNvSpPr>
          <p:nvPr/>
        </p:nvSpPr>
        <p:spPr bwMode="auto">
          <a:xfrm>
            <a:off x="7453313" y="4473575"/>
            <a:ext cx="1438275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74" name="Rectangle 30"/>
          <p:cNvSpPr>
            <a:spLocks noChangeArrowheads="1"/>
          </p:cNvSpPr>
          <p:nvPr/>
        </p:nvSpPr>
        <p:spPr bwMode="auto">
          <a:xfrm>
            <a:off x="7620000" y="4800600"/>
            <a:ext cx="609600" cy="122238"/>
          </a:xfrm>
          <a:prstGeom prst="rect">
            <a:avLst/>
          </a:prstGeom>
          <a:solidFill>
            <a:srgbClr val="91AD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800">
                <a:latin typeface="Arial" charset="0"/>
              </a:rPr>
              <a:t>White Sands</a:t>
            </a:r>
          </a:p>
        </p:txBody>
      </p:sp>
      <p:sp>
        <p:nvSpPr>
          <p:cNvPr id="3308575" name="Rectangle 31"/>
          <p:cNvSpPr>
            <a:spLocks noChangeArrowheads="1"/>
          </p:cNvSpPr>
          <p:nvPr/>
        </p:nvSpPr>
        <p:spPr bwMode="auto">
          <a:xfrm>
            <a:off x="7440613" y="2776538"/>
            <a:ext cx="1100137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76" name="Rectangle 32"/>
          <p:cNvSpPr>
            <a:spLocks noChangeArrowheads="1"/>
          </p:cNvSpPr>
          <p:nvPr/>
        </p:nvSpPr>
        <p:spPr bwMode="auto">
          <a:xfrm>
            <a:off x="7421563" y="2776538"/>
            <a:ext cx="11017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577" name="Rectangle 33"/>
          <p:cNvSpPr>
            <a:spLocks noChangeArrowheads="1"/>
          </p:cNvSpPr>
          <p:nvPr/>
        </p:nvSpPr>
        <p:spPr bwMode="auto">
          <a:xfrm>
            <a:off x="6934200" y="2743200"/>
            <a:ext cx="514350" cy="2444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800">
                <a:solidFill>
                  <a:schemeClr val="bg1"/>
                </a:solidFill>
                <a:latin typeface="Arial" charset="0"/>
              </a:rPr>
              <a:t>TDRSS SN</a:t>
            </a:r>
          </a:p>
          <a:p>
            <a:pPr algn="ctr" eaLnBrk="0" hangingPunct="0"/>
            <a:r>
              <a:rPr lang="en-US" sz="800">
                <a:solidFill>
                  <a:schemeClr val="bg1"/>
                </a:solidFill>
                <a:latin typeface="Arial" charset="0"/>
              </a:rPr>
              <a:t>S &amp; Ku</a:t>
            </a:r>
          </a:p>
        </p:txBody>
      </p:sp>
      <p:sp>
        <p:nvSpPr>
          <p:cNvPr id="3308578" name="Rectangle 34"/>
          <p:cNvSpPr>
            <a:spLocks noChangeArrowheads="1"/>
          </p:cNvSpPr>
          <p:nvPr/>
        </p:nvSpPr>
        <p:spPr bwMode="auto">
          <a:xfrm>
            <a:off x="5451475" y="4616450"/>
            <a:ext cx="1382713" cy="641350"/>
          </a:xfrm>
          <a:prstGeom prst="rect">
            <a:avLst/>
          </a:prstGeom>
          <a:solidFill>
            <a:schemeClr val="tx1"/>
          </a:solidFill>
          <a:ln w="1428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08579" name="Rectangle 35"/>
          <p:cNvSpPr>
            <a:spLocks noChangeArrowheads="1"/>
          </p:cNvSpPr>
          <p:nvPr/>
        </p:nvSpPr>
        <p:spPr bwMode="auto">
          <a:xfrm>
            <a:off x="5562600" y="4673600"/>
            <a:ext cx="1127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LAT Instrument Science Operations Center (SLAC)</a:t>
            </a:r>
          </a:p>
        </p:txBody>
      </p:sp>
      <p:sp>
        <p:nvSpPr>
          <p:cNvPr id="3308580" name="Rectangle 36"/>
          <p:cNvSpPr>
            <a:spLocks noChangeArrowheads="1"/>
          </p:cNvSpPr>
          <p:nvPr/>
        </p:nvSpPr>
        <p:spPr bwMode="auto">
          <a:xfrm>
            <a:off x="5454650" y="5641975"/>
            <a:ext cx="1403350" cy="525463"/>
          </a:xfrm>
          <a:prstGeom prst="rect">
            <a:avLst/>
          </a:prstGeom>
          <a:solidFill>
            <a:schemeClr val="tx1"/>
          </a:solidFill>
          <a:ln w="1428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08581" name="Rectangle 37"/>
          <p:cNvSpPr>
            <a:spLocks noChangeArrowheads="1"/>
          </p:cNvSpPr>
          <p:nvPr/>
        </p:nvSpPr>
        <p:spPr bwMode="auto">
          <a:xfrm>
            <a:off x="5562600" y="5702300"/>
            <a:ext cx="129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GBM Instrument </a:t>
            </a:r>
          </a:p>
          <a:p>
            <a:pPr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Operations Center (MSFC)</a:t>
            </a:r>
          </a:p>
        </p:txBody>
      </p:sp>
      <p:grpSp>
        <p:nvGrpSpPr>
          <p:cNvPr id="3308582" name="Group 38"/>
          <p:cNvGrpSpPr>
            <a:grpSpLocks/>
          </p:cNvGrpSpPr>
          <p:nvPr/>
        </p:nvGrpSpPr>
        <p:grpSpPr bwMode="auto">
          <a:xfrm>
            <a:off x="2724150" y="4330700"/>
            <a:ext cx="5183188" cy="804863"/>
            <a:chOff x="1716" y="2728"/>
            <a:chExt cx="3265" cy="507"/>
          </a:xfrm>
        </p:grpSpPr>
        <p:sp>
          <p:nvSpPr>
            <p:cNvPr id="3308583" name="Freeform 39"/>
            <p:cNvSpPr>
              <a:spLocks/>
            </p:cNvSpPr>
            <p:nvPr/>
          </p:nvSpPr>
          <p:spPr bwMode="auto">
            <a:xfrm>
              <a:off x="1741" y="2754"/>
              <a:ext cx="3132" cy="374"/>
            </a:xfrm>
            <a:custGeom>
              <a:avLst/>
              <a:gdLst>
                <a:gd name="T0" fmla="*/ 0 w 3132"/>
                <a:gd name="T1" fmla="*/ 374 h 374"/>
                <a:gd name="T2" fmla="*/ 18 w 3132"/>
                <a:gd name="T3" fmla="*/ 374 h 374"/>
                <a:gd name="T4" fmla="*/ 18 w 3132"/>
                <a:gd name="T5" fmla="*/ 9 h 374"/>
                <a:gd name="T6" fmla="*/ 9 w 3132"/>
                <a:gd name="T7" fmla="*/ 9 h 374"/>
                <a:gd name="T8" fmla="*/ 9 w 3132"/>
                <a:gd name="T9" fmla="*/ 18 h 374"/>
                <a:gd name="T10" fmla="*/ 3132 w 3132"/>
                <a:gd name="T11" fmla="*/ 18 h 374"/>
                <a:gd name="T12" fmla="*/ 3132 w 3132"/>
                <a:gd name="T13" fmla="*/ 0 h 374"/>
                <a:gd name="T14" fmla="*/ 9 w 3132"/>
                <a:gd name="T15" fmla="*/ 0 h 374"/>
                <a:gd name="T16" fmla="*/ 0 w 3132"/>
                <a:gd name="T17" fmla="*/ 0 h 374"/>
                <a:gd name="T18" fmla="*/ 0 w 3132"/>
                <a:gd name="T19" fmla="*/ 9 h 374"/>
                <a:gd name="T20" fmla="*/ 0 w 3132"/>
                <a:gd name="T21" fmla="*/ 374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32" h="374">
                  <a:moveTo>
                    <a:pt x="0" y="374"/>
                  </a:moveTo>
                  <a:lnTo>
                    <a:pt x="18" y="374"/>
                  </a:lnTo>
                  <a:lnTo>
                    <a:pt x="18" y="9"/>
                  </a:lnTo>
                  <a:lnTo>
                    <a:pt x="9" y="9"/>
                  </a:lnTo>
                  <a:lnTo>
                    <a:pt x="9" y="18"/>
                  </a:lnTo>
                  <a:lnTo>
                    <a:pt x="3132" y="18"/>
                  </a:lnTo>
                  <a:lnTo>
                    <a:pt x="3132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0" y="3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584" name="Freeform 40"/>
            <p:cNvSpPr>
              <a:spLocks/>
            </p:cNvSpPr>
            <p:nvPr/>
          </p:nvSpPr>
          <p:spPr bwMode="auto">
            <a:xfrm>
              <a:off x="1716" y="3125"/>
              <a:ext cx="70" cy="110"/>
            </a:xfrm>
            <a:custGeom>
              <a:avLst/>
              <a:gdLst>
                <a:gd name="T0" fmla="*/ 0 w 70"/>
                <a:gd name="T1" fmla="*/ 0 h 110"/>
                <a:gd name="T2" fmla="*/ 34 w 70"/>
                <a:gd name="T3" fmla="*/ 110 h 110"/>
                <a:gd name="T4" fmla="*/ 70 w 70"/>
                <a:gd name="T5" fmla="*/ 0 h 110"/>
                <a:gd name="T6" fmla="*/ 0 w 70"/>
                <a:gd name="T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110">
                  <a:moveTo>
                    <a:pt x="0" y="0"/>
                  </a:moveTo>
                  <a:lnTo>
                    <a:pt x="34" y="110"/>
                  </a:lnTo>
                  <a:lnTo>
                    <a:pt x="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585" name="Freeform 41"/>
            <p:cNvSpPr>
              <a:spLocks/>
            </p:cNvSpPr>
            <p:nvPr/>
          </p:nvSpPr>
          <p:spPr bwMode="auto">
            <a:xfrm>
              <a:off x="4871" y="2728"/>
              <a:ext cx="110" cy="71"/>
            </a:xfrm>
            <a:custGeom>
              <a:avLst/>
              <a:gdLst>
                <a:gd name="T0" fmla="*/ 0 w 110"/>
                <a:gd name="T1" fmla="*/ 71 h 71"/>
                <a:gd name="T2" fmla="*/ 110 w 110"/>
                <a:gd name="T3" fmla="*/ 36 h 71"/>
                <a:gd name="T4" fmla="*/ 0 w 110"/>
                <a:gd name="T5" fmla="*/ 0 h 71"/>
                <a:gd name="T6" fmla="*/ 0 w 110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71">
                  <a:moveTo>
                    <a:pt x="0" y="71"/>
                  </a:moveTo>
                  <a:lnTo>
                    <a:pt x="110" y="36"/>
                  </a:lnTo>
                  <a:lnTo>
                    <a:pt x="0" y="0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586" name="Rectangle 42"/>
          <p:cNvSpPr>
            <a:spLocks noChangeArrowheads="1"/>
          </p:cNvSpPr>
          <p:nvPr/>
        </p:nvSpPr>
        <p:spPr bwMode="auto">
          <a:xfrm>
            <a:off x="476250" y="5715000"/>
            <a:ext cx="1597025" cy="439738"/>
          </a:xfrm>
          <a:prstGeom prst="rect">
            <a:avLst/>
          </a:prstGeom>
          <a:solidFill>
            <a:schemeClr val="tx1"/>
          </a:solidFill>
          <a:ln w="14351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en-US" sz="2400" b="0">
              <a:latin typeface="Times New Roman" charset="0"/>
            </a:endParaRPr>
          </a:p>
        </p:txBody>
      </p:sp>
      <p:sp>
        <p:nvSpPr>
          <p:cNvPr id="3308587" name="Rectangle 43"/>
          <p:cNvSpPr>
            <a:spLocks noChangeArrowheads="1"/>
          </p:cNvSpPr>
          <p:nvPr/>
        </p:nvSpPr>
        <p:spPr bwMode="auto">
          <a:xfrm>
            <a:off x="609600" y="5715000"/>
            <a:ext cx="1274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GRB </a:t>
            </a:r>
          </a:p>
          <a:p>
            <a:pPr algn="ctr"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Coordinates Network (GSFC)</a:t>
            </a:r>
          </a:p>
        </p:txBody>
      </p:sp>
      <p:grpSp>
        <p:nvGrpSpPr>
          <p:cNvPr id="3308588" name="Group 44"/>
          <p:cNvGrpSpPr>
            <a:grpSpLocks/>
          </p:cNvGrpSpPr>
          <p:nvPr/>
        </p:nvGrpSpPr>
        <p:grpSpPr bwMode="auto">
          <a:xfrm>
            <a:off x="2071688" y="5624513"/>
            <a:ext cx="763587" cy="292100"/>
            <a:chOff x="1305" y="3543"/>
            <a:chExt cx="481" cy="184"/>
          </a:xfrm>
        </p:grpSpPr>
        <p:sp>
          <p:nvSpPr>
            <p:cNvPr id="3308589" name="Freeform 45"/>
            <p:cNvSpPr>
              <a:spLocks/>
            </p:cNvSpPr>
            <p:nvPr/>
          </p:nvSpPr>
          <p:spPr bwMode="auto">
            <a:xfrm>
              <a:off x="1413" y="3649"/>
              <a:ext cx="346" cy="50"/>
            </a:xfrm>
            <a:custGeom>
              <a:avLst/>
              <a:gdLst>
                <a:gd name="T0" fmla="*/ 346 w 346"/>
                <a:gd name="T1" fmla="*/ 0 h 50"/>
                <a:gd name="T2" fmla="*/ 328 w 346"/>
                <a:gd name="T3" fmla="*/ 0 h 50"/>
                <a:gd name="T4" fmla="*/ 328 w 346"/>
                <a:gd name="T5" fmla="*/ 42 h 50"/>
                <a:gd name="T6" fmla="*/ 337 w 346"/>
                <a:gd name="T7" fmla="*/ 42 h 50"/>
                <a:gd name="T8" fmla="*/ 337 w 346"/>
                <a:gd name="T9" fmla="*/ 33 h 50"/>
                <a:gd name="T10" fmla="*/ 0 w 346"/>
                <a:gd name="T11" fmla="*/ 33 h 50"/>
                <a:gd name="T12" fmla="*/ 0 w 346"/>
                <a:gd name="T13" fmla="*/ 50 h 50"/>
                <a:gd name="T14" fmla="*/ 337 w 346"/>
                <a:gd name="T15" fmla="*/ 50 h 50"/>
                <a:gd name="T16" fmla="*/ 346 w 346"/>
                <a:gd name="T17" fmla="*/ 50 h 50"/>
                <a:gd name="T18" fmla="*/ 346 w 346"/>
                <a:gd name="T19" fmla="*/ 42 h 50"/>
                <a:gd name="T20" fmla="*/ 346 w 346"/>
                <a:gd name="T2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6" h="50">
                  <a:moveTo>
                    <a:pt x="346" y="0"/>
                  </a:moveTo>
                  <a:lnTo>
                    <a:pt x="328" y="0"/>
                  </a:lnTo>
                  <a:lnTo>
                    <a:pt x="328" y="42"/>
                  </a:lnTo>
                  <a:lnTo>
                    <a:pt x="337" y="42"/>
                  </a:lnTo>
                  <a:lnTo>
                    <a:pt x="337" y="33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337" y="50"/>
                  </a:lnTo>
                  <a:lnTo>
                    <a:pt x="346" y="50"/>
                  </a:lnTo>
                  <a:lnTo>
                    <a:pt x="346" y="42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590" name="Freeform 46"/>
            <p:cNvSpPr>
              <a:spLocks/>
            </p:cNvSpPr>
            <p:nvPr/>
          </p:nvSpPr>
          <p:spPr bwMode="auto">
            <a:xfrm>
              <a:off x="1716" y="3543"/>
              <a:ext cx="70" cy="110"/>
            </a:xfrm>
            <a:custGeom>
              <a:avLst/>
              <a:gdLst>
                <a:gd name="T0" fmla="*/ 70 w 70"/>
                <a:gd name="T1" fmla="*/ 110 h 110"/>
                <a:gd name="T2" fmla="*/ 34 w 70"/>
                <a:gd name="T3" fmla="*/ 0 h 110"/>
                <a:gd name="T4" fmla="*/ 0 w 70"/>
                <a:gd name="T5" fmla="*/ 110 h 110"/>
                <a:gd name="T6" fmla="*/ 70 w 70"/>
                <a:gd name="T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110">
                  <a:moveTo>
                    <a:pt x="70" y="110"/>
                  </a:moveTo>
                  <a:lnTo>
                    <a:pt x="34" y="0"/>
                  </a:lnTo>
                  <a:lnTo>
                    <a:pt x="0" y="110"/>
                  </a:lnTo>
                  <a:lnTo>
                    <a:pt x="70" y="1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591" name="Freeform 47"/>
            <p:cNvSpPr>
              <a:spLocks/>
            </p:cNvSpPr>
            <p:nvPr/>
          </p:nvSpPr>
          <p:spPr bwMode="auto">
            <a:xfrm>
              <a:off x="1305" y="3656"/>
              <a:ext cx="112" cy="71"/>
            </a:xfrm>
            <a:custGeom>
              <a:avLst/>
              <a:gdLst>
                <a:gd name="T0" fmla="*/ 112 w 112"/>
                <a:gd name="T1" fmla="*/ 0 h 71"/>
                <a:gd name="T2" fmla="*/ 0 w 112"/>
                <a:gd name="T3" fmla="*/ 36 h 71"/>
                <a:gd name="T4" fmla="*/ 112 w 112"/>
                <a:gd name="T5" fmla="*/ 71 h 71"/>
                <a:gd name="T6" fmla="*/ 112 w 112"/>
                <a:gd name="T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71">
                  <a:moveTo>
                    <a:pt x="112" y="0"/>
                  </a:moveTo>
                  <a:lnTo>
                    <a:pt x="0" y="36"/>
                  </a:lnTo>
                  <a:lnTo>
                    <a:pt x="112" y="7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8592" name="Group 48"/>
          <p:cNvGrpSpPr>
            <a:grpSpLocks/>
          </p:cNvGrpSpPr>
          <p:nvPr/>
        </p:nvGrpSpPr>
        <p:grpSpPr bwMode="auto">
          <a:xfrm>
            <a:off x="3462338" y="5326063"/>
            <a:ext cx="450850" cy="111125"/>
            <a:chOff x="2181" y="3355"/>
            <a:chExt cx="284" cy="70"/>
          </a:xfrm>
        </p:grpSpPr>
        <p:sp>
          <p:nvSpPr>
            <p:cNvPr id="3308593" name="Rectangle 49"/>
            <p:cNvSpPr>
              <a:spLocks noChangeArrowheads="1"/>
            </p:cNvSpPr>
            <p:nvPr/>
          </p:nvSpPr>
          <p:spPr bwMode="auto">
            <a:xfrm>
              <a:off x="2287" y="3381"/>
              <a:ext cx="70" cy="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594" name="Freeform 50"/>
            <p:cNvSpPr>
              <a:spLocks/>
            </p:cNvSpPr>
            <p:nvPr/>
          </p:nvSpPr>
          <p:spPr bwMode="auto">
            <a:xfrm>
              <a:off x="2181" y="3355"/>
              <a:ext cx="110" cy="70"/>
            </a:xfrm>
            <a:custGeom>
              <a:avLst/>
              <a:gdLst>
                <a:gd name="T0" fmla="*/ 110 w 110"/>
                <a:gd name="T1" fmla="*/ 0 h 70"/>
                <a:gd name="T2" fmla="*/ 0 w 110"/>
                <a:gd name="T3" fmla="*/ 36 h 70"/>
                <a:gd name="T4" fmla="*/ 110 w 110"/>
                <a:gd name="T5" fmla="*/ 70 h 70"/>
                <a:gd name="T6" fmla="*/ 110 w 110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70">
                  <a:moveTo>
                    <a:pt x="110" y="0"/>
                  </a:moveTo>
                  <a:lnTo>
                    <a:pt x="0" y="36"/>
                  </a:lnTo>
                  <a:lnTo>
                    <a:pt x="110" y="70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595" name="Freeform 51"/>
            <p:cNvSpPr>
              <a:spLocks/>
            </p:cNvSpPr>
            <p:nvPr/>
          </p:nvSpPr>
          <p:spPr bwMode="auto">
            <a:xfrm>
              <a:off x="2355" y="3355"/>
              <a:ext cx="110" cy="70"/>
            </a:xfrm>
            <a:custGeom>
              <a:avLst/>
              <a:gdLst>
                <a:gd name="T0" fmla="*/ 0 w 110"/>
                <a:gd name="T1" fmla="*/ 70 h 70"/>
                <a:gd name="T2" fmla="*/ 110 w 110"/>
                <a:gd name="T3" fmla="*/ 36 h 70"/>
                <a:gd name="T4" fmla="*/ 0 w 110"/>
                <a:gd name="T5" fmla="*/ 0 h 70"/>
                <a:gd name="T6" fmla="*/ 0 w 110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0" h="70">
                  <a:moveTo>
                    <a:pt x="0" y="70"/>
                  </a:moveTo>
                  <a:lnTo>
                    <a:pt x="110" y="36"/>
                  </a:lnTo>
                  <a:lnTo>
                    <a:pt x="0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596" name="Rectangle 52"/>
          <p:cNvSpPr>
            <a:spLocks noChangeArrowheads="1"/>
          </p:cNvSpPr>
          <p:nvPr/>
        </p:nvSpPr>
        <p:spPr bwMode="auto">
          <a:xfrm>
            <a:off x="4849813" y="2351088"/>
            <a:ext cx="539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•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597" name="Rectangle 53"/>
          <p:cNvSpPr>
            <a:spLocks noChangeArrowheads="1"/>
          </p:cNvSpPr>
          <p:nvPr/>
        </p:nvSpPr>
        <p:spPr bwMode="auto">
          <a:xfrm>
            <a:off x="4932363" y="2351088"/>
            <a:ext cx="11684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Telemetry 1 kbps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598" name="Rectangle 54"/>
          <p:cNvSpPr>
            <a:spLocks noChangeArrowheads="1"/>
          </p:cNvSpPr>
          <p:nvPr/>
        </p:nvSpPr>
        <p:spPr bwMode="auto">
          <a:xfrm>
            <a:off x="4849813" y="2525713"/>
            <a:ext cx="539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•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599" name="Rectangle 55"/>
          <p:cNvSpPr>
            <a:spLocks noChangeArrowheads="1"/>
          </p:cNvSpPr>
          <p:nvPr/>
        </p:nvSpPr>
        <p:spPr bwMode="auto">
          <a:xfrm>
            <a:off x="4700588" y="2274888"/>
            <a:ext cx="22510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00" name="Rectangle 56"/>
          <p:cNvSpPr>
            <a:spLocks noChangeArrowheads="1"/>
          </p:cNvSpPr>
          <p:nvPr/>
        </p:nvSpPr>
        <p:spPr bwMode="auto">
          <a:xfrm>
            <a:off x="3792538" y="3527425"/>
            <a:ext cx="508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-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01" name="Rectangle 57"/>
          <p:cNvSpPr>
            <a:spLocks noChangeArrowheads="1"/>
          </p:cNvSpPr>
          <p:nvPr/>
        </p:nvSpPr>
        <p:spPr bwMode="auto">
          <a:xfrm>
            <a:off x="3697288" y="3702050"/>
            <a:ext cx="539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•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02" name="Rectangle 58"/>
          <p:cNvSpPr>
            <a:spLocks noChangeArrowheads="1"/>
          </p:cNvSpPr>
          <p:nvPr/>
        </p:nvSpPr>
        <p:spPr bwMode="auto">
          <a:xfrm>
            <a:off x="3563938" y="3451225"/>
            <a:ext cx="119062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03" name="Rectangle 59"/>
          <p:cNvSpPr>
            <a:spLocks noChangeArrowheads="1"/>
          </p:cNvSpPr>
          <p:nvPr/>
        </p:nvSpPr>
        <p:spPr bwMode="auto">
          <a:xfrm>
            <a:off x="3546475" y="3451225"/>
            <a:ext cx="119062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04" name="Rectangle 60"/>
          <p:cNvSpPr>
            <a:spLocks noChangeArrowheads="1"/>
          </p:cNvSpPr>
          <p:nvPr/>
        </p:nvSpPr>
        <p:spPr bwMode="auto">
          <a:xfrm>
            <a:off x="3678238" y="3527425"/>
            <a:ext cx="0" cy="1222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3308605" name="Group 61"/>
          <p:cNvGrpSpPr>
            <a:grpSpLocks/>
          </p:cNvGrpSpPr>
          <p:nvPr/>
        </p:nvGrpSpPr>
        <p:grpSpPr bwMode="auto">
          <a:xfrm>
            <a:off x="4483100" y="2754313"/>
            <a:ext cx="2790825" cy="561975"/>
            <a:chOff x="2824" y="1735"/>
            <a:chExt cx="1758" cy="354"/>
          </a:xfrm>
        </p:grpSpPr>
        <p:sp>
          <p:nvSpPr>
            <p:cNvPr id="3308606" name="Freeform 62"/>
            <p:cNvSpPr>
              <a:spLocks/>
            </p:cNvSpPr>
            <p:nvPr/>
          </p:nvSpPr>
          <p:spPr bwMode="auto">
            <a:xfrm>
              <a:off x="2928" y="1760"/>
              <a:ext cx="1654" cy="329"/>
            </a:xfrm>
            <a:custGeom>
              <a:avLst/>
              <a:gdLst>
                <a:gd name="T0" fmla="*/ 1650 w 1654"/>
                <a:gd name="T1" fmla="*/ 329 h 329"/>
                <a:gd name="T2" fmla="*/ 1654 w 1654"/>
                <a:gd name="T3" fmla="*/ 314 h 329"/>
                <a:gd name="T4" fmla="*/ 672 w 1654"/>
                <a:gd name="T5" fmla="*/ 84 h 329"/>
                <a:gd name="T6" fmla="*/ 669 w 1654"/>
                <a:gd name="T7" fmla="*/ 82 h 329"/>
                <a:gd name="T8" fmla="*/ 666 w 1654"/>
                <a:gd name="T9" fmla="*/ 84 h 329"/>
                <a:gd name="T10" fmla="*/ 663 w 1654"/>
                <a:gd name="T11" fmla="*/ 85 h 329"/>
                <a:gd name="T12" fmla="*/ 660 w 1654"/>
                <a:gd name="T13" fmla="*/ 91 h 329"/>
                <a:gd name="T14" fmla="*/ 663 w 1654"/>
                <a:gd name="T15" fmla="*/ 97 h 329"/>
                <a:gd name="T16" fmla="*/ 663 w 1654"/>
                <a:gd name="T17" fmla="*/ 98 h 329"/>
                <a:gd name="T18" fmla="*/ 729 w 1654"/>
                <a:gd name="T19" fmla="*/ 180 h 329"/>
                <a:gd name="T20" fmla="*/ 735 w 1654"/>
                <a:gd name="T21" fmla="*/ 173 h 329"/>
                <a:gd name="T22" fmla="*/ 735 w 1654"/>
                <a:gd name="T23" fmla="*/ 164 h 329"/>
                <a:gd name="T24" fmla="*/ 732 w 1654"/>
                <a:gd name="T25" fmla="*/ 166 h 329"/>
                <a:gd name="T26" fmla="*/ 729 w 1654"/>
                <a:gd name="T27" fmla="*/ 167 h 329"/>
                <a:gd name="T28" fmla="*/ 726 w 1654"/>
                <a:gd name="T29" fmla="*/ 173 h 329"/>
                <a:gd name="T30" fmla="*/ 729 w 1654"/>
                <a:gd name="T31" fmla="*/ 179 h 329"/>
                <a:gd name="T32" fmla="*/ 736 w 1654"/>
                <a:gd name="T33" fmla="*/ 164 h 329"/>
                <a:gd name="T34" fmla="*/ 2 w 1654"/>
                <a:gd name="T35" fmla="*/ 0 h 329"/>
                <a:gd name="T36" fmla="*/ 0 w 1654"/>
                <a:gd name="T37" fmla="*/ 18 h 329"/>
                <a:gd name="T38" fmla="*/ 733 w 1654"/>
                <a:gd name="T39" fmla="*/ 181 h 329"/>
                <a:gd name="T40" fmla="*/ 735 w 1654"/>
                <a:gd name="T41" fmla="*/ 181 h 329"/>
                <a:gd name="T42" fmla="*/ 738 w 1654"/>
                <a:gd name="T43" fmla="*/ 180 h 329"/>
                <a:gd name="T44" fmla="*/ 741 w 1654"/>
                <a:gd name="T45" fmla="*/ 179 h 329"/>
                <a:gd name="T46" fmla="*/ 743 w 1654"/>
                <a:gd name="T47" fmla="*/ 173 h 329"/>
                <a:gd name="T48" fmla="*/ 741 w 1654"/>
                <a:gd name="T49" fmla="*/ 167 h 329"/>
                <a:gd name="T50" fmla="*/ 741 w 1654"/>
                <a:gd name="T51" fmla="*/ 167 h 329"/>
                <a:gd name="T52" fmla="*/ 675 w 1654"/>
                <a:gd name="T53" fmla="*/ 85 h 329"/>
                <a:gd name="T54" fmla="*/ 669 w 1654"/>
                <a:gd name="T55" fmla="*/ 100 h 329"/>
                <a:gd name="T56" fmla="*/ 672 w 1654"/>
                <a:gd name="T57" fmla="*/ 98 h 329"/>
                <a:gd name="T58" fmla="*/ 675 w 1654"/>
                <a:gd name="T59" fmla="*/ 97 h 329"/>
                <a:gd name="T60" fmla="*/ 677 w 1654"/>
                <a:gd name="T61" fmla="*/ 91 h 329"/>
                <a:gd name="T62" fmla="*/ 675 w 1654"/>
                <a:gd name="T63" fmla="*/ 85 h 329"/>
                <a:gd name="T64" fmla="*/ 669 w 1654"/>
                <a:gd name="T65" fmla="*/ 91 h 329"/>
                <a:gd name="T66" fmla="*/ 667 w 1654"/>
                <a:gd name="T67" fmla="*/ 100 h 329"/>
                <a:gd name="T68" fmla="*/ 1650 w 1654"/>
                <a:gd name="T69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54" h="329">
                  <a:moveTo>
                    <a:pt x="1650" y="329"/>
                  </a:moveTo>
                  <a:lnTo>
                    <a:pt x="1654" y="314"/>
                  </a:lnTo>
                  <a:lnTo>
                    <a:pt x="672" y="84"/>
                  </a:lnTo>
                  <a:lnTo>
                    <a:pt x="669" y="82"/>
                  </a:lnTo>
                  <a:lnTo>
                    <a:pt x="666" y="84"/>
                  </a:lnTo>
                  <a:lnTo>
                    <a:pt x="663" y="85"/>
                  </a:lnTo>
                  <a:lnTo>
                    <a:pt x="660" y="91"/>
                  </a:lnTo>
                  <a:lnTo>
                    <a:pt x="663" y="97"/>
                  </a:lnTo>
                  <a:lnTo>
                    <a:pt x="663" y="98"/>
                  </a:lnTo>
                  <a:lnTo>
                    <a:pt x="729" y="180"/>
                  </a:lnTo>
                  <a:lnTo>
                    <a:pt x="735" y="173"/>
                  </a:lnTo>
                  <a:lnTo>
                    <a:pt x="735" y="164"/>
                  </a:lnTo>
                  <a:lnTo>
                    <a:pt x="732" y="166"/>
                  </a:lnTo>
                  <a:lnTo>
                    <a:pt x="729" y="167"/>
                  </a:lnTo>
                  <a:lnTo>
                    <a:pt x="726" y="173"/>
                  </a:lnTo>
                  <a:lnTo>
                    <a:pt x="729" y="179"/>
                  </a:lnTo>
                  <a:lnTo>
                    <a:pt x="736" y="164"/>
                  </a:lnTo>
                  <a:lnTo>
                    <a:pt x="2" y="0"/>
                  </a:lnTo>
                  <a:lnTo>
                    <a:pt x="0" y="18"/>
                  </a:lnTo>
                  <a:lnTo>
                    <a:pt x="733" y="181"/>
                  </a:lnTo>
                  <a:lnTo>
                    <a:pt x="735" y="181"/>
                  </a:lnTo>
                  <a:lnTo>
                    <a:pt x="738" y="180"/>
                  </a:lnTo>
                  <a:lnTo>
                    <a:pt x="741" y="179"/>
                  </a:lnTo>
                  <a:lnTo>
                    <a:pt x="743" y="173"/>
                  </a:lnTo>
                  <a:lnTo>
                    <a:pt x="741" y="167"/>
                  </a:lnTo>
                  <a:lnTo>
                    <a:pt x="741" y="167"/>
                  </a:lnTo>
                  <a:lnTo>
                    <a:pt x="675" y="85"/>
                  </a:lnTo>
                  <a:lnTo>
                    <a:pt x="669" y="100"/>
                  </a:lnTo>
                  <a:lnTo>
                    <a:pt x="672" y="98"/>
                  </a:lnTo>
                  <a:lnTo>
                    <a:pt x="675" y="97"/>
                  </a:lnTo>
                  <a:lnTo>
                    <a:pt x="677" y="91"/>
                  </a:lnTo>
                  <a:lnTo>
                    <a:pt x="675" y="85"/>
                  </a:lnTo>
                  <a:lnTo>
                    <a:pt x="669" y="91"/>
                  </a:lnTo>
                  <a:lnTo>
                    <a:pt x="667" y="100"/>
                  </a:lnTo>
                  <a:lnTo>
                    <a:pt x="1650" y="329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07" name="Freeform 63"/>
            <p:cNvSpPr>
              <a:spLocks/>
            </p:cNvSpPr>
            <p:nvPr/>
          </p:nvSpPr>
          <p:spPr bwMode="auto">
            <a:xfrm>
              <a:off x="2824" y="1735"/>
              <a:ext cx="118" cy="70"/>
            </a:xfrm>
            <a:custGeom>
              <a:avLst/>
              <a:gdLst>
                <a:gd name="T0" fmla="*/ 118 w 118"/>
                <a:gd name="T1" fmla="*/ 0 h 70"/>
                <a:gd name="T2" fmla="*/ 0 w 118"/>
                <a:gd name="T3" fmla="*/ 10 h 70"/>
                <a:gd name="T4" fmla="*/ 102 w 118"/>
                <a:gd name="T5" fmla="*/ 70 h 70"/>
                <a:gd name="T6" fmla="*/ 118 w 118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" h="70">
                  <a:moveTo>
                    <a:pt x="118" y="0"/>
                  </a:moveTo>
                  <a:lnTo>
                    <a:pt x="0" y="10"/>
                  </a:lnTo>
                  <a:lnTo>
                    <a:pt x="102" y="7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8608" name="Group 64"/>
          <p:cNvGrpSpPr>
            <a:grpSpLocks/>
          </p:cNvGrpSpPr>
          <p:nvPr/>
        </p:nvGrpSpPr>
        <p:grpSpPr bwMode="auto">
          <a:xfrm>
            <a:off x="7675563" y="3854450"/>
            <a:ext cx="334962" cy="552450"/>
            <a:chOff x="4835" y="2428"/>
            <a:chExt cx="211" cy="348"/>
          </a:xfrm>
        </p:grpSpPr>
        <p:sp>
          <p:nvSpPr>
            <p:cNvPr id="3308609" name="Freeform 65"/>
            <p:cNvSpPr>
              <a:spLocks/>
            </p:cNvSpPr>
            <p:nvPr/>
          </p:nvSpPr>
          <p:spPr bwMode="auto">
            <a:xfrm>
              <a:off x="4868" y="2525"/>
              <a:ext cx="178" cy="251"/>
            </a:xfrm>
            <a:custGeom>
              <a:avLst/>
              <a:gdLst>
                <a:gd name="T0" fmla="*/ 163 w 178"/>
                <a:gd name="T1" fmla="*/ 251 h 251"/>
                <a:gd name="T2" fmla="*/ 178 w 178"/>
                <a:gd name="T3" fmla="*/ 245 h 251"/>
                <a:gd name="T4" fmla="*/ 125 w 178"/>
                <a:gd name="T5" fmla="*/ 100 h 251"/>
                <a:gd name="T6" fmla="*/ 123 w 178"/>
                <a:gd name="T7" fmla="*/ 97 h 251"/>
                <a:gd name="T8" fmla="*/ 120 w 178"/>
                <a:gd name="T9" fmla="*/ 96 h 251"/>
                <a:gd name="T10" fmla="*/ 117 w 178"/>
                <a:gd name="T11" fmla="*/ 94 h 251"/>
                <a:gd name="T12" fmla="*/ 115 w 178"/>
                <a:gd name="T13" fmla="*/ 96 h 251"/>
                <a:gd name="T14" fmla="*/ 112 w 178"/>
                <a:gd name="T15" fmla="*/ 97 h 251"/>
                <a:gd name="T16" fmla="*/ 64 w 178"/>
                <a:gd name="T17" fmla="*/ 159 h 251"/>
                <a:gd name="T18" fmla="*/ 70 w 178"/>
                <a:gd name="T19" fmla="*/ 165 h 251"/>
                <a:gd name="T20" fmla="*/ 76 w 178"/>
                <a:gd name="T21" fmla="*/ 159 h 251"/>
                <a:gd name="T22" fmla="*/ 73 w 178"/>
                <a:gd name="T23" fmla="*/ 158 h 251"/>
                <a:gd name="T24" fmla="*/ 70 w 178"/>
                <a:gd name="T25" fmla="*/ 156 h 251"/>
                <a:gd name="T26" fmla="*/ 67 w 178"/>
                <a:gd name="T27" fmla="*/ 158 h 251"/>
                <a:gd name="T28" fmla="*/ 77 w 178"/>
                <a:gd name="T29" fmla="*/ 162 h 251"/>
                <a:gd name="T30" fmla="*/ 14 w 178"/>
                <a:gd name="T31" fmla="*/ 0 h 251"/>
                <a:gd name="T32" fmla="*/ 0 w 178"/>
                <a:gd name="T33" fmla="*/ 5 h 251"/>
                <a:gd name="T34" fmla="*/ 63 w 178"/>
                <a:gd name="T35" fmla="*/ 168 h 251"/>
                <a:gd name="T36" fmla="*/ 64 w 178"/>
                <a:gd name="T37" fmla="*/ 170 h 251"/>
                <a:gd name="T38" fmla="*/ 67 w 178"/>
                <a:gd name="T39" fmla="*/ 172 h 251"/>
                <a:gd name="T40" fmla="*/ 70 w 178"/>
                <a:gd name="T41" fmla="*/ 173 h 251"/>
                <a:gd name="T42" fmla="*/ 73 w 178"/>
                <a:gd name="T43" fmla="*/ 172 h 251"/>
                <a:gd name="T44" fmla="*/ 76 w 178"/>
                <a:gd name="T45" fmla="*/ 172 h 251"/>
                <a:gd name="T46" fmla="*/ 123 w 178"/>
                <a:gd name="T47" fmla="*/ 110 h 251"/>
                <a:gd name="T48" fmla="*/ 112 w 178"/>
                <a:gd name="T49" fmla="*/ 109 h 251"/>
                <a:gd name="T50" fmla="*/ 115 w 178"/>
                <a:gd name="T51" fmla="*/ 110 h 251"/>
                <a:gd name="T52" fmla="*/ 117 w 178"/>
                <a:gd name="T53" fmla="*/ 112 h 251"/>
                <a:gd name="T54" fmla="*/ 120 w 178"/>
                <a:gd name="T55" fmla="*/ 110 h 251"/>
                <a:gd name="T56" fmla="*/ 117 w 178"/>
                <a:gd name="T57" fmla="*/ 103 h 251"/>
                <a:gd name="T58" fmla="*/ 110 w 178"/>
                <a:gd name="T59" fmla="*/ 106 h 251"/>
                <a:gd name="T60" fmla="*/ 163 w 178"/>
                <a:gd name="T61" fmla="*/ 25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8" h="251">
                  <a:moveTo>
                    <a:pt x="163" y="251"/>
                  </a:moveTo>
                  <a:lnTo>
                    <a:pt x="178" y="245"/>
                  </a:lnTo>
                  <a:lnTo>
                    <a:pt x="125" y="100"/>
                  </a:lnTo>
                  <a:lnTo>
                    <a:pt x="123" y="97"/>
                  </a:lnTo>
                  <a:lnTo>
                    <a:pt x="120" y="96"/>
                  </a:lnTo>
                  <a:lnTo>
                    <a:pt x="117" y="94"/>
                  </a:lnTo>
                  <a:lnTo>
                    <a:pt x="115" y="96"/>
                  </a:lnTo>
                  <a:lnTo>
                    <a:pt x="112" y="97"/>
                  </a:lnTo>
                  <a:lnTo>
                    <a:pt x="64" y="159"/>
                  </a:lnTo>
                  <a:lnTo>
                    <a:pt x="70" y="165"/>
                  </a:lnTo>
                  <a:lnTo>
                    <a:pt x="76" y="159"/>
                  </a:lnTo>
                  <a:lnTo>
                    <a:pt x="73" y="158"/>
                  </a:lnTo>
                  <a:lnTo>
                    <a:pt x="70" y="156"/>
                  </a:lnTo>
                  <a:lnTo>
                    <a:pt x="67" y="158"/>
                  </a:lnTo>
                  <a:lnTo>
                    <a:pt x="77" y="162"/>
                  </a:lnTo>
                  <a:lnTo>
                    <a:pt x="14" y="0"/>
                  </a:lnTo>
                  <a:lnTo>
                    <a:pt x="0" y="5"/>
                  </a:lnTo>
                  <a:lnTo>
                    <a:pt x="63" y="168"/>
                  </a:lnTo>
                  <a:lnTo>
                    <a:pt x="64" y="170"/>
                  </a:lnTo>
                  <a:lnTo>
                    <a:pt x="67" y="172"/>
                  </a:lnTo>
                  <a:lnTo>
                    <a:pt x="70" y="173"/>
                  </a:lnTo>
                  <a:lnTo>
                    <a:pt x="73" y="172"/>
                  </a:lnTo>
                  <a:lnTo>
                    <a:pt x="76" y="172"/>
                  </a:lnTo>
                  <a:lnTo>
                    <a:pt x="123" y="110"/>
                  </a:lnTo>
                  <a:lnTo>
                    <a:pt x="112" y="109"/>
                  </a:lnTo>
                  <a:lnTo>
                    <a:pt x="115" y="110"/>
                  </a:lnTo>
                  <a:lnTo>
                    <a:pt x="117" y="112"/>
                  </a:lnTo>
                  <a:lnTo>
                    <a:pt x="120" y="110"/>
                  </a:lnTo>
                  <a:lnTo>
                    <a:pt x="117" y="103"/>
                  </a:lnTo>
                  <a:lnTo>
                    <a:pt x="110" y="106"/>
                  </a:lnTo>
                  <a:lnTo>
                    <a:pt x="163" y="25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10" name="Freeform 66"/>
            <p:cNvSpPr>
              <a:spLocks/>
            </p:cNvSpPr>
            <p:nvPr/>
          </p:nvSpPr>
          <p:spPr bwMode="auto">
            <a:xfrm>
              <a:off x="4835" y="2428"/>
              <a:ext cx="74" cy="118"/>
            </a:xfrm>
            <a:custGeom>
              <a:avLst/>
              <a:gdLst>
                <a:gd name="T0" fmla="*/ 74 w 74"/>
                <a:gd name="T1" fmla="*/ 91 h 118"/>
                <a:gd name="T2" fmla="*/ 0 w 74"/>
                <a:gd name="T3" fmla="*/ 0 h 118"/>
                <a:gd name="T4" fmla="*/ 8 w 74"/>
                <a:gd name="T5" fmla="*/ 118 h 118"/>
                <a:gd name="T6" fmla="*/ 74 w 74"/>
                <a:gd name="T7" fmla="*/ 9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" h="118">
                  <a:moveTo>
                    <a:pt x="74" y="91"/>
                  </a:moveTo>
                  <a:lnTo>
                    <a:pt x="0" y="0"/>
                  </a:lnTo>
                  <a:lnTo>
                    <a:pt x="8" y="118"/>
                  </a:lnTo>
                  <a:lnTo>
                    <a:pt x="74" y="91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8611" name="Group 67"/>
          <p:cNvGrpSpPr>
            <a:grpSpLocks/>
          </p:cNvGrpSpPr>
          <p:nvPr/>
        </p:nvGrpSpPr>
        <p:grpSpPr bwMode="auto">
          <a:xfrm>
            <a:off x="4514850" y="4824413"/>
            <a:ext cx="939800" cy="293687"/>
            <a:chOff x="2844" y="3039"/>
            <a:chExt cx="592" cy="185"/>
          </a:xfrm>
        </p:grpSpPr>
        <p:sp>
          <p:nvSpPr>
            <p:cNvPr id="3308612" name="Freeform 68"/>
            <p:cNvSpPr>
              <a:spLocks/>
            </p:cNvSpPr>
            <p:nvPr/>
          </p:nvSpPr>
          <p:spPr bwMode="auto">
            <a:xfrm>
              <a:off x="2870" y="3065"/>
              <a:ext cx="457" cy="51"/>
            </a:xfrm>
            <a:custGeom>
              <a:avLst/>
              <a:gdLst>
                <a:gd name="T0" fmla="*/ 0 w 457"/>
                <a:gd name="T1" fmla="*/ 51 h 51"/>
                <a:gd name="T2" fmla="*/ 17 w 457"/>
                <a:gd name="T3" fmla="*/ 51 h 51"/>
                <a:gd name="T4" fmla="*/ 17 w 457"/>
                <a:gd name="T5" fmla="*/ 8 h 51"/>
                <a:gd name="T6" fmla="*/ 9 w 457"/>
                <a:gd name="T7" fmla="*/ 8 h 51"/>
                <a:gd name="T8" fmla="*/ 9 w 457"/>
                <a:gd name="T9" fmla="*/ 17 h 51"/>
                <a:gd name="T10" fmla="*/ 457 w 457"/>
                <a:gd name="T11" fmla="*/ 17 h 51"/>
                <a:gd name="T12" fmla="*/ 457 w 457"/>
                <a:gd name="T13" fmla="*/ 0 h 51"/>
                <a:gd name="T14" fmla="*/ 9 w 457"/>
                <a:gd name="T15" fmla="*/ 0 h 51"/>
                <a:gd name="T16" fmla="*/ 0 w 457"/>
                <a:gd name="T17" fmla="*/ 0 h 51"/>
                <a:gd name="T18" fmla="*/ 0 w 457"/>
                <a:gd name="T19" fmla="*/ 8 h 51"/>
                <a:gd name="T20" fmla="*/ 0 w 457"/>
                <a:gd name="T2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57" h="51">
                  <a:moveTo>
                    <a:pt x="0" y="51"/>
                  </a:moveTo>
                  <a:lnTo>
                    <a:pt x="17" y="51"/>
                  </a:lnTo>
                  <a:lnTo>
                    <a:pt x="17" y="8"/>
                  </a:lnTo>
                  <a:lnTo>
                    <a:pt x="9" y="8"/>
                  </a:lnTo>
                  <a:lnTo>
                    <a:pt x="9" y="17"/>
                  </a:lnTo>
                  <a:lnTo>
                    <a:pt x="457" y="17"/>
                  </a:lnTo>
                  <a:lnTo>
                    <a:pt x="457" y="0"/>
                  </a:lnTo>
                  <a:lnTo>
                    <a:pt x="9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13" name="Freeform 69"/>
            <p:cNvSpPr>
              <a:spLocks/>
            </p:cNvSpPr>
            <p:nvPr/>
          </p:nvSpPr>
          <p:spPr bwMode="auto">
            <a:xfrm>
              <a:off x="2844" y="3113"/>
              <a:ext cx="71" cy="111"/>
            </a:xfrm>
            <a:custGeom>
              <a:avLst/>
              <a:gdLst>
                <a:gd name="T0" fmla="*/ 0 w 71"/>
                <a:gd name="T1" fmla="*/ 0 h 111"/>
                <a:gd name="T2" fmla="*/ 35 w 71"/>
                <a:gd name="T3" fmla="*/ 111 h 111"/>
                <a:gd name="T4" fmla="*/ 71 w 71"/>
                <a:gd name="T5" fmla="*/ 0 h 111"/>
                <a:gd name="T6" fmla="*/ 0 w 71"/>
                <a:gd name="T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111">
                  <a:moveTo>
                    <a:pt x="0" y="0"/>
                  </a:moveTo>
                  <a:lnTo>
                    <a:pt x="35" y="111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14" name="Freeform 70"/>
            <p:cNvSpPr>
              <a:spLocks/>
            </p:cNvSpPr>
            <p:nvPr/>
          </p:nvSpPr>
          <p:spPr bwMode="auto">
            <a:xfrm>
              <a:off x="3324" y="3039"/>
              <a:ext cx="112" cy="70"/>
            </a:xfrm>
            <a:custGeom>
              <a:avLst/>
              <a:gdLst>
                <a:gd name="T0" fmla="*/ 0 w 112"/>
                <a:gd name="T1" fmla="*/ 70 h 70"/>
                <a:gd name="T2" fmla="*/ 112 w 112"/>
                <a:gd name="T3" fmla="*/ 36 h 70"/>
                <a:gd name="T4" fmla="*/ 0 w 112"/>
                <a:gd name="T5" fmla="*/ 0 h 70"/>
                <a:gd name="T6" fmla="*/ 0 w 112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70">
                  <a:moveTo>
                    <a:pt x="0" y="70"/>
                  </a:moveTo>
                  <a:lnTo>
                    <a:pt x="112" y="36"/>
                  </a:lnTo>
                  <a:lnTo>
                    <a:pt x="0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615" name="Rectangle 71"/>
          <p:cNvSpPr>
            <a:spLocks noChangeArrowheads="1"/>
          </p:cNvSpPr>
          <p:nvPr/>
        </p:nvSpPr>
        <p:spPr bwMode="auto">
          <a:xfrm>
            <a:off x="6584950" y="3314700"/>
            <a:ext cx="1016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S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16" name="Rectangle 72"/>
          <p:cNvSpPr>
            <a:spLocks noChangeArrowheads="1"/>
          </p:cNvSpPr>
          <p:nvPr/>
        </p:nvSpPr>
        <p:spPr bwMode="auto">
          <a:xfrm>
            <a:off x="6453188" y="3240088"/>
            <a:ext cx="82550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17" name="Rectangle 73"/>
          <p:cNvSpPr>
            <a:spLocks noChangeArrowheads="1"/>
          </p:cNvSpPr>
          <p:nvPr/>
        </p:nvSpPr>
        <p:spPr bwMode="auto">
          <a:xfrm>
            <a:off x="6434138" y="3240088"/>
            <a:ext cx="82550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18" name="Rectangle 74"/>
          <p:cNvSpPr>
            <a:spLocks noChangeArrowheads="1"/>
          </p:cNvSpPr>
          <p:nvPr/>
        </p:nvSpPr>
        <p:spPr bwMode="auto">
          <a:xfrm>
            <a:off x="2303463" y="5915025"/>
            <a:ext cx="26035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800" b="0">
                <a:solidFill>
                  <a:srgbClr val="000000"/>
                </a:solidFill>
                <a:latin typeface="Arial" charset="0"/>
              </a:rPr>
              <a:t>Alerts</a:t>
            </a: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19" name="Rectangle 75"/>
          <p:cNvSpPr>
            <a:spLocks noChangeArrowheads="1"/>
          </p:cNvSpPr>
          <p:nvPr/>
        </p:nvSpPr>
        <p:spPr bwMode="auto">
          <a:xfrm>
            <a:off x="2171700" y="5838825"/>
            <a:ext cx="6413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20" name="Rectangle 76"/>
          <p:cNvSpPr>
            <a:spLocks noChangeArrowheads="1"/>
          </p:cNvSpPr>
          <p:nvPr/>
        </p:nvSpPr>
        <p:spPr bwMode="auto">
          <a:xfrm>
            <a:off x="2154238" y="5838825"/>
            <a:ext cx="639762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308621" name="Group 77"/>
          <p:cNvGrpSpPr>
            <a:grpSpLocks/>
          </p:cNvGrpSpPr>
          <p:nvPr/>
        </p:nvGrpSpPr>
        <p:grpSpPr bwMode="auto">
          <a:xfrm>
            <a:off x="3165475" y="4678363"/>
            <a:ext cx="2298700" cy="466725"/>
            <a:chOff x="1994" y="2947"/>
            <a:chExt cx="1448" cy="294"/>
          </a:xfrm>
        </p:grpSpPr>
        <p:sp>
          <p:nvSpPr>
            <p:cNvPr id="3308622" name="Freeform 78"/>
            <p:cNvSpPr>
              <a:spLocks/>
            </p:cNvSpPr>
            <p:nvPr/>
          </p:nvSpPr>
          <p:spPr bwMode="auto">
            <a:xfrm>
              <a:off x="2020" y="2973"/>
              <a:ext cx="1314" cy="159"/>
            </a:xfrm>
            <a:custGeom>
              <a:avLst/>
              <a:gdLst>
                <a:gd name="T0" fmla="*/ 0 w 1314"/>
                <a:gd name="T1" fmla="*/ 159 h 159"/>
                <a:gd name="T2" fmla="*/ 17 w 1314"/>
                <a:gd name="T3" fmla="*/ 159 h 159"/>
                <a:gd name="T4" fmla="*/ 17 w 1314"/>
                <a:gd name="T5" fmla="*/ 8 h 159"/>
                <a:gd name="T6" fmla="*/ 9 w 1314"/>
                <a:gd name="T7" fmla="*/ 8 h 159"/>
                <a:gd name="T8" fmla="*/ 9 w 1314"/>
                <a:gd name="T9" fmla="*/ 17 h 159"/>
                <a:gd name="T10" fmla="*/ 11 w 1314"/>
                <a:gd name="T11" fmla="*/ 15 h 159"/>
                <a:gd name="T12" fmla="*/ 14 w 1314"/>
                <a:gd name="T13" fmla="*/ 14 h 159"/>
                <a:gd name="T14" fmla="*/ 9 w 1314"/>
                <a:gd name="T15" fmla="*/ 17 h 159"/>
                <a:gd name="T16" fmla="*/ 1314 w 1314"/>
                <a:gd name="T17" fmla="*/ 17 h 159"/>
                <a:gd name="T18" fmla="*/ 1314 w 1314"/>
                <a:gd name="T19" fmla="*/ 0 h 159"/>
                <a:gd name="T20" fmla="*/ 9 w 1314"/>
                <a:gd name="T21" fmla="*/ 0 h 159"/>
                <a:gd name="T22" fmla="*/ 9 w 1314"/>
                <a:gd name="T23" fmla="*/ 0 h 159"/>
                <a:gd name="T24" fmla="*/ 6 w 1314"/>
                <a:gd name="T25" fmla="*/ 1 h 159"/>
                <a:gd name="T26" fmla="*/ 3 w 1314"/>
                <a:gd name="T27" fmla="*/ 3 h 159"/>
                <a:gd name="T28" fmla="*/ 0 w 1314"/>
                <a:gd name="T29" fmla="*/ 8 h 159"/>
                <a:gd name="T30" fmla="*/ 0 w 1314"/>
                <a:gd name="T31" fmla="*/ 8 h 159"/>
                <a:gd name="T32" fmla="*/ 0 w 1314"/>
                <a:gd name="T33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14" h="159">
                  <a:moveTo>
                    <a:pt x="0" y="159"/>
                  </a:moveTo>
                  <a:lnTo>
                    <a:pt x="17" y="159"/>
                  </a:lnTo>
                  <a:lnTo>
                    <a:pt x="17" y="8"/>
                  </a:lnTo>
                  <a:lnTo>
                    <a:pt x="9" y="8"/>
                  </a:lnTo>
                  <a:lnTo>
                    <a:pt x="9" y="17"/>
                  </a:lnTo>
                  <a:lnTo>
                    <a:pt x="11" y="15"/>
                  </a:lnTo>
                  <a:lnTo>
                    <a:pt x="14" y="14"/>
                  </a:lnTo>
                  <a:lnTo>
                    <a:pt x="9" y="17"/>
                  </a:lnTo>
                  <a:lnTo>
                    <a:pt x="1314" y="17"/>
                  </a:lnTo>
                  <a:lnTo>
                    <a:pt x="1314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6" y="1"/>
                  </a:lnTo>
                  <a:lnTo>
                    <a:pt x="3" y="3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23" name="Freeform 79"/>
            <p:cNvSpPr>
              <a:spLocks/>
            </p:cNvSpPr>
            <p:nvPr/>
          </p:nvSpPr>
          <p:spPr bwMode="auto">
            <a:xfrm>
              <a:off x="1994" y="3129"/>
              <a:ext cx="71" cy="112"/>
            </a:xfrm>
            <a:custGeom>
              <a:avLst/>
              <a:gdLst>
                <a:gd name="T0" fmla="*/ 0 w 71"/>
                <a:gd name="T1" fmla="*/ 0 h 112"/>
                <a:gd name="T2" fmla="*/ 35 w 71"/>
                <a:gd name="T3" fmla="*/ 112 h 112"/>
                <a:gd name="T4" fmla="*/ 71 w 71"/>
                <a:gd name="T5" fmla="*/ 0 h 112"/>
                <a:gd name="T6" fmla="*/ 0 w 71"/>
                <a:gd name="T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112">
                  <a:moveTo>
                    <a:pt x="0" y="0"/>
                  </a:moveTo>
                  <a:lnTo>
                    <a:pt x="35" y="112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24" name="Freeform 80"/>
            <p:cNvSpPr>
              <a:spLocks/>
            </p:cNvSpPr>
            <p:nvPr/>
          </p:nvSpPr>
          <p:spPr bwMode="auto">
            <a:xfrm>
              <a:off x="3331" y="2947"/>
              <a:ext cx="111" cy="70"/>
            </a:xfrm>
            <a:custGeom>
              <a:avLst/>
              <a:gdLst>
                <a:gd name="T0" fmla="*/ 0 w 111"/>
                <a:gd name="T1" fmla="*/ 70 h 70"/>
                <a:gd name="T2" fmla="*/ 111 w 111"/>
                <a:gd name="T3" fmla="*/ 36 h 70"/>
                <a:gd name="T4" fmla="*/ 0 w 111"/>
                <a:gd name="T5" fmla="*/ 0 h 70"/>
                <a:gd name="T6" fmla="*/ 0 w 111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70">
                  <a:moveTo>
                    <a:pt x="0" y="70"/>
                  </a:moveTo>
                  <a:lnTo>
                    <a:pt x="111" y="36"/>
                  </a:lnTo>
                  <a:lnTo>
                    <a:pt x="0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8625" name="Group 81"/>
          <p:cNvGrpSpPr>
            <a:grpSpLocks/>
          </p:cNvGrpSpPr>
          <p:nvPr/>
        </p:nvGrpSpPr>
        <p:grpSpPr bwMode="auto">
          <a:xfrm>
            <a:off x="3159125" y="5610225"/>
            <a:ext cx="2305050" cy="520700"/>
            <a:chOff x="1990" y="3534"/>
            <a:chExt cx="1452" cy="328"/>
          </a:xfrm>
        </p:grpSpPr>
        <p:sp>
          <p:nvSpPr>
            <p:cNvPr id="3308626" name="Freeform 82"/>
            <p:cNvSpPr>
              <a:spLocks/>
            </p:cNvSpPr>
            <p:nvPr/>
          </p:nvSpPr>
          <p:spPr bwMode="auto">
            <a:xfrm>
              <a:off x="2016" y="3642"/>
              <a:ext cx="1318" cy="192"/>
            </a:xfrm>
            <a:custGeom>
              <a:avLst/>
              <a:gdLst>
                <a:gd name="T0" fmla="*/ 17 w 1318"/>
                <a:gd name="T1" fmla="*/ 0 h 192"/>
                <a:gd name="T2" fmla="*/ 0 w 1318"/>
                <a:gd name="T3" fmla="*/ 0 h 192"/>
                <a:gd name="T4" fmla="*/ 0 w 1318"/>
                <a:gd name="T5" fmla="*/ 184 h 192"/>
                <a:gd name="T6" fmla="*/ 0 w 1318"/>
                <a:gd name="T7" fmla="*/ 184 h 192"/>
                <a:gd name="T8" fmla="*/ 3 w 1318"/>
                <a:gd name="T9" fmla="*/ 190 h 192"/>
                <a:gd name="T10" fmla="*/ 5 w 1318"/>
                <a:gd name="T11" fmla="*/ 191 h 192"/>
                <a:gd name="T12" fmla="*/ 8 w 1318"/>
                <a:gd name="T13" fmla="*/ 192 h 192"/>
                <a:gd name="T14" fmla="*/ 1318 w 1318"/>
                <a:gd name="T15" fmla="*/ 192 h 192"/>
                <a:gd name="T16" fmla="*/ 1318 w 1318"/>
                <a:gd name="T17" fmla="*/ 175 h 192"/>
                <a:gd name="T18" fmla="*/ 8 w 1318"/>
                <a:gd name="T19" fmla="*/ 175 h 192"/>
                <a:gd name="T20" fmla="*/ 17 w 1318"/>
                <a:gd name="T21" fmla="*/ 184 h 192"/>
                <a:gd name="T22" fmla="*/ 14 w 1318"/>
                <a:gd name="T23" fmla="*/ 178 h 192"/>
                <a:gd name="T24" fmla="*/ 11 w 1318"/>
                <a:gd name="T25" fmla="*/ 177 h 192"/>
                <a:gd name="T26" fmla="*/ 8 w 1318"/>
                <a:gd name="T27" fmla="*/ 184 h 192"/>
                <a:gd name="T28" fmla="*/ 17 w 1318"/>
                <a:gd name="T29" fmla="*/ 184 h 192"/>
                <a:gd name="T30" fmla="*/ 17 w 1318"/>
                <a:gd name="T3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8" h="192">
                  <a:moveTo>
                    <a:pt x="17" y="0"/>
                  </a:moveTo>
                  <a:lnTo>
                    <a:pt x="0" y="0"/>
                  </a:lnTo>
                  <a:lnTo>
                    <a:pt x="0" y="184"/>
                  </a:lnTo>
                  <a:lnTo>
                    <a:pt x="0" y="184"/>
                  </a:lnTo>
                  <a:lnTo>
                    <a:pt x="3" y="190"/>
                  </a:lnTo>
                  <a:lnTo>
                    <a:pt x="5" y="191"/>
                  </a:lnTo>
                  <a:lnTo>
                    <a:pt x="8" y="192"/>
                  </a:lnTo>
                  <a:lnTo>
                    <a:pt x="1318" y="192"/>
                  </a:lnTo>
                  <a:lnTo>
                    <a:pt x="1318" y="175"/>
                  </a:lnTo>
                  <a:lnTo>
                    <a:pt x="8" y="175"/>
                  </a:lnTo>
                  <a:lnTo>
                    <a:pt x="17" y="184"/>
                  </a:lnTo>
                  <a:lnTo>
                    <a:pt x="14" y="178"/>
                  </a:lnTo>
                  <a:lnTo>
                    <a:pt x="11" y="177"/>
                  </a:lnTo>
                  <a:lnTo>
                    <a:pt x="8" y="184"/>
                  </a:lnTo>
                  <a:lnTo>
                    <a:pt x="17" y="184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27" name="Freeform 83"/>
            <p:cNvSpPr>
              <a:spLocks/>
            </p:cNvSpPr>
            <p:nvPr/>
          </p:nvSpPr>
          <p:spPr bwMode="auto">
            <a:xfrm>
              <a:off x="1990" y="3534"/>
              <a:ext cx="70" cy="112"/>
            </a:xfrm>
            <a:custGeom>
              <a:avLst/>
              <a:gdLst>
                <a:gd name="T0" fmla="*/ 70 w 70"/>
                <a:gd name="T1" fmla="*/ 112 h 112"/>
                <a:gd name="T2" fmla="*/ 36 w 70"/>
                <a:gd name="T3" fmla="*/ 0 h 112"/>
                <a:gd name="T4" fmla="*/ 0 w 70"/>
                <a:gd name="T5" fmla="*/ 112 h 112"/>
                <a:gd name="T6" fmla="*/ 70 w 70"/>
                <a:gd name="T7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112">
                  <a:moveTo>
                    <a:pt x="70" y="112"/>
                  </a:moveTo>
                  <a:lnTo>
                    <a:pt x="36" y="0"/>
                  </a:lnTo>
                  <a:lnTo>
                    <a:pt x="0" y="112"/>
                  </a:lnTo>
                  <a:lnTo>
                    <a:pt x="70" y="1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28" name="Freeform 84"/>
            <p:cNvSpPr>
              <a:spLocks/>
            </p:cNvSpPr>
            <p:nvPr/>
          </p:nvSpPr>
          <p:spPr bwMode="auto">
            <a:xfrm>
              <a:off x="3331" y="3791"/>
              <a:ext cx="111" cy="71"/>
            </a:xfrm>
            <a:custGeom>
              <a:avLst/>
              <a:gdLst>
                <a:gd name="T0" fmla="*/ 0 w 111"/>
                <a:gd name="T1" fmla="*/ 71 h 71"/>
                <a:gd name="T2" fmla="*/ 111 w 111"/>
                <a:gd name="T3" fmla="*/ 36 h 71"/>
                <a:gd name="T4" fmla="*/ 0 w 111"/>
                <a:gd name="T5" fmla="*/ 0 h 71"/>
                <a:gd name="T6" fmla="*/ 0 w 111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71">
                  <a:moveTo>
                    <a:pt x="0" y="71"/>
                  </a:moveTo>
                  <a:lnTo>
                    <a:pt x="111" y="36"/>
                  </a:lnTo>
                  <a:lnTo>
                    <a:pt x="0" y="0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629" name="Rectangle 85"/>
          <p:cNvSpPr>
            <a:spLocks noChangeArrowheads="1"/>
          </p:cNvSpPr>
          <p:nvPr/>
        </p:nvSpPr>
        <p:spPr bwMode="auto">
          <a:xfrm>
            <a:off x="3400425" y="4465638"/>
            <a:ext cx="1776413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30" name="Rectangle 86"/>
          <p:cNvSpPr>
            <a:spLocks noChangeArrowheads="1"/>
          </p:cNvSpPr>
          <p:nvPr/>
        </p:nvSpPr>
        <p:spPr bwMode="auto">
          <a:xfrm>
            <a:off x="3382963" y="4465638"/>
            <a:ext cx="177482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31" name="Rectangle 87"/>
          <p:cNvSpPr>
            <a:spLocks noChangeArrowheads="1"/>
          </p:cNvSpPr>
          <p:nvPr/>
        </p:nvSpPr>
        <p:spPr bwMode="auto">
          <a:xfrm>
            <a:off x="3521075" y="6100763"/>
            <a:ext cx="1044575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800" b="0">
                <a:solidFill>
                  <a:srgbClr val="000000"/>
                </a:solidFill>
                <a:latin typeface="Arial" charset="0"/>
              </a:rPr>
              <a:t>Data, Command Loads</a:t>
            </a: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32" name="Rectangle 88"/>
          <p:cNvSpPr>
            <a:spLocks noChangeArrowheads="1"/>
          </p:cNvSpPr>
          <p:nvPr/>
        </p:nvSpPr>
        <p:spPr bwMode="auto">
          <a:xfrm>
            <a:off x="3389313" y="6026150"/>
            <a:ext cx="1776412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33" name="Rectangle 89"/>
          <p:cNvSpPr>
            <a:spLocks noChangeArrowheads="1"/>
          </p:cNvSpPr>
          <p:nvPr/>
        </p:nvSpPr>
        <p:spPr bwMode="auto">
          <a:xfrm>
            <a:off x="3370263" y="6026150"/>
            <a:ext cx="1776412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34" name="Rectangle 90"/>
          <p:cNvSpPr>
            <a:spLocks noChangeArrowheads="1"/>
          </p:cNvSpPr>
          <p:nvPr/>
        </p:nvSpPr>
        <p:spPr bwMode="auto">
          <a:xfrm>
            <a:off x="4660900" y="4929188"/>
            <a:ext cx="474663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800" b="0">
                <a:solidFill>
                  <a:srgbClr val="000000"/>
                </a:solidFill>
                <a:latin typeface="Arial" charset="0"/>
              </a:rPr>
              <a:t>Schedules</a:t>
            </a: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35" name="Rectangle 91"/>
          <p:cNvSpPr>
            <a:spLocks noChangeArrowheads="1"/>
          </p:cNvSpPr>
          <p:nvPr/>
        </p:nvSpPr>
        <p:spPr bwMode="auto">
          <a:xfrm>
            <a:off x="4529138" y="4852988"/>
            <a:ext cx="9525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36" name="Rectangle 92"/>
          <p:cNvSpPr>
            <a:spLocks noChangeArrowheads="1"/>
          </p:cNvSpPr>
          <p:nvPr/>
        </p:nvSpPr>
        <p:spPr bwMode="auto">
          <a:xfrm>
            <a:off x="4510088" y="4852988"/>
            <a:ext cx="95408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37" name="Rectangle 93"/>
          <p:cNvSpPr>
            <a:spLocks noChangeArrowheads="1"/>
          </p:cNvSpPr>
          <p:nvPr/>
        </p:nvSpPr>
        <p:spPr bwMode="auto">
          <a:xfrm>
            <a:off x="4716463" y="5686425"/>
            <a:ext cx="474662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800" b="0">
                <a:solidFill>
                  <a:srgbClr val="000000"/>
                </a:solidFill>
                <a:latin typeface="Arial" charset="0"/>
              </a:rPr>
              <a:t>Schedules</a:t>
            </a:r>
            <a:endParaRPr lang="en-US" sz="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38" name="Rectangle 94"/>
          <p:cNvSpPr>
            <a:spLocks noChangeArrowheads="1"/>
          </p:cNvSpPr>
          <p:nvPr/>
        </p:nvSpPr>
        <p:spPr bwMode="auto">
          <a:xfrm>
            <a:off x="4583113" y="5610225"/>
            <a:ext cx="95408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39" name="Rectangle 95"/>
          <p:cNvSpPr>
            <a:spLocks noChangeArrowheads="1"/>
          </p:cNvSpPr>
          <p:nvPr/>
        </p:nvSpPr>
        <p:spPr bwMode="auto">
          <a:xfrm>
            <a:off x="4565650" y="5610225"/>
            <a:ext cx="9525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40" name="Rectangle 96"/>
          <p:cNvSpPr>
            <a:spLocks noChangeArrowheads="1"/>
          </p:cNvSpPr>
          <p:nvPr/>
        </p:nvSpPr>
        <p:spPr bwMode="auto">
          <a:xfrm>
            <a:off x="6018213" y="5108575"/>
            <a:ext cx="7540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41" name="Rectangle 97"/>
          <p:cNvSpPr>
            <a:spLocks noChangeArrowheads="1"/>
          </p:cNvSpPr>
          <p:nvPr/>
        </p:nvSpPr>
        <p:spPr bwMode="auto">
          <a:xfrm>
            <a:off x="6011863" y="5108575"/>
            <a:ext cx="754062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42" name="Rectangle 98"/>
          <p:cNvSpPr>
            <a:spLocks noChangeArrowheads="1"/>
          </p:cNvSpPr>
          <p:nvPr/>
        </p:nvSpPr>
        <p:spPr bwMode="auto">
          <a:xfrm>
            <a:off x="2035175" y="5132388"/>
            <a:ext cx="1465263" cy="485775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08643" name="Rectangle 99"/>
          <p:cNvSpPr>
            <a:spLocks noChangeArrowheads="1"/>
          </p:cNvSpPr>
          <p:nvPr/>
        </p:nvSpPr>
        <p:spPr bwMode="auto">
          <a:xfrm>
            <a:off x="2132013" y="5181600"/>
            <a:ext cx="1214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Mission Operations </a:t>
            </a:r>
          </a:p>
          <a:p>
            <a:pPr algn="ctr"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Center (GSFC)</a:t>
            </a:r>
          </a:p>
        </p:txBody>
      </p:sp>
      <p:grpSp>
        <p:nvGrpSpPr>
          <p:cNvPr id="3308644" name="Group 100"/>
          <p:cNvGrpSpPr>
            <a:grpSpLocks/>
          </p:cNvGrpSpPr>
          <p:nvPr/>
        </p:nvGrpSpPr>
        <p:grpSpPr bwMode="auto">
          <a:xfrm>
            <a:off x="4524375" y="5634038"/>
            <a:ext cx="925513" cy="304800"/>
            <a:chOff x="2850" y="3549"/>
            <a:chExt cx="583" cy="192"/>
          </a:xfrm>
        </p:grpSpPr>
        <p:sp>
          <p:nvSpPr>
            <p:cNvPr id="3308645" name="Freeform 101"/>
            <p:cNvSpPr>
              <a:spLocks/>
            </p:cNvSpPr>
            <p:nvPr/>
          </p:nvSpPr>
          <p:spPr bwMode="auto">
            <a:xfrm>
              <a:off x="2876" y="3655"/>
              <a:ext cx="449" cy="59"/>
            </a:xfrm>
            <a:custGeom>
              <a:avLst/>
              <a:gdLst>
                <a:gd name="T0" fmla="*/ 17 w 449"/>
                <a:gd name="T1" fmla="*/ 0 h 59"/>
                <a:gd name="T2" fmla="*/ 0 w 449"/>
                <a:gd name="T3" fmla="*/ 0 h 59"/>
                <a:gd name="T4" fmla="*/ 0 w 449"/>
                <a:gd name="T5" fmla="*/ 50 h 59"/>
                <a:gd name="T6" fmla="*/ 0 w 449"/>
                <a:gd name="T7" fmla="*/ 50 h 59"/>
                <a:gd name="T8" fmla="*/ 3 w 449"/>
                <a:gd name="T9" fmla="*/ 56 h 59"/>
                <a:gd name="T10" fmla="*/ 6 w 449"/>
                <a:gd name="T11" fmla="*/ 57 h 59"/>
                <a:gd name="T12" fmla="*/ 8 w 449"/>
                <a:gd name="T13" fmla="*/ 59 h 59"/>
                <a:gd name="T14" fmla="*/ 449 w 449"/>
                <a:gd name="T15" fmla="*/ 59 h 59"/>
                <a:gd name="T16" fmla="*/ 449 w 449"/>
                <a:gd name="T17" fmla="*/ 42 h 59"/>
                <a:gd name="T18" fmla="*/ 8 w 449"/>
                <a:gd name="T19" fmla="*/ 42 h 59"/>
                <a:gd name="T20" fmla="*/ 17 w 449"/>
                <a:gd name="T21" fmla="*/ 50 h 59"/>
                <a:gd name="T22" fmla="*/ 14 w 449"/>
                <a:gd name="T23" fmla="*/ 44 h 59"/>
                <a:gd name="T24" fmla="*/ 11 w 449"/>
                <a:gd name="T25" fmla="*/ 43 h 59"/>
                <a:gd name="T26" fmla="*/ 8 w 449"/>
                <a:gd name="T27" fmla="*/ 50 h 59"/>
                <a:gd name="T28" fmla="*/ 17 w 449"/>
                <a:gd name="T29" fmla="*/ 50 h 59"/>
                <a:gd name="T30" fmla="*/ 17 w 449"/>
                <a:gd name="T3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" h="59">
                  <a:moveTo>
                    <a:pt x="17" y="0"/>
                  </a:moveTo>
                  <a:lnTo>
                    <a:pt x="0" y="0"/>
                  </a:lnTo>
                  <a:lnTo>
                    <a:pt x="0" y="50"/>
                  </a:lnTo>
                  <a:lnTo>
                    <a:pt x="0" y="50"/>
                  </a:lnTo>
                  <a:lnTo>
                    <a:pt x="3" y="56"/>
                  </a:lnTo>
                  <a:lnTo>
                    <a:pt x="6" y="57"/>
                  </a:lnTo>
                  <a:lnTo>
                    <a:pt x="8" y="59"/>
                  </a:lnTo>
                  <a:lnTo>
                    <a:pt x="449" y="59"/>
                  </a:lnTo>
                  <a:lnTo>
                    <a:pt x="449" y="42"/>
                  </a:lnTo>
                  <a:lnTo>
                    <a:pt x="8" y="42"/>
                  </a:lnTo>
                  <a:lnTo>
                    <a:pt x="17" y="50"/>
                  </a:lnTo>
                  <a:lnTo>
                    <a:pt x="14" y="44"/>
                  </a:lnTo>
                  <a:lnTo>
                    <a:pt x="11" y="43"/>
                  </a:lnTo>
                  <a:lnTo>
                    <a:pt x="8" y="50"/>
                  </a:lnTo>
                  <a:lnTo>
                    <a:pt x="17" y="5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46" name="Freeform 102"/>
            <p:cNvSpPr>
              <a:spLocks/>
            </p:cNvSpPr>
            <p:nvPr/>
          </p:nvSpPr>
          <p:spPr bwMode="auto">
            <a:xfrm>
              <a:off x="2850" y="3549"/>
              <a:ext cx="70" cy="110"/>
            </a:xfrm>
            <a:custGeom>
              <a:avLst/>
              <a:gdLst>
                <a:gd name="T0" fmla="*/ 70 w 70"/>
                <a:gd name="T1" fmla="*/ 110 h 110"/>
                <a:gd name="T2" fmla="*/ 34 w 70"/>
                <a:gd name="T3" fmla="*/ 0 h 110"/>
                <a:gd name="T4" fmla="*/ 0 w 70"/>
                <a:gd name="T5" fmla="*/ 110 h 110"/>
                <a:gd name="T6" fmla="*/ 70 w 70"/>
                <a:gd name="T7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110">
                  <a:moveTo>
                    <a:pt x="70" y="110"/>
                  </a:moveTo>
                  <a:lnTo>
                    <a:pt x="34" y="0"/>
                  </a:lnTo>
                  <a:lnTo>
                    <a:pt x="0" y="110"/>
                  </a:lnTo>
                  <a:lnTo>
                    <a:pt x="70" y="1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47" name="Freeform 103"/>
            <p:cNvSpPr>
              <a:spLocks/>
            </p:cNvSpPr>
            <p:nvPr/>
          </p:nvSpPr>
          <p:spPr bwMode="auto">
            <a:xfrm>
              <a:off x="3322" y="3671"/>
              <a:ext cx="111" cy="70"/>
            </a:xfrm>
            <a:custGeom>
              <a:avLst/>
              <a:gdLst>
                <a:gd name="T0" fmla="*/ 0 w 111"/>
                <a:gd name="T1" fmla="*/ 70 h 70"/>
                <a:gd name="T2" fmla="*/ 111 w 111"/>
                <a:gd name="T3" fmla="*/ 36 h 70"/>
                <a:gd name="T4" fmla="*/ 0 w 111"/>
                <a:gd name="T5" fmla="*/ 0 h 70"/>
                <a:gd name="T6" fmla="*/ 0 w 111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70">
                  <a:moveTo>
                    <a:pt x="0" y="70"/>
                  </a:moveTo>
                  <a:lnTo>
                    <a:pt x="111" y="36"/>
                  </a:lnTo>
                  <a:lnTo>
                    <a:pt x="0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648" name="Rectangle 104"/>
          <p:cNvSpPr>
            <a:spLocks noChangeArrowheads="1"/>
          </p:cNvSpPr>
          <p:nvPr/>
        </p:nvSpPr>
        <p:spPr bwMode="auto">
          <a:xfrm>
            <a:off x="3913188" y="5118100"/>
            <a:ext cx="1316037" cy="523875"/>
          </a:xfrm>
          <a:prstGeom prst="rect">
            <a:avLst/>
          </a:prstGeom>
          <a:solidFill>
            <a:schemeClr val="tx1"/>
          </a:solidFill>
          <a:ln w="14288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08649" name="Rectangle 105"/>
          <p:cNvSpPr>
            <a:spLocks noChangeArrowheads="1"/>
          </p:cNvSpPr>
          <p:nvPr/>
        </p:nvSpPr>
        <p:spPr bwMode="auto">
          <a:xfrm>
            <a:off x="4038600" y="5181600"/>
            <a:ext cx="1066800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Fermi Science </a:t>
            </a:r>
          </a:p>
          <a:p>
            <a:pPr eaLnBrk="0" hangingPunct="0"/>
            <a:r>
              <a:rPr lang="en-US" sz="1000">
                <a:solidFill>
                  <a:schemeClr val="accent1"/>
                </a:solidFill>
                <a:latin typeface="Arial" charset="0"/>
              </a:rPr>
              <a:t>Support Center (FSSC)</a:t>
            </a:r>
          </a:p>
        </p:txBody>
      </p:sp>
      <p:grpSp>
        <p:nvGrpSpPr>
          <p:cNvPr id="3308650" name="Group 106"/>
          <p:cNvGrpSpPr>
            <a:grpSpLocks/>
          </p:cNvGrpSpPr>
          <p:nvPr/>
        </p:nvGrpSpPr>
        <p:grpSpPr bwMode="auto">
          <a:xfrm>
            <a:off x="5226050" y="5326063"/>
            <a:ext cx="1870075" cy="111125"/>
            <a:chOff x="3292" y="3355"/>
            <a:chExt cx="1178" cy="70"/>
          </a:xfrm>
        </p:grpSpPr>
        <p:sp>
          <p:nvSpPr>
            <p:cNvPr id="3308651" name="Rectangle 107"/>
            <p:cNvSpPr>
              <a:spLocks noChangeArrowheads="1"/>
            </p:cNvSpPr>
            <p:nvPr/>
          </p:nvSpPr>
          <p:spPr bwMode="auto">
            <a:xfrm>
              <a:off x="3292" y="3381"/>
              <a:ext cx="1070" cy="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52" name="Freeform 108"/>
            <p:cNvSpPr>
              <a:spLocks/>
            </p:cNvSpPr>
            <p:nvPr/>
          </p:nvSpPr>
          <p:spPr bwMode="auto">
            <a:xfrm>
              <a:off x="4359" y="3355"/>
              <a:ext cx="111" cy="70"/>
            </a:xfrm>
            <a:custGeom>
              <a:avLst/>
              <a:gdLst>
                <a:gd name="T0" fmla="*/ 0 w 111"/>
                <a:gd name="T1" fmla="*/ 70 h 70"/>
                <a:gd name="T2" fmla="*/ 111 w 111"/>
                <a:gd name="T3" fmla="*/ 36 h 70"/>
                <a:gd name="T4" fmla="*/ 0 w 111"/>
                <a:gd name="T5" fmla="*/ 0 h 70"/>
                <a:gd name="T6" fmla="*/ 0 w 111"/>
                <a:gd name="T7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" h="70">
                  <a:moveTo>
                    <a:pt x="0" y="70"/>
                  </a:moveTo>
                  <a:lnTo>
                    <a:pt x="111" y="36"/>
                  </a:lnTo>
                  <a:lnTo>
                    <a:pt x="0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653" name="Rectangle 109"/>
          <p:cNvSpPr>
            <a:spLocks noChangeArrowheads="1"/>
          </p:cNvSpPr>
          <p:nvPr/>
        </p:nvSpPr>
        <p:spPr bwMode="auto">
          <a:xfrm>
            <a:off x="1887538" y="1808163"/>
            <a:ext cx="539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•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54" name="Rectangle 110"/>
          <p:cNvSpPr>
            <a:spLocks noChangeArrowheads="1"/>
          </p:cNvSpPr>
          <p:nvPr/>
        </p:nvSpPr>
        <p:spPr bwMode="auto">
          <a:xfrm>
            <a:off x="2541588" y="1793875"/>
            <a:ext cx="873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Symbol" charset="0"/>
              </a:rPr>
              <a:t>m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55" name="Rectangle 111"/>
          <p:cNvSpPr>
            <a:spLocks noChangeArrowheads="1"/>
          </p:cNvSpPr>
          <p:nvPr/>
        </p:nvSpPr>
        <p:spPr bwMode="auto">
          <a:xfrm>
            <a:off x="2622550" y="1808163"/>
            <a:ext cx="2365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sec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56" name="Rectangle 112"/>
          <p:cNvSpPr>
            <a:spLocks noChangeArrowheads="1"/>
          </p:cNvSpPr>
          <p:nvPr/>
        </p:nvSpPr>
        <p:spPr bwMode="auto">
          <a:xfrm>
            <a:off x="1887538" y="1981200"/>
            <a:ext cx="539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•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57" name="Rectangle 113"/>
          <p:cNvSpPr>
            <a:spLocks noChangeArrowheads="1"/>
          </p:cNvSpPr>
          <p:nvPr/>
        </p:nvSpPr>
        <p:spPr bwMode="auto">
          <a:xfrm>
            <a:off x="1590675" y="1554163"/>
            <a:ext cx="1636713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58" name="Rectangle 114"/>
          <p:cNvSpPr>
            <a:spLocks noChangeArrowheads="1"/>
          </p:cNvSpPr>
          <p:nvPr/>
        </p:nvSpPr>
        <p:spPr bwMode="auto">
          <a:xfrm>
            <a:off x="1571625" y="1554163"/>
            <a:ext cx="1636713" cy="66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308659" name="Group 115"/>
          <p:cNvGrpSpPr>
            <a:grpSpLocks/>
          </p:cNvGrpSpPr>
          <p:nvPr/>
        </p:nvGrpSpPr>
        <p:grpSpPr bwMode="auto">
          <a:xfrm>
            <a:off x="2185988" y="2743200"/>
            <a:ext cx="1243012" cy="1162050"/>
            <a:chOff x="1377" y="1880"/>
            <a:chExt cx="920" cy="580"/>
          </a:xfrm>
        </p:grpSpPr>
        <p:sp>
          <p:nvSpPr>
            <p:cNvPr id="3308660" name="Freeform 116"/>
            <p:cNvSpPr>
              <a:spLocks/>
            </p:cNvSpPr>
            <p:nvPr/>
          </p:nvSpPr>
          <p:spPr bwMode="auto">
            <a:xfrm>
              <a:off x="1459" y="1880"/>
              <a:ext cx="838" cy="525"/>
            </a:xfrm>
            <a:custGeom>
              <a:avLst/>
              <a:gdLst>
                <a:gd name="T0" fmla="*/ 0 w 838"/>
                <a:gd name="T1" fmla="*/ 511 h 525"/>
                <a:gd name="T2" fmla="*/ 10 w 838"/>
                <a:gd name="T3" fmla="*/ 525 h 525"/>
                <a:gd name="T4" fmla="*/ 502 w 838"/>
                <a:gd name="T5" fmla="*/ 178 h 525"/>
                <a:gd name="T6" fmla="*/ 496 w 838"/>
                <a:gd name="T7" fmla="*/ 171 h 525"/>
                <a:gd name="T8" fmla="*/ 488 w 838"/>
                <a:gd name="T9" fmla="*/ 171 h 525"/>
                <a:gd name="T10" fmla="*/ 491 w 838"/>
                <a:gd name="T11" fmla="*/ 176 h 525"/>
                <a:gd name="T12" fmla="*/ 494 w 838"/>
                <a:gd name="T13" fmla="*/ 178 h 525"/>
                <a:gd name="T14" fmla="*/ 496 w 838"/>
                <a:gd name="T15" fmla="*/ 179 h 525"/>
                <a:gd name="T16" fmla="*/ 499 w 838"/>
                <a:gd name="T17" fmla="*/ 178 h 525"/>
                <a:gd name="T18" fmla="*/ 489 w 838"/>
                <a:gd name="T19" fmla="*/ 169 h 525"/>
                <a:gd name="T20" fmla="*/ 472 w 838"/>
                <a:gd name="T21" fmla="*/ 264 h 525"/>
                <a:gd name="T22" fmla="*/ 471 w 838"/>
                <a:gd name="T23" fmla="*/ 265 h 525"/>
                <a:gd name="T24" fmla="*/ 473 w 838"/>
                <a:gd name="T25" fmla="*/ 271 h 525"/>
                <a:gd name="T26" fmla="*/ 476 w 838"/>
                <a:gd name="T27" fmla="*/ 273 h 525"/>
                <a:gd name="T28" fmla="*/ 479 w 838"/>
                <a:gd name="T29" fmla="*/ 274 h 525"/>
                <a:gd name="T30" fmla="*/ 482 w 838"/>
                <a:gd name="T31" fmla="*/ 273 h 525"/>
                <a:gd name="T32" fmla="*/ 485 w 838"/>
                <a:gd name="T33" fmla="*/ 273 h 525"/>
                <a:gd name="T34" fmla="*/ 838 w 838"/>
                <a:gd name="T35" fmla="*/ 14 h 525"/>
                <a:gd name="T36" fmla="*/ 828 w 838"/>
                <a:gd name="T37" fmla="*/ 0 h 525"/>
                <a:gd name="T38" fmla="*/ 475 w 838"/>
                <a:gd name="T39" fmla="*/ 258 h 525"/>
                <a:gd name="T40" fmla="*/ 488 w 838"/>
                <a:gd name="T41" fmla="*/ 265 h 525"/>
                <a:gd name="T42" fmla="*/ 485 w 838"/>
                <a:gd name="T43" fmla="*/ 260 h 525"/>
                <a:gd name="T44" fmla="*/ 482 w 838"/>
                <a:gd name="T45" fmla="*/ 258 h 525"/>
                <a:gd name="T46" fmla="*/ 479 w 838"/>
                <a:gd name="T47" fmla="*/ 257 h 525"/>
                <a:gd name="T48" fmla="*/ 476 w 838"/>
                <a:gd name="T49" fmla="*/ 258 h 525"/>
                <a:gd name="T50" fmla="*/ 479 w 838"/>
                <a:gd name="T51" fmla="*/ 265 h 525"/>
                <a:gd name="T52" fmla="*/ 488 w 838"/>
                <a:gd name="T53" fmla="*/ 267 h 525"/>
                <a:gd name="T54" fmla="*/ 505 w 838"/>
                <a:gd name="T55" fmla="*/ 172 h 525"/>
                <a:gd name="T56" fmla="*/ 505 w 838"/>
                <a:gd name="T57" fmla="*/ 171 h 525"/>
                <a:gd name="T58" fmla="*/ 502 w 838"/>
                <a:gd name="T59" fmla="*/ 165 h 525"/>
                <a:gd name="T60" fmla="*/ 499 w 838"/>
                <a:gd name="T61" fmla="*/ 163 h 525"/>
                <a:gd name="T62" fmla="*/ 496 w 838"/>
                <a:gd name="T63" fmla="*/ 162 h 525"/>
                <a:gd name="T64" fmla="*/ 494 w 838"/>
                <a:gd name="T65" fmla="*/ 163 h 525"/>
                <a:gd name="T66" fmla="*/ 492 w 838"/>
                <a:gd name="T67" fmla="*/ 163 h 525"/>
                <a:gd name="T68" fmla="*/ 0 w 838"/>
                <a:gd name="T69" fmla="*/ 511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38" h="525">
                  <a:moveTo>
                    <a:pt x="0" y="511"/>
                  </a:moveTo>
                  <a:lnTo>
                    <a:pt x="10" y="525"/>
                  </a:lnTo>
                  <a:lnTo>
                    <a:pt x="502" y="178"/>
                  </a:lnTo>
                  <a:lnTo>
                    <a:pt x="496" y="171"/>
                  </a:lnTo>
                  <a:lnTo>
                    <a:pt x="488" y="171"/>
                  </a:lnTo>
                  <a:lnTo>
                    <a:pt x="491" y="176"/>
                  </a:lnTo>
                  <a:lnTo>
                    <a:pt x="494" y="178"/>
                  </a:lnTo>
                  <a:lnTo>
                    <a:pt x="496" y="179"/>
                  </a:lnTo>
                  <a:lnTo>
                    <a:pt x="499" y="178"/>
                  </a:lnTo>
                  <a:lnTo>
                    <a:pt x="489" y="169"/>
                  </a:lnTo>
                  <a:lnTo>
                    <a:pt x="472" y="264"/>
                  </a:lnTo>
                  <a:lnTo>
                    <a:pt x="471" y="265"/>
                  </a:lnTo>
                  <a:lnTo>
                    <a:pt x="473" y="271"/>
                  </a:lnTo>
                  <a:lnTo>
                    <a:pt x="476" y="273"/>
                  </a:lnTo>
                  <a:lnTo>
                    <a:pt x="479" y="274"/>
                  </a:lnTo>
                  <a:lnTo>
                    <a:pt x="482" y="273"/>
                  </a:lnTo>
                  <a:lnTo>
                    <a:pt x="485" y="273"/>
                  </a:lnTo>
                  <a:lnTo>
                    <a:pt x="838" y="14"/>
                  </a:lnTo>
                  <a:lnTo>
                    <a:pt x="828" y="0"/>
                  </a:lnTo>
                  <a:lnTo>
                    <a:pt x="475" y="258"/>
                  </a:lnTo>
                  <a:lnTo>
                    <a:pt x="488" y="265"/>
                  </a:lnTo>
                  <a:lnTo>
                    <a:pt x="485" y="260"/>
                  </a:lnTo>
                  <a:lnTo>
                    <a:pt x="482" y="258"/>
                  </a:lnTo>
                  <a:lnTo>
                    <a:pt x="479" y="257"/>
                  </a:lnTo>
                  <a:lnTo>
                    <a:pt x="476" y="258"/>
                  </a:lnTo>
                  <a:lnTo>
                    <a:pt x="479" y="265"/>
                  </a:lnTo>
                  <a:lnTo>
                    <a:pt x="488" y="267"/>
                  </a:lnTo>
                  <a:lnTo>
                    <a:pt x="505" y="172"/>
                  </a:lnTo>
                  <a:lnTo>
                    <a:pt x="505" y="171"/>
                  </a:lnTo>
                  <a:lnTo>
                    <a:pt x="502" y="165"/>
                  </a:lnTo>
                  <a:lnTo>
                    <a:pt x="499" y="163"/>
                  </a:lnTo>
                  <a:lnTo>
                    <a:pt x="496" y="162"/>
                  </a:lnTo>
                  <a:lnTo>
                    <a:pt x="494" y="163"/>
                  </a:lnTo>
                  <a:lnTo>
                    <a:pt x="492" y="163"/>
                  </a:lnTo>
                  <a:lnTo>
                    <a:pt x="0" y="511"/>
                  </a:ln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61" name="Freeform 117"/>
            <p:cNvSpPr>
              <a:spLocks/>
            </p:cNvSpPr>
            <p:nvPr/>
          </p:nvSpPr>
          <p:spPr bwMode="auto">
            <a:xfrm>
              <a:off x="1377" y="2365"/>
              <a:ext cx="112" cy="95"/>
            </a:xfrm>
            <a:custGeom>
              <a:avLst/>
              <a:gdLst>
                <a:gd name="T0" fmla="*/ 70 w 112"/>
                <a:gd name="T1" fmla="*/ 0 h 95"/>
                <a:gd name="T2" fmla="*/ 0 w 112"/>
                <a:gd name="T3" fmla="*/ 95 h 95"/>
                <a:gd name="T4" fmla="*/ 112 w 112"/>
                <a:gd name="T5" fmla="*/ 59 h 95"/>
                <a:gd name="T6" fmla="*/ 70 w 11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95">
                  <a:moveTo>
                    <a:pt x="70" y="0"/>
                  </a:moveTo>
                  <a:lnTo>
                    <a:pt x="0" y="95"/>
                  </a:lnTo>
                  <a:lnTo>
                    <a:pt x="112" y="5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33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8662" name="Group 118"/>
          <p:cNvGrpSpPr>
            <a:grpSpLocks/>
          </p:cNvGrpSpPr>
          <p:nvPr/>
        </p:nvGrpSpPr>
        <p:grpSpPr bwMode="auto">
          <a:xfrm>
            <a:off x="2500313" y="2971800"/>
            <a:ext cx="1081087" cy="950913"/>
            <a:chOff x="1575" y="1983"/>
            <a:chExt cx="755" cy="488"/>
          </a:xfrm>
        </p:grpSpPr>
        <p:sp>
          <p:nvSpPr>
            <p:cNvPr id="3308663" name="Freeform 119"/>
            <p:cNvSpPr>
              <a:spLocks/>
            </p:cNvSpPr>
            <p:nvPr/>
          </p:nvSpPr>
          <p:spPr bwMode="auto">
            <a:xfrm>
              <a:off x="1575" y="2039"/>
              <a:ext cx="673" cy="432"/>
            </a:xfrm>
            <a:custGeom>
              <a:avLst/>
              <a:gdLst>
                <a:gd name="T0" fmla="*/ 0 w 673"/>
                <a:gd name="T1" fmla="*/ 418 h 432"/>
                <a:gd name="T2" fmla="*/ 10 w 673"/>
                <a:gd name="T3" fmla="*/ 432 h 432"/>
                <a:gd name="T4" fmla="*/ 419 w 673"/>
                <a:gd name="T5" fmla="*/ 138 h 432"/>
                <a:gd name="T6" fmla="*/ 413 w 673"/>
                <a:gd name="T7" fmla="*/ 131 h 432"/>
                <a:gd name="T8" fmla="*/ 405 w 673"/>
                <a:gd name="T9" fmla="*/ 131 h 432"/>
                <a:gd name="T10" fmla="*/ 408 w 673"/>
                <a:gd name="T11" fmla="*/ 137 h 432"/>
                <a:gd name="T12" fmla="*/ 411 w 673"/>
                <a:gd name="T13" fmla="*/ 138 h 432"/>
                <a:gd name="T14" fmla="*/ 413 w 673"/>
                <a:gd name="T15" fmla="*/ 139 h 432"/>
                <a:gd name="T16" fmla="*/ 416 w 673"/>
                <a:gd name="T17" fmla="*/ 138 h 432"/>
                <a:gd name="T18" fmla="*/ 406 w 673"/>
                <a:gd name="T19" fmla="*/ 129 h 432"/>
                <a:gd name="T20" fmla="*/ 392 w 673"/>
                <a:gd name="T21" fmla="*/ 207 h 432"/>
                <a:gd name="T22" fmla="*/ 390 w 673"/>
                <a:gd name="T23" fmla="*/ 208 h 432"/>
                <a:gd name="T24" fmla="*/ 393 w 673"/>
                <a:gd name="T25" fmla="*/ 214 h 432"/>
                <a:gd name="T26" fmla="*/ 396 w 673"/>
                <a:gd name="T27" fmla="*/ 216 h 432"/>
                <a:gd name="T28" fmla="*/ 399 w 673"/>
                <a:gd name="T29" fmla="*/ 217 h 432"/>
                <a:gd name="T30" fmla="*/ 402 w 673"/>
                <a:gd name="T31" fmla="*/ 216 h 432"/>
                <a:gd name="T32" fmla="*/ 405 w 673"/>
                <a:gd name="T33" fmla="*/ 216 h 432"/>
                <a:gd name="T34" fmla="*/ 673 w 673"/>
                <a:gd name="T35" fmla="*/ 14 h 432"/>
                <a:gd name="T36" fmla="*/ 663 w 673"/>
                <a:gd name="T37" fmla="*/ 0 h 432"/>
                <a:gd name="T38" fmla="*/ 395 w 673"/>
                <a:gd name="T39" fmla="*/ 201 h 432"/>
                <a:gd name="T40" fmla="*/ 408 w 673"/>
                <a:gd name="T41" fmla="*/ 208 h 432"/>
                <a:gd name="T42" fmla="*/ 405 w 673"/>
                <a:gd name="T43" fmla="*/ 203 h 432"/>
                <a:gd name="T44" fmla="*/ 402 w 673"/>
                <a:gd name="T45" fmla="*/ 201 h 432"/>
                <a:gd name="T46" fmla="*/ 399 w 673"/>
                <a:gd name="T47" fmla="*/ 200 h 432"/>
                <a:gd name="T48" fmla="*/ 396 w 673"/>
                <a:gd name="T49" fmla="*/ 201 h 432"/>
                <a:gd name="T50" fmla="*/ 399 w 673"/>
                <a:gd name="T51" fmla="*/ 208 h 432"/>
                <a:gd name="T52" fmla="*/ 408 w 673"/>
                <a:gd name="T53" fmla="*/ 210 h 432"/>
                <a:gd name="T54" fmla="*/ 422 w 673"/>
                <a:gd name="T55" fmla="*/ 132 h 432"/>
                <a:gd name="T56" fmla="*/ 422 w 673"/>
                <a:gd name="T57" fmla="*/ 131 h 432"/>
                <a:gd name="T58" fmla="*/ 419 w 673"/>
                <a:gd name="T59" fmla="*/ 125 h 432"/>
                <a:gd name="T60" fmla="*/ 416 w 673"/>
                <a:gd name="T61" fmla="*/ 124 h 432"/>
                <a:gd name="T62" fmla="*/ 413 w 673"/>
                <a:gd name="T63" fmla="*/ 122 h 432"/>
                <a:gd name="T64" fmla="*/ 411 w 673"/>
                <a:gd name="T65" fmla="*/ 124 h 432"/>
                <a:gd name="T66" fmla="*/ 409 w 673"/>
                <a:gd name="T67" fmla="*/ 124 h 432"/>
                <a:gd name="T68" fmla="*/ 0 w 673"/>
                <a:gd name="T69" fmla="*/ 418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73" h="432">
                  <a:moveTo>
                    <a:pt x="0" y="418"/>
                  </a:moveTo>
                  <a:lnTo>
                    <a:pt x="10" y="432"/>
                  </a:lnTo>
                  <a:lnTo>
                    <a:pt x="419" y="138"/>
                  </a:lnTo>
                  <a:lnTo>
                    <a:pt x="413" y="131"/>
                  </a:lnTo>
                  <a:lnTo>
                    <a:pt x="405" y="131"/>
                  </a:lnTo>
                  <a:lnTo>
                    <a:pt x="408" y="137"/>
                  </a:lnTo>
                  <a:lnTo>
                    <a:pt x="411" y="138"/>
                  </a:lnTo>
                  <a:lnTo>
                    <a:pt x="413" y="139"/>
                  </a:lnTo>
                  <a:lnTo>
                    <a:pt x="416" y="138"/>
                  </a:lnTo>
                  <a:lnTo>
                    <a:pt x="406" y="129"/>
                  </a:lnTo>
                  <a:lnTo>
                    <a:pt x="392" y="207"/>
                  </a:lnTo>
                  <a:lnTo>
                    <a:pt x="390" y="208"/>
                  </a:lnTo>
                  <a:lnTo>
                    <a:pt x="393" y="214"/>
                  </a:lnTo>
                  <a:lnTo>
                    <a:pt x="396" y="216"/>
                  </a:lnTo>
                  <a:lnTo>
                    <a:pt x="399" y="217"/>
                  </a:lnTo>
                  <a:lnTo>
                    <a:pt x="402" y="216"/>
                  </a:lnTo>
                  <a:lnTo>
                    <a:pt x="405" y="216"/>
                  </a:lnTo>
                  <a:lnTo>
                    <a:pt x="673" y="14"/>
                  </a:lnTo>
                  <a:lnTo>
                    <a:pt x="663" y="0"/>
                  </a:lnTo>
                  <a:lnTo>
                    <a:pt x="395" y="201"/>
                  </a:lnTo>
                  <a:lnTo>
                    <a:pt x="408" y="208"/>
                  </a:lnTo>
                  <a:lnTo>
                    <a:pt x="405" y="203"/>
                  </a:lnTo>
                  <a:lnTo>
                    <a:pt x="402" y="201"/>
                  </a:lnTo>
                  <a:lnTo>
                    <a:pt x="399" y="200"/>
                  </a:lnTo>
                  <a:lnTo>
                    <a:pt x="396" y="201"/>
                  </a:lnTo>
                  <a:lnTo>
                    <a:pt x="399" y="208"/>
                  </a:lnTo>
                  <a:lnTo>
                    <a:pt x="408" y="210"/>
                  </a:lnTo>
                  <a:lnTo>
                    <a:pt x="422" y="132"/>
                  </a:lnTo>
                  <a:lnTo>
                    <a:pt x="422" y="131"/>
                  </a:lnTo>
                  <a:lnTo>
                    <a:pt x="419" y="125"/>
                  </a:lnTo>
                  <a:lnTo>
                    <a:pt x="416" y="124"/>
                  </a:lnTo>
                  <a:lnTo>
                    <a:pt x="413" y="122"/>
                  </a:lnTo>
                  <a:lnTo>
                    <a:pt x="411" y="124"/>
                  </a:lnTo>
                  <a:lnTo>
                    <a:pt x="409" y="124"/>
                  </a:lnTo>
                  <a:lnTo>
                    <a:pt x="0" y="418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64" name="Freeform 120"/>
            <p:cNvSpPr>
              <a:spLocks/>
            </p:cNvSpPr>
            <p:nvPr/>
          </p:nvSpPr>
          <p:spPr bwMode="auto">
            <a:xfrm>
              <a:off x="2218" y="1983"/>
              <a:ext cx="112" cy="96"/>
            </a:xfrm>
            <a:custGeom>
              <a:avLst/>
              <a:gdLst>
                <a:gd name="T0" fmla="*/ 43 w 112"/>
                <a:gd name="T1" fmla="*/ 96 h 96"/>
                <a:gd name="T2" fmla="*/ 112 w 112"/>
                <a:gd name="T3" fmla="*/ 0 h 96"/>
                <a:gd name="T4" fmla="*/ 0 w 112"/>
                <a:gd name="T5" fmla="*/ 39 h 96"/>
                <a:gd name="T6" fmla="*/ 43 w 112"/>
                <a:gd name="T7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96">
                  <a:moveTo>
                    <a:pt x="43" y="96"/>
                  </a:moveTo>
                  <a:lnTo>
                    <a:pt x="112" y="0"/>
                  </a:lnTo>
                  <a:lnTo>
                    <a:pt x="0" y="39"/>
                  </a:lnTo>
                  <a:lnTo>
                    <a:pt x="43" y="96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665" name="Rectangle 121"/>
          <p:cNvSpPr>
            <a:spLocks noChangeArrowheads="1"/>
          </p:cNvSpPr>
          <p:nvPr/>
        </p:nvSpPr>
        <p:spPr bwMode="auto">
          <a:xfrm>
            <a:off x="6002338" y="3962400"/>
            <a:ext cx="539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•</a:t>
            </a:r>
            <a:endParaRPr lang="en-US" sz="16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66" name="Rectangle 122"/>
          <p:cNvSpPr>
            <a:spLocks noChangeArrowheads="1"/>
          </p:cNvSpPr>
          <p:nvPr/>
        </p:nvSpPr>
        <p:spPr bwMode="auto">
          <a:xfrm>
            <a:off x="6051550" y="3676650"/>
            <a:ext cx="1604963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08667" name="Rectangle 123"/>
          <p:cNvSpPr>
            <a:spLocks noChangeArrowheads="1"/>
          </p:cNvSpPr>
          <p:nvPr/>
        </p:nvSpPr>
        <p:spPr bwMode="auto">
          <a:xfrm>
            <a:off x="6034088" y="3676650"/>
            <a:ext cx="1604962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308668" name="Group 124"/>
          <p:cNvGrpSpPr>
            <a:grpSpLocks/>
          </p:cNvGrpSpPr>
          <p:nvPr/>
        </p:nvGrpSpPr>
        <p:grpSpPr bwMode="auto">
          <a:xfrm>
            <a:off x="2103438" y="4319588"/>
            <a:ext cx="111125" cy="825500"/>
            <a:chOff x="1325" y="2721"/>
            <a:chExt cx="70" cy="520"/>
          </a:xfrm>
        </p:grpSpPr>
        <p:sp>
          <p:nvSpPr>
            <p:cNvPr id="3308669" name="Rectangle 125"/>
            <p:cNvSpPr>
              <a:spLocks noChangeArrowheads="1"/>
            </p:cNvSpPr>
            <p:nvPr/>
          </p:nvSpPr>
          <p:spPr bwMode="auto">
            <a:xfrm>
              <a:off x="1351" y="2828"/>
              <a:ext cx="17" cy="3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70" name="Freeform 126"/>
            <p:cNvSpPr>
              <a:spLocks/>
            </p:cNvSpPr>
            <p:nvPr/>
          </p:nvSpPr>
          <p:spPr bwMode="auto">
            <a:xfrm>
              <a:off x="1325" y="2721"/>
              <a:ext cx="70" cy="111"/>
            </a:xfrm>
            <a:custGeom>
              <a:avLst/>
              <a:gdLst>
                <a:gd name="T0" fmla="*/ 70 w 70"/>
                <a:gd name="T1" fmla="*/ 111 h 111"/>
                <a:gd name="T2" fmla="*/ 34 w 70"/>
                <a:gd name="T3" fmla="*/ 0 h 111"/>
                <a:gd name="T4" fmla="*/ 0 w 70"/>
                <a:gd name="T5" fmla="*/ 111 h 111"/>
                <a:gd name="T6" fmla="*/ 70 w 70"/>
                <a:gd name="T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111">
                  <a:moveTo>
                    <a:pt x="70" y="111"/>
                  </a:moveTo>
                  <a:lnTo>
                    <a:pt x="34" y="0"/>
                  </a:lnTo>
                  <a:lnTo>
                    <a:pt x="0" y="111"/>
                  </a:lnTo>
                  <a:lnTo>
                    <a:pt x="70" y="1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71" name="Freeform 127"/>
            <p:cNvSpPr>
              <a:spLocks/>
            </p:cNvSpPr>
            <p:nvPr/>
          </p:nvSpPr>
          <p:spPr bwMode="auto">
            <a:xfrm>
              <a:off x="1325" y="3129"/>
              <a:ext cx="70" cy="112"/>
            </a:xfrm>
            <a:custGeom>
              <a:avLst/>
              <a:gdLst>
                <a:gd name="T0" fmla="*/ 0 w 70"/>
                <a:gd name="T1" fmla="*/ 0 h 112"/>
                <a:gd name="T2" fmla="*/ 34 w 70"/>
                <a:gd name="T3" fmla="*/ 112 h 112"/>
                <a:gd name="T4" fmla="*/ 70 w 70"/>
                <a:gd name="T5" fmla="*/ 0 h 112"/>
                <a:gd name="T6" fmla="*/ 0 w 70"/>
                <a:gd name="T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112">
                  <a:moveTo>
                    <a:pt x="0" y="0"/>
                  </a:moveTo>
                  <a:lnTo>
                    <a:pt x="34" y="112"/>
                  </a:lnTo>
                  <a:lnTo>
                    <a:pt x="7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08672" name="Group 128"/>
          <p:cNvGrpSpPr>
            <a:grpSpLocks/>
          </p:cNvGrpSpPr>
          <p:nvPr/>
        </p:nvGrpSpPr>
        <p:grpSpPr bwMode="auto">
          <a:xfrm>
            <a:off x="2513013" y="4319588"/>
            <a:ext cx="112712" cy="825500"/>
            <a:chOff x="1583" y="2721"/>
            <a:chExt cx="71" cy="520"/>
          </a:xfrm>
        </p:grpSpPr>
        <p:sp>
          <p:nvSpPr>
            <p:cNvPr id="3308673" name="Rectangle 129"/>
            <p:cNvSpPr>
              <a:spLocks noChangeArrowheads="1"/>
            </p:cNvSpPr>
            <p:nvPr/>
          </p:nvSpPr>
          <p:spPr bwMode="auto">
            <a:xfrm>
              <a:off x="1609" y="2828"/>
              <a:ext cx="18" cy="30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74" name="Freeform 130"/>
            <p:cNvSpPr>
              <a:spLocks/>
            </p:cNvSpPr>
            <p:nvPr/>
          </p:nvSpPr>
          <p:spPr bwMode="auto">
            <a:xfrm>
              <a:off x="1583" y="2721"/>
              <a:ext cx="71" cy="111"/>
            </a:xfrm>
            <a:custGeom>
              <a:avLst/>
              <a:gdLst>
                <a:gd name="T0" fmla="*/ 71 w 71"/>
                <a:gd name="T1" fmla="*/ 111 h 111"/>
                <a:gd name="T2" fmla="*/ 35 w 71"/>
                <a:gd name="T3" fmla="*/ 0 h 111"/>
                <a:gd name="T4" fmla="*/ 0 w 71"/>
                <a:gd name="T5" fmla="*/ 111 h 111"/>
                <a:gd name="T6" fmla="*/ 71 w 71"/>
                <a:gd name="T7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111">
                  <a:moveTo>
                    <a:pt x="71" y="111"/>
                  </a:moveTo>
                  <a:lnTo>
                    <a:pt x="35" y="0"/>
                  </a:lnTo>
                  <a:lnTo>
                    <a:pt x="0" y="111"/>
                  </a:lnTo>
                  <a:lnTo>
                    <a:pt x="71" y="1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8675" name="Freeform 131"/>
            <p:cNvSpPr>
              <a:spLocks/>
            </p:cNvSpPr>
            <p:nvPr/>
          </p:nvSpPr>
          <p:spPr bwMode="auto">
            <a:xfrm>
              <a:off x="1583" y="3129"/>
              <a:ext cx="71" cy="112"/>
            </a:xfrm>
            <a:custGeom>
              <a:avLst/>
              <a:gdLst>
                <a:gd name="T0" fmla="*/ 0 w 71"/>
                <a:gd name="T1" fmla="*/ 0 h 112"/>
                <a:gd name="T2" fmla="*/ 35 w 71"/>
                <a:gd name="T3" fmla="*/ 112 h 112"/>
                <a:gd name="T4" fmla="*/ 71 w 71"/>
                <a:gd name="T5" fmla="*/ 0 h 112"/>
                <a:gd name="T6" fmla="*/ 0 w 71"/>
                <a:gd name="T7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112">
                  <a:moveTo>
                    <a:pt x="0" y="0"/>
                  </a:moveTo>
                  <a:lnTo>
                    <a:pt x="35" y="112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08676" name="Rectangle 132"/>
          <p:cNvSpPr>
            <a:spLocks noChangeArrowheads="1"/>
          </p:cNvSpPr>
          <p:nvPr/>
        </p:nvSpPr>
        <p:spPr bwMode="auto">
          <a:xfrm>
            <a:off x="1746250" y="3119438"/>
            <a:ext cx="539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US" sz="1200" b="0">
                <a:solidFill>
                  <a:srgbClr val="000000"/>
                </a:solidFill>
                <a:latin typeface="Arial" charset="0"/>
              </a:rPr>
              <a:t>•</a:t>
            </a:r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308677" name="Text Box 133"/>
          <p:cNvSpPr txBox="1">
            <a:spLocks noChangeArrowheads="1"/>
          </p:cNvSpPr>
          <p:nvPr/>
        </p:nvSpPr>
        <p:spPr bwMode="auto">
          <a:xfrm>
            <a:off x="2676525" y="2438400"/>
            <a:ext cx="1008063" cy="2143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800">
                <a:solidFill>
                  <a:schemeClr val="accent1"/>
                </a:solidFill>
                <a:latin typeface="Arial" charset="0"/>
              </a:rPr>
              <a:t>Fermi Spacecraft</a:t>
            </a:r>
          </a:p>
        </p:txBody>
      </p:sp>
      <p:sp>
        <p:nvSpPr>
          <p:cNvPr id="3308678" name="Text Box 134"/>
          <p:cNvSpPr txBox="1">
            <a:spLocks noChangeArrowheads="1"/>
          </p:cNvSpPr>
          <p:nvPr/>
        </p:nvSpPr>
        <p:spPr bwMode="auto">
          <a:xfrm>
            <a:off x="4575175" y="1752600"/>
            <a:ext cx="1239838" cy="33655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800">
                <a:solidFill>
                  <a:schemeClr val="accent1"/>
                </a:solidFill>
                <a:latin typeface="Arial" charset="0"/>
              </a:rPr>
              <a:t>Large Area Telescope</a:t>
            </a:r>
          </a:p>
          <a:p>
            <a:pPr algn="ctr" eaLnBrk="0" hangingPunct="0"/>
            <a:r>
              <a:rPr lang="en-US" sz="800">
                <a:solidFill>
                  <a:schemeClr val="accent1"/>
                </a:solidFill>
                <a:latin typeface="Arial" charset="0"/>
              </a:rPr>
              <a:t>&amp; GBM</a:t>
            </a:r>
          </a:p>
        </p:txBody>
      </p:sp>
      <p:sp>
        <p:nvSpPr>
          <p:cNvPr id="3308679" name="Text Box 135"/>
          <p:cNvSpPr txBox="1">
            <a:spLocks noChangeArrowheads="1"/>
          </p:cNvSpPr>
          <p:nvPr/>
        </p:nvSpPr>
        <p:spPr bwMode="auto">
          <a:xfrm>
            <a:off x="685800" y="1828800"/>
            <a:ext cx="398463" cy="2143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Arial" charset="0"/>
              </a:rPr>
              <a:t>GPS</a:t>
            </a:r>
          </a:p>
        </p:txBody>
      </p:sp>
      <p:sp>
        <p:nvSpPr>
          <p:cNvPr id="3308680" name="Text Box 136"/>
          <p:cNvSpPr txBox="1">
            <a:spLocks noChangeArrowheads="1"/>
          </p:cNvSpPr>
          <p:nvPr/>
        </p:nvSpPr>
        <p:spPr bwMode="auto">
          <a:xfrm>
            <a:off x="2060575" y="304800"/>
            <a:ext cx="4787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Arial" charset="0"/>
              </a:rPr>
              <a:t>Fermi MISSION ELEMENTS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1113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ASD Leopard System:Applications:Microsoft Office 2004:Templates:Presentations:Designs:Bar Code</Template>
  <TotalTime>13334</TotalTime>
  <Words>1666</Words>
  <Application>Microsoft Macintosh PowerPoint</Application>
  <PresentationFormat>On-screen Show (4:3)</PresentationFormat>
  <Paragraphs>313</Paragraphs>
  <Slides>30</Slides>
  <Notes>14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Default Design</vt:lpstr>
      <vt:lpstr>PowerPoint Presentation</vt:lpstr>
      <vt:lpstr>Gamma-ray Astrophysics</vt:lpstr>
      <vt:lpstr>Why High Energy Gamma-Rays?</vt:lpstr>
      <vt:lpstr>PowerPoint Presentation</vt:lpstr>
      <vt:lpstr>PowerPoint Presentation</vt:lpstr>
      <vt:lpstr>The &gt;1 GeV Sky</vt:lpstr>
      <vt:lpstr>The Variable Gamma-ray Sky</vt:lpstr>
      <vt:lpstr>Fermi Highlights and Discoveries</vt:lpstr>
      <vt:lpstr>PowerPoint Presentation</vt:lpstr>
      <vt:lpstr>PowerPoint Presentation</vt:lpstr>
      <vt:lpstr>Raw Data  </vt:lpstr>
      <vt:lpstr>Data Latency</vt:lpstr>
      <vt:lpstr>Data Latency</vt:lpstr>
      <vt:lpstr>Survey mode</vt:lpstr>
      <vt:lpstr>PowerPoint Presentation</vt:lpstr>
      <vt:lpstr>PowerPoint Presentation</vt:lpstr>
      <vt:lpstr>Observation modes</vt:lpstr>
      <vt:lpstr>PowerPoint Presentation</vt:lpstr>
      <vt:lpstr>How do we know where we are?</vt:lpstr>
      <vt:lpstr>Where are we pointing</vt:lpstr>
      <vt:lpstr>Spacecraft files (aka FT2 files)</vt:lpstr>
      <vt:lpstr>Absolute timing and orbit location</vt:lpstr>
      <vt:lpstr>April 2012</vt:lpstr>
      <vt:lpstr>We moved out of the way</vt:lpstr>
      <vt:lpstr>Flight Operations Team</vt:lpstr>
      <vt:lpstr>Fermi Science Support Center</vt:lpstr>
      <vt:lpstr>Science Support Center Team</vt:lpstr>
      <vt:lpstr>Queries to FSSC Helpdesk</vt:lpstr>
      <vt:lpstr>PowerPoint Presentation</vt:lpstr>
      <vt:lpstr>Questions?</vt:lpstr>
    </vt:vector>
  </TitlesOfParts>
  <Manager/>
  <Company>Julie/McEnery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Julie/McEnery</dc:creator>
  <cp:keywords/>
  <dc:description/>
  <cp:lastModifiedBy>Julie/McEnery</cp:lastModifiedBy>
  <cp:revision>143</cp:revision>
  <cp:lastPrinted>2007-10-03T04:01:01Z</cp:lastPrinted>
  <dcterms:created xsi:type="dcterms:W3CDTF">2009-06-04T23:00:24Z</dcterms:created>
  <dcterms:modified xsi:type="dcterms:W3CDTF">2013-05-28T13:04:36Z</dcterms:modified>
  <cp:category/>
</cp:coreProperties>
</file>