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1"/>
  </p:notesMasterIdLst>
  <p:sldIdLst>
    <p:sldId id="263" r:id="rId2"/>
    <p:sldId id="256" r:id="rId3"/>
    <p:sldId id="264" r:id="rId4"/>
    <p:sldId id="257" r:id="rId5"/>
    <p:sldId id="258" r:id="rId6"/>
    <p:sldId id="265" r:id="rId7"/>
    <p:sldId id="267" r:id="rId8"/>
    <p:sldId id="259"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91" autoAdjust="0"/>
  </p:normalViewPr>
  <p:slideViewPr>
    <p:cSldViewPr>
      <p:cViewPr varScale="1">
        <p:scale>
          <a:sx n="112" d="100"/>
          <a:sy n="112" d="100"/>
        </p:scale>
        <p:origin x="-90"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7F3D02-74FF-4321-8822-FACEFAA3778C}" type="datetimeFigureOut">
              <a:rPr lang="en-US" smtClean="0"/>
              <a:pPr/>
              <a:t>8/21/2012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77E9C-EFF6-4910-A6FE-EB4945DFA2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a consistent data model over a wide variety of instruments to solve the same fundamental problem: Find the best physical model of solar processes consistent with the data. And for solar analysis, temporal morphology is critical to scientific understanding. And, use tools that can integrate data, both spectra and image cubes, from multiple sources.</a:t>
            </a:r>
            <a:endParaRPr lang="en-US" dirty="0"/>
          </a:p>
        </p:txBody>
      </p:sp>
      <p:sp>
        <p:nvSpPr>
          <p:cNvPr id="4" name="Slide Number Placeholder 3"/>
          <p:cNvSpPr>
            <a:spLocks noGrp="1"/>
          </p:cNvSpPr>
          <p:nvPr>
            <p:ph type="sldNum" sz="quarter" idx="10"/>
          </p:nvPr>
        </p:nvSpPr>
        <p:spPr/>
        <p:txBody>
          <a:bodyPr/>
          <a:lstStyle/>
          <a:p>
            <a:fld id="{E3F77E9C-EFF6-4910-A6FE-EB4945DFA2B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 and preview: Browser, GOES, RHESSI (Albert’s talk)</a:t>
            </a:r>
          </a:p>
          <a:p>
            <a:endParaRPr lang="en-US" dirty="0"/>
          </a:p>
        </p:txBody>
      </p:sp>
      <p:sp>
        <p:nvSpPr>
          <p:cNvPr id="4" name="Slide Number Placeholder 3"/>
          <p:cNvSpPr>
            <a:spLocks noGrp="1"/>
          </p:cNvSpPr>
          <p:nvPr>
            <p:ph type="sldNum" sz="quarter" idx="10"/>
          </p:nvPr>
        </p:nvSpPr>
        <p:spPr/>
        <p:txBody>
          <a:bodyPr/>
          <a:lstStyle/>
          <a:p>
            <a:fld id="{E3F77E9C-EFF6-4910-A6FE-EB4945DFA2B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do the global background with</a:t>
            </a:r>
            <a:r>
              <a:rPr lang="en-US" baseline="0" dirty="0" smtClean="0"/>
              <a:t> a constant model and then higher energies tightening the window and increasing the polynomial order</a:t>
            </a:r>
            <a:endParaRPr lang="en-US" dirty="0"/>
          </a:p>
        </p:txBody>
      </p:sp>
      <p:sp>
        <p:nvSpPr>
          <p:cNvPr id="4" name="Slide Number Placeholder 3"/>
          <p:cNvSpPr>
            <a:spLocks noGrp="1"/>
          </p:cNvSpPr>
          <p:nvPr>
            <p:ph type="sldNum" sz="quarter" idx="10"/>
          </p:nvPr>
        </p:nvSpPr>
        <p:spPr/>
        <p:txBody>
          <a:bodyPr/>
          <a:lstStyle/>
          <a:p>
            <a:fld id="{E3F77E9C-EFF6-4910-A6FE-EB4945DFA2B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
            </a:r>
            <a:endParaRPr lang="en-US" dirty="0"/>
          </a:p>
        </p:txBody>
      </p:sp>
      <p:sp>
        <p:nvSpPr>
          <p:cNvPr id="4" name="Slide Number Placeholder 3"/>
          <p:cNvSpPr>
            <a:spLocks noGrp="1"/>
          </p:cNvSpPr>
          <p:nvPr>
            <p:ph type="sldNum" sz="quarter" idx="10"/>
          </p:nvPr>
        </p:nvSpPr>
        <p:spPr/>
        <p:txBody>
          <a:bodyPr/>
          <a:lstStyle/>
          <a:p>
            <a:fld id="{E3F77E9C-EFF6-4910-A6FE-EB4945DFA2BB}"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3F9BC83-D75E-4D86-BF11-AEF0AC15B304}" type="datetimeFigureOut">
              <a:rPr lang="en-US" smtClean="0"/>
              <a:pPr/>
              <a:t>8/21/2012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A83F758-6B8F-4A69-9EAA-88DF45A4ACD3}"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F9BC83-D75E-4D86-BF11-AEF0AC15B304}" type="datetimeFigureOut">
              <a:rPr lang="en-US" smtClean="0"/>
              <a:pPr/>
              <a:t>8/21/2012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83F758-6B8F-4A69-9EAA-88DF45A4AC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F9BC83-D75E-4D86-BF11-AEF0AC15B304}" type="datetimeFigureOut">
              <a:rPr lang="en-US" smtClean="0"/>
              <a:pPr/>
              <a:t>8/21/2012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83F758-6B8F-4A69-9EAA-88DF45A4AC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F9BC83-D75E-4D86-BF11-AEF0AC15B304}" type="datetimeFigureOut">
              <a:rPr lang="en-US" smtClean="0"/>
              <a:pPr/>
              <a:t>8/21/2012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83F758-6B8F-4A69-9EAA-88DF45A4AC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F9BC83-D75E-4D86-BF11-AEF0AC15B304}" type="datetimeFigureOut">
              <a:rPr lang="en-US" smtClean="0"/>
              <a:pPr/>
              <a:t>8/21/2012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83F758-6B8F-4A69-9EAA-88DF45A4ACD3}"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F9BC83-D75E-4D86-BF11-AEF0AC15B304}" type="datetimeFigureOut">
              <a:rPr lang="en-US" smtClean="0"/>
              <a:pPr/>
              <a:t>8/21/2012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83F758-6B8F-4A69-9EAA-88DF45A4AC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F9BC83-D75E-4D86-BF11-AEF0AC15B304}" type="datetimeFigureOut">
              <a:rPr lang="en-US" smtClean="0"/>
              <a:pPr/>
              <a:t>8/21/2012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83F758-6B8F-4A69-9EAA-88DF45A4ACD3}"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F9BC83-D75E-4D86-BF11-AEF0AC15B304}" type="datetimeFigureOut">
              <a:rPr lang="en-US" smtClean="0"/>
              <a:pPr/>
              <a:t>8/21/2012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83F758-6B8F-4A69-9EAA-88DF45A4AC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3F9BC83-D75E-4D86-BF11-AEF0AC15B304}" type="datetimeFigureOut">
              <a:rPr lang="en-US" smtClean="0"/>
              <a:pPr/>
              <a:t>8/21/2012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83F758-6B8F-4A69-9EAA-88DF45A4AC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F9BC83-D75E-4D86-BF11-AEF0AC15B304}" type="datetimeFigureOut">
              <a:rPr lang="en-US" smtClean="0"/>
              <a:pPr/>
              <a:t>8/21/2012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83F758-6B8F-4A69-9EAA-88DF45A4AC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3F9BC83-D75E-4D86-BF11-AEF0AC15B304}" type="datetimeFigureOut">
              <a:rPr lang="en-US" smtClean="0"/>
              <a:pPr/>
              <a:t>8/21/2012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A83F758-6B8F-4A69-9EAA-88DF45A4AC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3F9BC83-D75E-4D86-BF11-AEF0AC15B304}" type="datetimeFigureOut">
              <a:rPr lang="en-US" smtClean="0"/>
              <a:pPr/>
              <a:t>8/21/2012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A83F758-6B8F-4A69-9EAA-88DF45A4ACD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6.tif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image" Target="../media/image10.tiff"/></Relationships>
</file>

<file path=ppt/slides/_rels/slide6.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GBM Data Analysis with OSPEX</a:t>
            </a:r>
            <a:endParaRPr lang="en-US" sz="3600" dirty="0"/>
          </a:p>
        </p:txBody>
      </p:sp>
      <p:sp>
        <p:nvSpPr>
          <p:cNvPr id="3" name="Subtitle 2"/>
          <p:cNvSpPr>
            <a:spLocks noGrp="1"/>
          </p:cNvSpPr>
          <p:nvPr>
            <p:ph idx="1"/>
          </p:nvPr>
        </p:nvSpPr>
        <p:spPr/>
        <p:txBody>
          <a:bodyPr/>
          <a:lstStyle/>
          <a:p>
            <a:r>
              <a:rPr lang="en-US" dirty="0" smtClean="0"/>
              <a:t>Why OSPEX?</a:t>
            </a:r>
          </a:p>
          <a:p>
            <a:r>
              <a:rPr lang="en-US" dirty="0" smtClean="0"/>
              <a:t>Extensibility – adaptable</a:t>
            </a:r>
          </a:p>
          <a:p>
            <a:pPr lvl="1"/>
            <a:r>
              <a:rPr lang="en-US" dirty="0" smtClean="0"/>
              <a:t>New Instruments</a:t>
            </a:r>
          </a:p>
          <a:p>
            <a:pPr lvl="1"/>
            <a:r>
              <a:rPr lang="en-US" dirty="0" smtClean="0"/>
              <a:t>New Models: </a:t>
            </a:r>
            <a:r>
              <a:rPr lang="en-US" dirty="0" err="1" smtClean="0"/>
              <a:t>BremThick</a:t>
            </a:r>
            <a:r>
              <a:rPr lang="en-US" dirty="0" smtClean="0"/>
              <a:t>, Albedo, Nuclear Templates, Pileup-Mod</a:t>
            </a:r>
          </a:p>
          <a:p>
            <a:r>
              <a:rPr lang="en-US" dirty="0" smtClean="0"/>
              <a:t> Temporal Evolution</a:t>
            </a:r>
          </a:p>
          <a:p>
            <a:r>
              <a:rPr lang="en-US" dirty="0" smtClean="0"/>
              <a:t>Integrates with other objects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0" y="6096000"/>
            <a:ext cx="2199531" cy="628876"/>
          </a:xfrm>
          <a:prstGeom prst="rect">
            <a:avLst/>
          </a:prstGeom>
          <a:noFill/>
          <a:ln w="9525">
            <a:noFill/>
            <a:miter lim="800000"/>
            <a:headEnd/>
            <a:tailEnd/>
          </a:ln>
        </p:spPr>
      </p:pic>
      <p:sp>
        <p:nvSpPr>
          <p:cNvPr id="5" name="TextBox 4"/>
          <p:cNvSpPr txBox="1"/>
          <p:nvPr/>
        </p:nvSpPr>
        <p:spPr>
          <a:xfrm>
            <a:off x="2438400" y="6096000"/>
            <a:ext cx="6629400" cy="646331"/>
          </a:xfrm>
          <a:prstGeom prst="rect">
            <a:avLst/>
          </a:prstGeom>
          <a:noFill/>
        </p:spPr>
        <p:txBody>
          <a:bodyPr wrap="square" rtlCol="0">
            <a:spAutoFit/>
          </a:bodyPr>
          <a:lstStyle/>
          <a:p>
            <a:r>
              <a:rPr lang="en-US" dirty="0" smtClean="0"/>
              <a:t>FERMI Solar Workshop at GSFC, 22-23 August 2012 richard.schwartz@nasa.gov</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1325"/>
            <a:ext cx="6858000" cy="701675"/>
          </a:xfrm>
        </p:spPr>
        <p:txBody>
          <a:bodyPr>
            <a:noAutofit/>
          </a:bodyPr>
          <a:lstStyle/>
          <a:p>
            <a:pPr algn="l"/>
            <a:r>
              <a:rPr lang="en-US" sz="3600" dirty="0" smtClean="0"/>
              <a:t>GBM Data Analysis with OSPEX</a:t>
            </a:r>
            <a:endParaRPr lang="en-US" sz="3600" dirty="0"/>
          </a:p>
        </p:txBody>
      </p:sp>
      <p:sp>
        <p:nvSpPr>
          <p:cNvPr id="7" name="Text Placeholder 6"/>
          <p:cNvSpPr>
            <a:spLocks noGrp="1"/>
          </p:cNvSpPr>
          <p:nvPr>
            <p:ph type="body" sz="half" idx="4294967295"/>
          </p:nvPr>
        </p:nvSpPr>
        <p:spPr>
          <a:xfrm>
            <a:off x="0" y="1150938"/>
            <a:ext cx="6858000" cy="685800"/>
          </a:xfrm>
        </p:spPr>
        <p:txBody>
          <a:bodyPr>
            <a:normAutofit fontScale="62500" lnSpcReduction="20000"/>
          </a:bodyPr>
          <a:lstStyle/>
          <a:p>
            <a:r>
              <a:rPr lang="en-US" dirty="0" smtClean="0"/>
              <a:t>Flare Analysis – Identify and Determine Context</a:t>
            </a:r>
          </a:p>
          <a:p>
            <a:r>
              <a:rPr lang="en-US" dirty="0" smtClean="0"/>
              <a:t>Browser Comes First</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0" y="6096000"/>
            <a:ext cx="2199531" cy="628876"/>
          </a:xfrm>
          <a:prstGeom prst="rect">
            <a:avLst/>
          </a:prstGeom>
          <a:noFill/>
          <a:ln w="9525">
            <a:noFill/>
            <a:miter lim="800000"/>
            <a:headEnd/>
            <a:tailEnd/>
          </a:ln>
        </p:spPr>
      </p:pic>
      <p:sp>
        <p:nvSpPr>
          <p:cNvPr id="5" name="TextBox 4"/>
          <p:cNvSpPr txBox="1"/>
          <p:nvPr/>
        </p:nvSpPr>
        <p:spPr>
          <a:xfrm>
            <a:off x="2438400" y="6096000"/>
            <a:ext cx="6629400" cy="646331"/>
          </a:xfrm>
          <a:prstGeom prst="rect">
            <a:avLst/>
          </a:prstGeom>
          <a:noFill/>
        </p:spPr>
        <p:txBody>
          <a:bodyPr wrap="square" rtlCol="0">
            <a:spAutoFit/>
          </a:bodyPr>
          <a:lstStyle/>
          <a:p>
            <a:r>
              <a:rPr lang="en-US" dirty="0" smtClean="0"/>
              <a:t>FERMI Solar Workshop at GSFC, 22-23 August 2012 richard.schwartz@nasa.gov</a:t>
            </a:r>
          </a:p>
        </p:txBody>
      </p:sp>
      <p:pic>
        <p:nvPicPr>
          <p:cNvPr id="1028" name="Picture 4"/>
          <p:cNvPicPr>
            <a:picLocks noChangeAspect="1" noChangeArrowheads="1"/>
          </p:cNvPicPr>
          <p:nvPr/>
        </p:nvPicPr>
        <p:blipFill>
          <a:blip r:embed="rId4" cstate="print"/>
          <a:srcRect/>
          <a:stretch>
            <a:fillRect/>
          </a:stretch>
        </p:blipFill>
        <p:spPr bwMode="auto">
          <a:xfrm>
            <a:off x="457200" y="1752600"/>
            <a:ext cx="3720745" cy="4181475"/>
          </a:xfrm>
          <a:prstGeom prst="rect">
            <a:avLst/>
          </a:prstGeom>
          <a:noFill/>
          <a:ln w="9525">
            <a:noFill/>
            <a:miter lim="800000"/>
            <a:headEnd/>
            <a:tailEnd/>
          </a:ln>
        </p:spPr>
      </p:pic>
      <p:pic>
        <p:nvPicPr>
          <p:cNvPr id="1031" name="Picture 7"/>
          <p:cNvPicPr>
            <a:picLocks noChangeAspect="1" noChangeArrowheads="1"/>
          </p:cNvPicPr>
          <p:nvPr/>
        </p:nvPicPr>
        <p:blipFill>
          <a:blip r:embed="rId5" cstate="print"/>
          <a:srcRect/>
          <a:stretch>
            <a:fillRect/>
          </a:stretch>
        </p:blipFill>
        <p:spPr bwMode="auto">
          <a:xfrm>
            <a:off x="4343401" y="1752600"/>
            <a:ext cx="443074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Background Modeling by Energy Band</a:t>
            </a:r>
            <a:r>
              <a:rPr lang="en-US" dirty="0" smtClean="0"/>
              <a:t/>
            </a:r>
            <a:br>
              <a:rPr lang="en-US" dirty="0" smtClean="0"/>
            </a:br>
            <a:endParaRPr lang="en-US" dirty="0"/>
          </a:p>
        </p:txBody>
      </p:sp>
      <p:sp>
        <p:nvSpPr>
          <p:cNvPr id="6" name="Text Placeholder 5"/>
          <p:cNvSpPr>
            <a:spLocks noGrp="1"/>
          </p:cNvSpPr>
          <p:nvPr>
            <p:ph type="body" idx="1"/>
          </p:nvPr>
        </p:nvSpPr>
        <p:spPr/>
        <p:txBody>
          <a:bodyPr>
            <a:normAutofit fontScale="92500" lnSpcReduction="20000"/>
          </a:bodyPr>
          <a:lstStyle/>
          <a:p>
            <a:r>
              <a:rPr lang="en-US" dirty="0" smtClean="0"/>
              <a:t>Lightcurves with Background Models</a:t>
            </a:r>
          </a:p>
        </p:txBody>
      </p:sp>
      <p:sp>
        <p:nvSpPr>
          <p:cNvPr id="8" name="Text Placeholder 7"/>
          <p:cNvSpPr>
            <a:spLocks noGrp="1"/>
          </p:cNvSpPr>
          <p:nvPr>
            <p:ph type="body" sz="half" idx="3"/>
          </p:nvPr>
        </p:nvSpPr>
        <p:spPr/>
        <p:txBody>
          <a:bodyPr>
            <a:normAutofit fontScale="92500"/>
          </a:bodyPr>
          <a:lstStyle/>
          <a:p>
            <a:r>
              <a:rPr lang="en-US" dirty="0" smtClean="0"/>
              <a:t>Higher order at higher energy</a:t>
            </a:r>
            <a:endParaRPr lang="en-US" dirty="0"/>
          </a:p>
        </p:txBody>
      </p:sp>
      <p:pic>
        <p:nvPicPr>
          <p:cNvPr id="5" name="Content Placeholder 4" descr="multi_back.tif"/>
          <p:cNvPicPr>
            <a:picLocks noGrp="1" noChangeAspect="1"/>
          </p:cNvPicPr>
          <p:nvPr>
            <p:ph sz="quarter" idx="2"/>
          </p:nvPr>
        </p:nvPicPr>
        <p:blipFill>
          <a:blip r:embed="rId3" cstate="print"/>
          <a:stretch>
            <a:fillRect/>
          </a:stretch>
        </p:blipFill>
        <p:spPr>
          <a:xfrm>
            <a:off x="959493" y="2459038"/>
            <a:ext cx="3035602" cy="3959225"/>
          </a:xfrm>
        </p:spPr>
      </p:pic>
      <p:pic>
        <p:nvPicPr>
          <p:cNvPr id="10" name="Content Placeholder 9" descr="back_widg.tif"/>
          <p:cNvPicPr>
            <a:picLocks noGrp="1" noChangeAspect="1"/>
          </p:cNvPicPr>
          <p:nvPr>
            <p:ph sz="quarter" idx="4"/>
          </p:nvPr>
        </p:nvPicPr>
        <p:blipFill>
          <a:blip r:embed="rId4" cstate="print"/>
          <a:stretch>
            <a:fillRect/>
          </a:stretch>
        </p:blipFill>
        <p:spPr>
          <a:xfrm>
            <a:off x="4717873" y="2459038"/>
            <a:ext cx="3896079" cy="3959225"/>
          </a:xfrm>
        </p:spPr>
      </p:pic>
    </p:spTree>
    <p:extLst>
      <p:ext uri="{BB962C8B-B14F-4D97-AF65-F5344CB8AC3E}">
        <p14:creationId xmlns="" xmlns:p14="http://schemas.microsoft.com/office/powerpoint/2010/main" val="3045706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dirty="0" smtClean="0"/>
              <a:t>Interval Selection</a:t>
            </a:r>
            <a:endParaRPr lang="en-US" sz="3600" dirty="0"/>
          </a:p>
        </p:txBody>
      </p:sp>
      <p:pic>
        <p:nvPicPr>
          <p:cNvPr id="1026" name="Picture 2"/>
          <p:cNvPicPr>
            <a:picLocks noChangeAspect="1" noChangeArrowheads="1"/>
          </p:cNvPicPr>
          <p:nvPr/>
        </p:nvPicPr>
        <p:blipFill>
          <a:blip r:embed="rId2" cstate="print"/>
          <a:srcRect/>
          <a:stretch>
            <a:fillRect/>
          </a:stretch>
        </p:blipFill>
        <p:spPr bwMode="auto">
          <a:xfrm>
            <a:off x="0" y="6096000"/>
            <a:ext cx="2199531" cy="628876"/>
          </a:xfrm>
          <a:prstGeom prst="rect">
            <a:avLst/>
          </a:prstGeom>
          <a:noFill/>
          <a:ln w="9525">
            <a:noFill/>
            <a:miter lim="800000"/>
            <a:headEnd/>
            <a:tailEnd/>
          </a:ln>
        </p:spPr>
      </p:pic>
      <p:sp>
        <p:nvSpPr>
          <p:cNvPr id="5" name="TextBox 4"/>
          <p:cNvSpPr txBox="1"/>
          <p:nvPr/>
        </p:nvSpPr>
        <p:spPr>
          <a:xfrm>
            <a:off x="2438400" y="6096000"/>
            <a:ext cx="6629400" cy="646331"/>
          </a:xfrm>
          <a:prstGeom prst="rect">
            <a:avLst/>
          </a:prstGeom>
          <a:noFill/>
        </p:spPr>
        <p:txBody>
          <a:bodyPr wrap="square" rtlCol="0">
            <a:spAutoFit/>
          </a:bodyPr>
          <a:lstStyle/>
          <a:p>
            <a:r>
              <a:rPr lang="en-US" dirty="0" smtClean="0"/>
              <a:t>FERMI Solar Workshop at GSFC, 22-23 August 2012 richard.schwartz@nasa.gov</a:t>
            </a:r>
          </a:p>
        </p:txBody>
      </p:sp>
      <p:pic>
        <p:nvPicPr>
          <p:cNvPr id="2050" name="Picture 2"/>
          <p:cNvPicPr>
            <a:picLocks noChangeAspect="1" noChangeArrowheads="1"/>
          </p:cNvPicPr>
          <p:nvPr/>
        </p:nvPicPr>
        <p:blipFill>
          <a:blip r:embed="rId3" cstate="print"/>
          <a:srcRect/>
          <a:stretch>
            <a:fillRect/>
          </a:stretch>
        </p:blipFill>
        <p:spPr bwMode="auto">
          <a:xfrm>
            <a:off x="457200" y="1371600"/>
            <a:ext cx="4519911" cy="2755542"/>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5029200" y="1447800"/>
            <a:ext cx="4049012" cy="414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4824" y="512064"/>
            <a:ext cx="7572376" cy="630936"/>
          </a:xfrm>
        </p:spPr>
        <p:txBody>
          <a:bodyPr/>
          <a:lstStyle/>
          <a:p>
            <a:r>
              <a:rPr lang="en-US" sz="3200" dirty="0" smtClean="0"/>
              <a:t>Parametric Models – Your Choice</a:t>
            </a:r>
            <a:endParaRPr lang="en-US" sz="3200" dirty="0"/>
          </a:p>
        </p:txBody>
      </p:sp>
      <p:sp>
        <p:nvSpPr>
          <p:cNvPr id="11" name="Text Placeholder 10"/>
          <p:cNvSpPr>
            <a:spLocks noGrp="1"/>
          </p:cNvSpPr>
          <p:nvPr>
            <p:ph type="body" idx="1"/>
          </p:nvPr>
        </p:nvSpPr>
        <p:spPr>
          <a:xfrm>
            <a:off x="457200" y="1295400"/>
            <a:ext cx="4040188" cy="639762"/>
          </a:xfrm>
        </p:spPr>
        <p:txBody>
          <a:bodyPr/>
          <a:lstStyle/>
          <a:p>
            <a:r>
              <a:rPr lang="en-US" dirty="0" smtClean="0"/>
              <a:t>Physics – Thick-target </a:t>
            </a:r>
            <a:r>
              <a:rPr lang="en-US" dirty="0" err="1" smtClean="0"/>
              <a:t>Brem</a:t>
            </a:r>
            <a:endParaRPr lang="en-US" dirty="0"/>
          </a:p>
        </p:txBody>
      </p:sp>
      <p:sp>
        <p:nvSpPr>
          <p:cNvPr id="12" name="Text Placeholder 11"/>
          <p:cNvSpPr>
            <a:spLocks noGrp="1"/>
          </p:cNvSpPr>
          <p:nvPr>
            <p:ph type="body" sz="half" idx="3"/>
          </p:nvPr>
        </p:nvSpPr>
        <p:spPr>
          <a:xfrm>
            <a:off x="4572000" y="1295400"/>
            <a:ext cx="4041775" cy="639762"/>
          </a:xfrm>
        </p:spPr>
        <p:txBody>
          <a:bodyPr/>
          <a:lstStyle/>
          <a:p>
            <a:r>
              <a:rPr lang="en-US" dirty="0" smtClean="0"/>
              <a:t>Generic – Broken </a:t>
            </a:r>
            <a:r>
              <a:rPr lang="en-US" dirty="0" err="1" smtClean="0"/>
              <a:t>Powerlaw</a:t>
            </a:r>
            <a:endParaRPr lang="en-US" dirty="0"/>
          </a:p>
        </p:txBody>
      </p:sp>
      <p:pic>
        <p:nvPicPr>
          <p:cNvPr id="9" name="Content Placeholder 8" descr="thick2fit.tif"/>
          <p:cNvPicPr>
            <a:picLocks noGrp="1" noChangeAspect="1"/>
          </p:cNvPicPr>
          <p:nvPr>
            <p:ph sz="quarter" idx="2"/>
          </p:nvPr>
        </p:nvPicPr>
        <p:blipFill>
          <a:blip r:embed="rId3" cstate="print"/>
          <a:stretch>
            <a:fillRect/>
          </a:stretch>
        </p:blipFill>
        <p:spPr>
          <a:xfrm>
            <a:off x="685800" y="2057400"/>
            <a:ext cx="3603012" cy="3959225"/>
          </a:xfrm>
        </p:spPr>
      </p:pic>
      <p:pic>
        <p:nvPicPr>
          <p:cNvPr id="10" name="Content Placeholder 9" descr="bpowfit.tif"/>
          <p:cNvPicPr>
            <a:picLocks noGrp="1" noChangeAspect="1"/>
          </p:cNvPicPr>
          <p:nvPr>
            <p:ph sz="quarter" idx="4"/>
          </p:nvPr>
        </p:nvPicPr>
        <p:blipFill>
          <a:blip r:embed="rId4" cstate="print"/>
          <a:stretch>
            <a:fillRect/>
          </a:stretch>
        </p:blipFill>
        <p:spPr>
          <a:xfrm>
            <a:off x="4800600" y="2057400"/>
            <a:ext cx="3553301" cy="3959225"/>
          </a:xfrm>
        </p:spPr>
      </p:pic>
      <p:pic>
        <p:nvPicPr>
          <p:cNvPr id="1026" name="Picture 2"/>
          <p:cNvPicPr>
            <a:picLocks noChangeAspect="1" noChangeArrowheads="1"/>
          </p:cNvPicPr>
          <p:nvPr/>
        </p:nvPicPr>
        <p:blipFill>
          <a:blip r:embed="rId5" cstate="print"/>
          <a:srcRect/>
          <a:stretch>
            <a:fillRect/>
          </a:stretch>
        </p:blipFill>
        <p:spPr bwMode="auto">
          <a:xfrm>
            <a:off x="0" y="6096000"/>
            <a:ext cx="2199531" cy="628876"/>
          </a:xfrm>
          <a:prstGeom prst="rect">
            <a:avLst/>
          </a:prstGeom>
          <a:noFill/>
          <a:ln w="9525">
            <a:noFill/>
            <a:miter lim="800000"/>
            <a:headEnd/>
            <a:tailEnd/>
          </a:ln>
        </p:spPr>
      </p:pic>
      <p:sp>
        <p:nvSpPr>
          <p:cNvPr id="5" name="TextBox 4"/>
          <p:cNvSpPr txBox="1"/>
          <p:nvPr/>
        </p:nvSpPr>
        <p:spPr>
          <a:xfrm>
            <a:off x="2438400" y="6096000"/>
            <a:ext cx="6629400" cy="646331"/>
          </a:xfrm>
          <a:prstGeom prst="rect">
            <a:avLst/>
          </a:prstGeom>
          <a:noFill/>
        </p:spPr>
        <p:txBody>
          <a:bodyPr wrap="square" rtlCol="0">
            <a:spAutoFit/>
          </a:bodyPr>
          <a:lstStyle/>
          <a:p>
            <a:r>
              <a:rPr lang="en-US" dirty="0" smtClean="0"/>
              <a:t>FERMI Solar Workshop at GSFC, 22-23 August 2012 richard.schwartz@nasa.gov</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Finally, Physical Parameters </a:t>
            </a:r>
            <a:r>
              <a:rPr lang="en-US" dirty="0" err="1" smtClean="0"/>
              <a:t>vs</a:t>
            </a:r>
            <a:r>
              <a:rPr lang="en-US" dirty="0" smtClean="0"/>
              <a:t> Time</a:t>
            </a:r>
            <a:br>
              <a:rPr lang="en-US" dirty="0" smtClean="0"/>
            </a:br>
            <a:r>
              <a:rPr lang="en-US" dirty="0" smtClean="0"/>
              <a:t/>
            </a:r>
            <a:br>
              <a:rPr lang="en-US" dirty="0" smtClean="0"/>
            </a:br>
            <a:endParaRPr lang="en-US" dirty="0"/>
          </a:p>
        </p:txBody>
      </p:sp>
      <p:pic>
        <p:nvPicPr>
          <p:cNvPr id="5" name="Content Placeholder 4" descr="SPEX Main Window "/>
          <p:cNvPicPr>
            <a:picLocks noGrp="1" noChangeAspect="1"/>
          </p:cNvPicPr>
          <p:nvPr>
            <p:ph idx="1"/>
          </p:nvPr>
        </p:nvPicPr>
        <p:blipFill>
          <a:blip r:embed="rId2" cstate="print"/>
          <a:stretch>
            <a:fillRect/>
          </a:stretch>
        </p:blipFill>
        <p:spPr>
          <a:xfrm>
            <a:off x="2684134" y="1981200"/>
            <a:ext cx="3988361" cy="4495799"/>
          </a:xfrm>
        </p:spPr>
      </p:pic>
    </p:spTree>
    <p:extLst>
      <p:ext uri="{BB962C8B-B14F-4D97-AF65-F5344CB8AC3E}">
        <p14:creationId xmlns="" xmlns:p14="http://schemas.microsoft.com/office/powerpoint/2010/main" val="3061154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False Feature at 33 </a:t>
            </a:r>
            <a:r>
              <a:rPr lang="en-US" dirty="0" err="1" smtClean="0"/>
              <a:t>keV</a:t>
            </a:r>
            <a:r>
              <a:rPr lang="en-US" dirty="0" smtClean="0"/>
              <a:t/>
            </a:r>
            <a:br>
              <a:rPr lang="en-US" dirty="0" smtClean="0"/>
            </a:br>
            <a:r>
              <a:rPr lang="en-US" dirty="0" smtClean="0"/>
              <a:t>Results from GBM Response Matrix </a:t>
            </a:r>
            <a:br>
              <a:rPr lang="en-US" dirty="0" smtClean="0"/>
            </a:br>
            <a:endParaRPr lang="en-US" dirty="0"/>
          </a:p>
        </p:txBody>
      </p:sp>
      <p:pic>
        <p:nvPicPr>
          <p:cNvPr id="5" name="Content Placeholder 4" descr="SPEX Main Window "/>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782582" y="1935860"/>
            <a:ext cx="3313418" cy="4190303"/>
          </a:xfrm>
        </p:spPr>
      </p:pic>
    </p:spTree>
    <p:extLst>
      <p:ext uri="{BB962C8B-B14F-4D97-AF65-F5344CB8AC3E}">
        <p14:creationId xmlns="" xmlns:p14="http://schemas.microsoft.com/office/powerpoint/2010/main" val="3061154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GBM Data Analysis with OSPEX</a:t>
            </a:r>
            <a:endParaRPr lang="en-US" sz="3600" dirty="0"/>
          </a:p>
        </p:txBody>
      </p:sp>
      <p:sp>
        <p:nvSpPr>
          <p:cNvPr id="3" name="Subtitle 2"/>
          <p:cNvSpPr>
            <a:spLocks noGrp="1"/>
          </p:cNvSpPr>
          <p:nvPr>
            <p:ph idx="1"/>
          </p:nvPr>
        </p:nvSpPr>
        <p:spPr/>
        <p:txBody>
          <a:bodyPr/>
          <a:lstStyle/>
          <a:p>
            <a:r>
              <a:rPr lang="en-US" dirty="0" smtClean="0"/>
              <a:t>What about Pileup? Look for inverted count rates – low energy goes down while high energy goes up.</a:t>
            </a:r>
          </a:p>
          <a:p>
            <a:r>
              <a:rPr lang="en-US" dirty="0" smtClean="0"/>
              <a:t>Compare photon spectra </a:t>
            </a:r>
            <a:r>
              <a:rPr lang="en-US" dirty="0" err="1" smtClean="0"/>
              <a:t>vs</a:t>
            </a:r>
            <a:r>
              <a:rPr lang="en-US" dirty="0" smtClean="0"/>
              <a:t> detector angles</a:t>
            </a:r>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0" y="6096000"/>
            <a:ext cx="2199531" cy="628876"/>
          </a:xfrm>
          <a:prstGeom prst="rect">
            <a:avLst/>
          </a:prstGeom>
          <a:noFill/>
          <a:ln w="9525">
            <a:noFill/>
            <a:miter lim="800000"/>
            <a:headEnd/>
            <a:tailEnd/>
          </a:ln>
        </p:spPr>
      </p:pic>
      <p:sp>
        <p:nvSpPr>
          <p:cNvPr id="5" name="TextBox 4"/>
          <p:cNvSpPr txBox="1"/>
          <p:nvPr/>
        </p:nvSpPr>
        <p:spPr>
          <a:xfrm>
            <a:off x="2438400" y="6096000"/>
            <a:ext cx="6629400" cy="646331"/>
          </a:xfrm>
          <a:prstGeom prst="rect">
            <a:avLst/>
          </a:prstGeom>
          <a:noFill/>
        </p:spPr>
        <p:txBody>
          <a:bodyPr wrap="square" rtlCol="0">
            <a:spAutoFit/>
          </a:bodyPr>
          <a:lstStyle/>
          <a:p>
            <a:r>
              <a:rPr lang="en-US" dirty="0" smtClean="0"/>
              <a:t>FERMI Solar Workshop at GSFC, 22-23 August 2012 richard.schwartz@nasa.gov</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GBM </a:t>
            </a:r>
            <a:r>
              <a:rPr lang="en-US" sz="3600" dirty="0" smtClean="0"/>
              <a:t>Data </a:t>
            </a:r>
            <a:r>
              <a:rPr lang="en-US" sz="3600" dirty="0" smtClean="0"/>
              <a:t>Analysis with </a:t>
            </a:r>
            <a:r>
              <a:rPr lang="en-US" sz="3600" dirty="0" smtClean="0"/>
              <a:t>OSPEX</a:t>
            </a:r>
            <a:br>
              <a:rPr lang="en-US" sz="3600" dirty="0" smtClean="0"/>
            </a:br>
            <a:r>
              <a:rPr lang="en-US" sz="3600" dirty="0" smtClean="0"/>
              <a:t>Exercises</a:t>
            </a:r>
            <a:br>
              <a:rPr lang="en-US" sz="3600" dirty="0" smtClean="0"/>
            </a:br>
            <a:endParaRPr lang="en-US" sz="3600" dirty="0"/>
          </a:p>
        </p:txBody>
      </p:sp>
      <p:sp>
        <p:nvSpPr>
          <p:cNvPr id="6" name="Content Placeholder 5"/>
          <p:cNvSpPr>
            <a:spLocks noGrp="1"/>
          </p:cNvSpPr>
          <p:nvPr>
            <p:ph idx="1"/>
          </p:nvPr>
        </p:nvSpPr>
        <p:spPr/>
        <p:txBody>
          <a:bodyPr/>
          <a:lstStyle/>
          <a:p>
            <a:r>
              <a:rPr lang="en-US" dirty="0" smtClean="0"/>
              <a:t>Extend the </a:t>
            </a:r>
            <a:r>
              <a:rPr lang="en-US" dirty="0" err="1" smtClean="0"/>
              <a:t>NaI</a:t>
            </a:r>
            <a:r>
              <a:rPr lang="en-US" dirty="0" smtClean="0"/>
              <a:t> analysis in time</a:t>
            </a:r>
          </a:p>
          <a:p>
            <a:r>
              <a:rPr lang="en-US" dirty="0" smtClean="0"/>
              <a:t>Try </a:t>
            </a:r>
            <a:r>
              <a:rPr lang="en-US" dirty="0" err="1" smtClean="0"/>
              <a:t>NaI</a:t>
            </a:r>
            <a:r>
              <a:rPr lang="en-US" dirty="0" smtClean="0"/>
              <a:t> 2, 3, or 4</a:t>
            </a:r>
          </a:p>
          <a:p>
            <a:r>
              <a:rPr lang="en-US" dirty="0" smtClean="0"/>
              <a:t>Find and analyze a flare on 7 June 2011</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0" y="6096000"/>
            <a:ext cx="2199531" cy="628876"/>
          </a:xfrm>
          <a:prstGeom prst="rect">
            <a:avLst/>
          </a:prstGeom>
          <a:noFill/>
          <a:ln w="9525">
            <a:noFill/>
            <a:miter lim="800000"/>
            <a:headEnd/>
            <a:tailEnd/>
          </a:ln>
        </p:spPr>
      </p:pic>
      <p:sp>
        <p:nvSpPr>
          <p:cNvPr id="5" name="TextBox 4"/>
          <p:cNvSpPr txBox="1"/>
          <p:nvPr/>
        </p:nvSpPr>
        <p:spPr>
          <a:xfrm>
            <a:off x="2438400" y="6096000"/>
            <a:ext cx="6629400" cy="646331"/>
          </a:xfrm>
          <a:prstGeom prst="rect">
            <a:avLst/>
          </a:prstGeom>
          <a:noFill/>
        </p:spPr>
        <p:txBody>
          <a:bodyPr wrap="square" rtlCol="0">
            <a:spAutoFit/>
          </a:bodyPr>
          <a:lstStyle/>
          <a:p>
            <a:r>
              <a:rPr lang="en-US" dirty="0" smtClean="0"/>
              <a:t>FERMI Solar Workshop at GSFC, 22-23 August 2012 richard.schwartz@nasa.gov</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5603</TotalTime>
  <Words>307</Words>
  <Application>Microsoft Office PowerPoint</Application>
  <PresentationFormat>On-screen Show (4:3)</PresentationFormat>
  <Paragraphs>40</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Metro</vt:lpstr>
      <vt:lpstr>GBM Data Analysis with OSPEX</vt:lpstr>
      <vt:lpstr>GBM Data Analysis with OSPEX</vt:lpstr>
      <vt:lpstr>Background Modeling by Energy Band </vt:lpstr>
      <vt:lpstr>Interval Selection</vt:lpstr>
      <vt:lpstr>Parametric Models – Your Choice</vt:lpstr>
      <vt:lpstr>Finally, Physical Parameters vs Time  </vt:lpstr>
      <vt:lpstr>False Feature at 33 keV Results from GBM Response Matrix  </vt:lpstr>
      <vt:lpstr>GBM Data Analysis with OSPEX</vt:lpstr>
      <vt:lpstr>GBM Data Analysis with OSPEX Exercises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GBM Data Analysis with OSPEX</dc:title>
  <dc:creator>Richard A. Schwartz</dc:creator>
  <cp:lastModifiedBy>Richard A. Schwartz</cp:lastModifiedBy>
  <cp:revision>179</cp:revision>
  <dcterms:created xsi:type="dcterms:W3CDTF">2012-08-17T21:30:51Z</dcterms:created>
  <dcterms:modified xsi:type="dcterms:W3CDTF">2012-08-21T21:06:17Z</dcterms:modified>
</cp:coreProperties>
</file>