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343" r:id="rId3"/>
    <p:sldId id="342" r:id="rId4"/>
    <p:sldId id="363" r:id="rId5"/>
    <p:sldId id="372" r:id="rId6"/>
    <p:sldId id="387" r:id="rId7"/>
    <p:sldId id="386" r:id="rId8"/>
    <p:sldId id="369" r:id="rId9"/>
    <p:sldId id="365" r:id="rId10"/>
    <p:sldId id="366" r:id="rId11"/>
    <p:sldId id="367" r:id="rId12"/>
    <p:sldId id="368" r:id="rId13"/>
    <p:sldId id="371" r:id="rId14"/>
    <p:sldId id="364" r:id="rId15"/>
    <p:sldId id="383" r:id="rId16"/>
    <p:sldId id="384" r:id="rId17"/>
    <p:sldId id="385" r:id="rId18"/>
    <p:sldId id="382" r:id="rId19"/>
    <p:sldId id="374" r:id="rId20"/>
    <p:sldId id="375" r:id="rId21"/>
    <p:sldId id="376" r:id="rId22"/>
    <p:sldId id="377" r:id="rId23"/>
    <p:sldId id="378" r:id="rId24"/>
    <p:sldId id="379" r:id="rId25"/>
    <p:sldId id="37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E6E6E6"/>
    <a:srgbClr val="C9D0EF"/>
    <a:srgbClr val="F2F5F0"/>
    <a:srgbClr val="E9F5E6"/>
    <a:srgbClr val="FBF4F4"/>
    <a:srgbClr val="FAEEED"/>
    <a:srgbClr val="F2FEF1"/>
    <a:srgbClr val="E9FDE7"/>
    <a:srgbClr val="DEF1DC"/>
    <a:srgbClr val="F0F1E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321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D67CC-65EA-0345-8B77-0017E230513A}" type="datetimeFigureOut">
              <a:rPr lang="en-US" smtClean="0">
                <a:latin typeface="Helvetica"/>
              </a:rPr>
              <a:pPr/>
              <a:t>8/22/12</a:t>
            </a:fld>
            <a:endParaRPr lang="en-US" dirty="0">
              <a:latin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2BDAF-1E52-A740-8CF2-84C25BACE72C}" type="slidenum">
              <a:rPr lang="en-US" smtClean="0">
                <a:latin typeface="Helvetica"/>
              </a:rPr>
              <a:pPr/>
              <a:t>‹#›</a:t>
            </a:fld>
            <a:endParaRPr lang="en-US" dirty="0">
              <a:latin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/>
              </a:defRPr>
            </a:lvl1pPr>
          </a:lstStyle>
          <a:p>
            <a:fld id="{5108D616-22C6-5D45-9E88-F358F2281E68}" type="datetimeFigureOut">
              <a:rPr lang="en-US" smtClean="0"/>
              <a:pPr/>
              <a:t>8/22/12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/>
              </a:defRPr>
            </a:lvl1pPr>
          </a:lstStyle>
          <a:p>
            <a:fld id="{989B72DD-363A-4544-B710-E6C3D6A63A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myself.    Huntsville from shortly after the launch of CGRO.   GBM</a:t>
            </a:r>
            <a:r>
              <a:rPr lang="en-US" baseline="0" dirty="0" smtClean="0"/>
              <a:t> c</a:t>
            </a:r>
            <a:r>
              <a:rPr lang="en-US" dirty="0" smtClean="0"/>
              <a:t>o-I from the proposal.   FSW lead.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GBM.    View </a:t>
            </a:r>
            <a:r>
              <a:rPr lang="en-US" dirty="0" err="1" smtClean="0"/>
              <a:t>unocculted</a:t>
            </a:r>
            <a:r>
              <a:rPr lang="en-US" dirty="0" smtClean="0"/>
              <a:t> sky.   Advantages: wide field of view.   Relatively low cost.   Limitations: non-imaging.   High-background.    SO:</a:t>
            </a:r>
            <a:r>
              <a:rPr lang="en-US" baseline="0" dirty="0" smtClean="0"/>
              <a:t> generally best for fast transients.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</a:t>
            </a:r>
            <a:r>
              <a:rPr lang="en-US" baseline="0" dirty="0" smtClean="0"/>
              <a:t> of the two detectors.    How they 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Photoelectric.   K-edge jump.</a:t>
            </a:r>
            <a:r>
              <a:rPr lang="en-US" baseline="0" dirty="0" smtClean="0"/>
              <a:t>    Compton scattering.   Pair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20, 50, 500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DRM or IRF.    No PSF</a:t>
            </a:r>
            <a:r>
              <a:rPr lang="en-US" baseline="0" dirty="0" smtClean="0"/>
              <a:t> for GBM.    We don’t separate effective area and energy redistribution.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XSPEC, </a:t>
            </a:r>
            <a:r>
              <a:rPr lang="en-US" dirty="0" err="1" smtClean="0"/>
              <a:t>rmfit</a:t>
            </a:r>
            <a:r>
              <a:rPr lang="en-US" dirty="0" smtClean="0"/>
              <a:t>.     </a:t>
            </a:r>
            <a:r>
              <a:rPr lang="en-US" dirty="0" err="1" smtClean="0"/>
              <a:t>Rmfit</a:t>
            </a:r>
            <a:r>
              <a:rPr lang="en-US" dirty="0" smtClean="0"/>
              <a:t>: GUI.  Designed</a:t>
            </a:r>
            <a:r>
              <a:rPr lang="en-US" baseline="0" dirty="0" smtClean="0"/>
              <a:t> for time-resolved spectroscopy.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B72DD-363A-4544-B710-E6C3D6A63A6C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2011 August 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</a:lstStyle>
          <a:p>
            <a:r>
              <a:rPr lang="en-US" smtClean="0"/>
              <a:t>2011 August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 smtClean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</a:lstStyle>
          <a:p>
            <a:r>
              <a:rPr lang="en-US" smtClean="0"/>
              <a:t>Fermi Solar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+mn-cs"/>
              </a:defRPr>
            </a:lvl1pPr>
          </a:lstStyle>
          <a:p>
            <a:fld id="{FF86E8A2-0DC5-A84C-BC55-83679AF463C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1" name="Picture 6" descr="Main_fermi_logo_LOW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5783263"/>
            <a:ext cx="10668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3200" kern="1200">
          <a:solidFill>
            <a:schemeClr val="tx1"/>
          </a:solidFill>
          <a:latin typeface="Helvetica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800" kern="1200">
          <a:solidFill>
            <a:schemeClr val="tx1"/>
          </a:solidFill>
          <a:latin typeface="Helvetica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tx1"/>
          </a:solidFill>
          <a:latin typeface="Helvetica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000" kern="1200">
          <a:solidFill>
            <a:schemeClr val="tx1"/>
          </a:solidFill>
          <a:latin typeface="Helvetica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2000" kern="1200">
          <a:solidFill>
            <a:schemeClr val="tx1"/>
          </a:solidFill>
          <a:latin typeface="Helvetica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Fermi Solar Workshop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810698" y="585108"/>
            <a:ext cx="7876102" cy="2508676"/>
          </a:xfrm>
        </p:spPr>
        <p:txBody>
          <a:bodyPr>
            <a:normAutofit/>
          </a:bodyPr>
          <a:lstStyle/>
          <a:p>
            <a:r>
              <a:rPr lang="en-US" dirty="0" smtClean="0"/>
              <a:t>Fermi GBM</a:t>
            </a:r>
            <a:br>
              <a:rPr lang="en-US" dirty="0" smtClean="0"/>
            </a:br>
            <a:r>
              <a:rPr lang="en-US" dirty="0" smtClean="0"/>
              <a:t>for Solar Flares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590550" y="3353873"/>
            <a:ext cx="8553450" cy="1839912"/>
          </a:xfrm>
        </p:spPr>
        <p:txBody>
          <a:bodyPr>
            <a:normAutofit/>
          </a:bodyPr>
          <a:lstStyle/>
          <a:p>
            <a:pPr marL="457200" indent="-457200" algn="ctr">
              <a:buNone/>
            </a:pPr>
            <a:r>
              <a:rPr lang="en-US" sz="259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S. Briggs</a:t>
            </a:r>
          </a:p>
          <a:p>
            <a:pPr marL="457200" indent="-457200" algn="ctr">
              <a:buNone/>
            </a:pPr>
            <a:r>
              <a:rPr lang="en-US" sz="259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595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UAHuntsville</a:t>
            </a:r>
            <a:r>
              <a:rPr lang="en-US" sz="2595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NaI_D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43" y="256690"/>
            <a:ext cx="4247321" cy="573287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4599023" y="4174581"/>
            <a:ext cx="1629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Iodine K X-ray escape</a:t>
            </a:r>
            <a:endParaRPr lang="en-US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7323" y="3391004"/>
            <a:ext cx="151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Backscatter</a:t>
            </a:r>
            <a:endParaRPr lang="en-US" dirty="0"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4347" y="2647955"/>
            <a:ext cx="20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Compton scatter</a:t>
            </a:r>
            <a:endParaRPr lang="en-US" dirty="0">
              <a:latin typeface="Helvetica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175096" y="4512331"/>
            <a:ext cx="396904" cy="94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161445" y="3309944"/>
            <a:ext cx="445878" cy="269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1"/>
          </p:cNvCxnSpPr>
          <p:nvPr/>
        </p:nvCxnSpPr>
        <p:spPr>
          <a:xfrm rot="10800000">
            <a:off x="5350609" y="2647955"/>
            <a:ext cx="283739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20632" y="878148"/>
            <a:ext cx="174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R. M. </a:t>
            </a:r>
            <a:r>
              <a:rPr lang="en-US" dirty="0" err="1" smtClean="0">
                <a:latin typeface="Helvetica"/>
              </a:rPr>
              <a:t>Kippen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BGO_D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112" y="258858"/>
            <a:ext cx="4258654" cy="57141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7161167" y="891658"/>
            <a:ext cx="152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R. M. </a:t>
            </a:r>
            <a:r>
              <a:rPr lang="en-US" dirty="0" err="1" smtClean="0">
                <a:latin typeface="Helvetica"/>
              </a:rPr>
              <a:t>Kippen</a:t>
            </a:r>
            <a:endParaRPr lang="en-US" dirty="0">
              <a:latin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4351" y="3931402"/>
            <a:ext cx="21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Annihilation capture</a:t>
            </a:r>
            <a:endParaRPr lang="en-US" dirty="0"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60336" y="3242394"/>
            <a:ext cx="2141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Annihilation escape</a:t>
            </a:r>
            <a:endParaRPr lang="en-US" dirty="0">
              <a:latin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4183" y="4728490"/>
            <a:ext cx="206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</a:rPr>
              <a:t>Compton Scatter</a:t>
            </a:r>
            <a:endParaRPr lang="en-US" dirty="0">
              <a:latin typeface="Helvetic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4161584" y="4539352"/>
            <a:ext cx="410416" cy="364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458701" y="4134052"/>
            <a:ext cx="175650" cy="1666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337098" y="2985704"/>
            <a:ext cx="750262" cy="443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61915" y="1161856"/>
            <a:ext cx="5877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</a:rPr>
              <a:t>Count spectrum (binned)</a:t>
            </a:r>
          </a:p>
          <a:p>
            <a:pPr algn="ctr"/>
            <a:r>
              <a:rPr lang="en-US" sz="2400" dirty="0" smtClean="0">
                <a:latin typeface="Helvetica"/>
              </a:rPr>
              <a:t>=</a:t>
            </a:r>
          </a:p>
          <a:p>
            <a:pPr algn="ctr"/>
            <a:r>
              <a:rPr lang="en-US" sz="2400" dirty="0" smtClean="0">
                <a:latin typeface="Helvetica"/>
              </a:rPr>
              <a:t>DRM  X  photon model</a:t>
            </a:r>
          </a:p>
          <a:p>
            <a:pPr algn="ctr"/>
            <a:endParaRPr lang="en-US" sz="2400" dirty="0" smtClean="0">
              <a:latin typeface="Helvetica"/>
            </a:endParaRPr>
          </a:p>
          <a:p>
            <a:pPr algn="ctr"/>
            <a:r>
              <a:rPr lang="en-US" sz="2400" dirty="0" smtClean="0">
                <a:latin typeface="Helvetica"/>
              </a:rPr>
              <a:t>so:</a:t>
            </a:r>
          </a:p>
          <a:p>
            <a:pPr algn="ctr"/>
            <a:endParaRPr lang="en-US" sz="2400" dirty="0" smtClean="0">
              <a:latin typeface="Helvetica"/>
            </a:endParaRPr>
          </a:p>
          <a:p>
            <a:pPr algn="ctr"/>
            <a:r>
              <a:rPr lang="en-US" sz="2400" dirty="0" smtClean="0">
                <a:latin typeface="Helvetica"/>
              </a:rPr>
              <a:t>Photons = DRM</a:t>
            </a:r>
            <a:r>
              <a:rPr lang="en-US" sz="2400" baseline="30000" dirty="0" smtClean="0">
                <a:latin typeface="Helvetica"/>
              </a:rPr>
              <a:t>-1</a:t>
            </a:r>
            <a:r>
              <a:rPr lang="en-US" sz="2400" dirty="0" smtClean="0">
                <a:latin typeface="Helvetica"/>
              </a:rPr>
              <a:t> X Data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5731" y="675498"/>
            <a:ext cx="632344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vetica"/>
              </a:rPr>
              <a:t>Forward-folding fitting</a:t>
            </a:r>
          </a:p>
          <a:p>
            <a:endParaRPr lang="en-US" sz="2000" dirty="0" smtClean="0">
              <a:latin typeface="Helvetica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Assume a parameterized photon model.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Select a fitting statistic – likelihood or C-Stat (or χ</a:t>
            </a:r>
            <a:r>
              <a:rPr lang="en-US" sz="2000" baseline="30000" dirty="0" smtClean="0">
                <a:latin typeface="Helvetica"/>
              </a:rPr>
              <a:t>2</a:t>
            </a:r>
            <a:r>
              <a:rPr lang="en-US" sz="2000" dirty="0" smtClean="0">
                <a:latin typeface="Helvetica"/>
              </a:rPr>
              <a:t>)</a:t>
            </a:r>
          </a:p>
          <a:p>
            <a:pPr marL="342900" indent="-342900"/>
            <a:endParaRPr lang="en-US" sz="2000" dirty="0" smtClean="0">
              <a:latin typeface="Helvetica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Calculate the count model using the DRM / IRF,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Calculate the fitting statistics,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Change the photon model parameters to improve the fitting statistic,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Repeat steps 3 to 5 to optimize the model.</a:t>
            </a:r>
          </a:p>
          <a:p>
            <a:pPr marL="342900" indent="-342900"/>
            <a:endParaRPr lang="en-US" sz="2000" dirty="0" smtClean="0">
              <a:latin typeface="Helvetica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000" dirty="0" smtClean="0">
                <a:latin typeface="Helvetica"/>
              </a:rPr>
              <a:t>The answer is based upon the model that you assumed – the process cannot automatically find the true model.</a:t>
            </a:r>
          </a:p>
          <a:p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GBM </a:t>
            </a:r>
            <a:r>
              <a:rPr lang="en-US" dirty="0" err="1" smtClean="0"/>
              <a:t>Datatypes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3908" y="2701996"/>
            <a:ext cx="7632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Triggered: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CSPEC: 128 channels, binned at 1.024 </a:t>
            </a:r>
            <a:r>
              <a:rPr lang="en-US" sz="2000" dirty="0" err="1" smtClean="0">
                <a:latin typeface="Helvetica"/>
              </a:rPr>
              <a:t>s</a:t>
            </a:r>
            <a:endParaRPr lang="en-US" sz="2000" dirty="0" smtClean="0">
              <a:latin typeface="Helvetica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CTIME: 8 channels, binned at 0.064 </a:t>
            </a:r>
            <a:r>
              <a:rPr lang="en-US" sz="2000" dirty="0" err="1" smtClean="0">
                <a:latin typeface="Helvetica"/>
              </a:rPr>
              <a:t>s</a:t>
            </a:r>
            <a:endParaRPr lang="en-US" sz="2000" dirty="0" smtClean="0">
              <a:latin typeface="Helvetica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TTE: 128 channels, individual counts at 2 </a:t>
            </a:r>
            <a:r>
              <a:rPr lang="en-US" sz="2000" dirty="0" err="1" smtClean="0">
                <a:latin typeface="Helvetica"/>
              </a:rPr>
              <a:t>μs</a:t>
            </a:r>
            <a:endParaRPr lang="en-US" sz="2000" dirty="0" smtClean="0">
              <a:latin typeface="Helvetica"/>
            </a:endParaRP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Continuous / daily:</a:t>
            </a: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CSPEC: 128 channels, binned at 4.096 </a:t>
            </a:r>
            <a:r>
              <a:rPr lang="en-US" sz="2000" dirty="0" err="1" smtClean="0">
                <a:latin typeface="Helvetica"/>
              </a:rPr>
              <a:t>s</a:t>
            </a:r>
            <a:endParaRPr lang="en-US" sz="2000" dirty="0" smtClean="0">
              <a:latin typeface="Helvetica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CTIME: 8 channels, binned at 0.256 </a:t>
            </a:r>
            <a:r>
              <a:rPr lang="en-US" sz="2000" dirty="0" err="1" smtClean="0">
                <a:latin typeface="Helvetica"/>
              </a:rPr>
              <a:t>s</a:t>
            </a:r>
            <a:endParaRPr lang="en-US" sz="2000" dirty="0" smtClean="0">
              <a:latin typeface="Helvetica"/>
            </a:endParaRPr>
          </a:p>
          <a:p>
            <a:pPr lvl="1"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latin typeface="Helvetica"/>
              </a:rPr>
              <a:t>NEW</a:t>
            </a:r>
            <a:r>
              <a:rPr lang="en-US" sz="2000" dirty="0" smtClean="0">
                <a:latin typeface="Helvetica"/>
              </a:rPr>
              <a:t>: TTE: 128 channels, individual counts at 2 </a:t>
            </a:r>
            <a:r>
              <a:rPr lang="en-US" sz="2000" dirty="0" err="1" smtClean="0">
                <a:latin typeface="Helvetica"/>
              </a:rPr>
              <a:t>μs</a:t>
            </a:r>
            <a:endParaRPr lang="en-US" sz="2000" dirty="0" smtClean="0"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5204" y="1580667"/>
            <a:ext cx="6336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GBM </a:t>
            </a:r>
            <a:r>
              <a:rPr lang="en-US" sz="2000" dirty="0" err="1" smtClean="0">
                <a:latin typeface="Helvetica"/>
              </a:rPr>
              <a:t>datatypes</a:t>
            </a:r>
            <a:r>
              <a:rPr lang="en-US" sz="2000" dirty="0" smtClean="0">
                <a:latin typeface="Helvetica"/>
              </a:rPr>
              <a:t>: designed to meet a stringent telemetry requirement.    Currently 2% of the mission volume.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78117" y="3134318"/>
            <a:ext cx="626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Helvetica"/>
            </a:endParaRPr>
          </a:p>
          <a:p>
            <a:r>
              <a:rPr lang="en-US" sz="2800" b="1" dirty="0" smtClean="0">
                <a:solidFill>
                  <a:srgbClr val="FF6600"/>
                </a:solidFill>
                <a:latin typeface="Helvetica"/>
              </a:rPr>
              <a:t>BUT NOT FOR Solar Flares!</a:t>
            </a:r>
            <a:endParaRPr lang="en-US" sz="2800" b="1" dirty="0">
              <a:solidFill>
                <a:srgbClr val="FF6600"/>
              </a:solidFill>
              <a:latin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117" y="905168"/>
            <a:ext cx="55532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 smtClean="0">
                <a:solidFill>
                  <a:prstClr val="black"/>
                </a:solidFill>
                <a:latin typeface="Helvetica"/>
              </a:rPr>
              <a:t>GBM’s</a:t>
            </a:r>
            <a:r>
              <a:rPr lang="en-US" sz="2800" dirty="0" smtClean="0">
                <a:solidFill>
                  <a:prstClr val="black"/>
                </a:solidFill>
                <a:latin typeface="Helvetica"/>
              </a:rPr>
              <a:t> “best” </a:t>
            </a:r>
            <a:r>
              <a:rPr lang="en-US" sz="2800" dirty="0" err="1" smtClean="0">
                <a:solidFill>
                  <a:prstClr val="black"/>
                </a:solidFill>
                <a:latin typeface="Helvetica"/>
              </a:rPr>
              <a:t>datatype</a:t>
            </a:r>
            <a:r>
              <a:rPr lang="en-US" sz="2800" dirty="0" smtClean="0">
                <a:solidFill>
                  <a:prstClr val="black"/>
                </a:solidFill>
                <a:latin typeface="Helvetica"/>
              </a:rPr>
              <a:t>: individual photon data: Time Tagged Events (TTE)</a:t>
            </a:r>
          </a:p>
          <a:p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bn100612038.His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7359" y="729539"/>
            <a:ext cx="6089282" cy="470961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Solar Flare Analysis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5512" y="2148086"/>
            <a:ext cx="7242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</a:t>
            </a:r>
            <a:r>
              <a:rPr lang="en-US" sz="2000" dirty="0" smtClean="0">
                <a:latin typeface="Helvetica"/>
              </a:rPr>
              <a:t>The continuous </a:t>
            </a:r>
            <a:r>
              <a:rPr lang="en-US" sz="2000" dirty="0" err="1" smtClean="0">
                <a:latin typeface="Helvetica"/>
              </a:rPr>
              <a:t>datatypes</a:t>
            </a:r>
            <a:r>
              <a:rPr lang="en-US" sz="2000" dirty="0" smtClean="0">
                <a:latin typeface="Helvetica"/>
              </a:rPr>
              <a:t> are likely to be useful because flares can be long and triggered data normally lasts only 330 </a:t>
            </a:r>
            <a:r>
              <a:rPr lang="en-US" sz="2000" dirty="0" err="1" smtClean="0">
                <a:latin typeface="Helvetica"/>
              </a:rPr>
              <a:t>s</a:t>
            </a:r>
            <a:r>
              <a:rPr lang="en-US" sz="2000" dirty="0" smtClean="0">
                <a:latin typeface="Helvetica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Use </a:t>
            </a:r>
            <a:r>
              <a:rPr lang="en-US" sz="2000" dirty="0" err="1" smtClean="0">
                <a:latin typeface="Helvetica"/>
              </a:rPr>
              <a:t>NaI</a:t>
            </a:r>
            <a:r>
              <a:rPr lang="en-US" sz="2000" dirty="0" smtClean="0">
                <a:latin typeface="Helvetica"/>
              </a:rPr>
              <a:t> data with high caution: the combination of intense thermal spectra and the low-energy threshold may cause high-</a:t>
            </a:r>
            <a:r>
              <a:rPr lang="en-US" sz="2000" dirty="0" err="1" smtClean="0">
                <a:latin typeface="Helvetica"/>
              </a:rPr>
              <a:t>deadtime</a:t>
            </a:r>
            <a:r>
              <a:rPr lang="en-US" sz="2000" dirty="0" smtClean="0">
                <a:latin typeface="Helvetica"/>
              </a:rPr>
              <a:t> (not perfectly corrected) and even pulse pileup (spectral distortions).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TTE is likely to reach its bandwidth limit and not report the true rate.</a:t>
            </a:r>
          </a:p>
          <a:p>
            <a:pPr>
              <a:buFont typeface="Wingdings" charset="2"/>
              <a:buChar char="§"/>
            </a:pPr>
            <a:r>
              <a:rPr lang="en-US" sz="2000" dirty="0" smtClean="0">
                <a:latin typeface="Helvetica"/>
              </a:rPr>
              <a:t> Large </a:t>
            </a:r>
            <a:r>
              <a:rPr lang="en-US" sz="2000" dirty="0" err="1" smtClean="0">
                <a:latin typeface="Helvetica"/>
              </a:rPr>
              <a:t>DRMs</a:t>
            </a:r>
            <a:r>
              <a:rPr lang="en-US" sz="2000" dirty="0" smtClean="0">
                <a:latin typeface="Helvetica"/>
              </a:rPr>
              <a:t> are needed, at least for line fits.  Standard 128 channels </a:t>
            </a:r>
            <a:r>
              <a:rPr lang="en-US" sz="2000" dirty="0" err="1" smtClean="0">
                <a:latin typeface="Helvetica"/>
              </a:rPr>
              <a:t>x</a:t>
            </a:r>
            <a:r>
              <a:rPr lang="en-US" sz="2000" dirty="0" smtClean="0">
                <a:latin typeface="Helvetica"/>
              </a:rPr>
              <a:t> 140 input photon bins cause slight broadening of 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75513" y="1283447"/>
            <a:ext cx="72692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/>
              </a:rPr>
              <a:t>Documentation: the tutorial by Valerie </a:t>
            </a:r>
            <a:r>
              <a:rPr lang="en-US" sz="2400" dirty="0" err="1" smtClean="0">
                <a:latin typeface="Helvetica"/>
              </a:rPr>
              <a:t>Connaughton</a:t>
            </a:r>
            <a:r>
              <a:rPr lang="en-US" sz="2400" dirty="0" smtClean="0">
                <a:latin typeface="Helvetica"/>
              </a:rPr>
              <a:t>:</a:t>
            </a:r>
          </a:p>
          <a:p>
            <a:r>
              <a:rPr lang="en-US" sz="2400" dirty="0" err="1" smtClean="0">
                <a:latin typeface="Helvetica"/>
              </a:rPr>
              <a:t>vc_rmfit_tutorial.pdf</a:t>
            </a:r>
            <a:endParaRPr lang="en-US" sz="2400" dirty="0" smtClean="0">
              <a:latin typeface="Helvetica"/>
            </a:endParaRPr>
          </a:p>
          <a:p>
            <a:endParaRPr lang="en-US" sz="2400" dirty="0" smtClean="0">
              <a:latin typeface="Helvetica"/>
            </a:endParaRP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err="1" smtClean="0">
                <a:latin typeface="Helvetica"/>
              </a:rPr>
              <a:t>r</a:t>
            </a:r>
            <a:r>
              <a:rPr lang="en-US" sz="2400" dirty="0" err="1" smtClean="0">
                <a:latin typeface="Helvetica"/>
              </a:rPr>
              <a:t>mfit</a:t>
            </a:r>
            <a:r>
              <a:rPr lang="en-US" sz="2400" dirty="0" smtClean="0">
                <a:latin typeface="Helvetica"/>
              </a:rPr>
              <a:t> features: …</a:t>
            </a:r>
          </a:p>
          <a:p>
            <a:endParaRPr lang="en-US" sz="2400" dirty="0" smtClean="0">
              <a:latin typeface="Helvetica"/>
            </a:endParaRPr>
          </a:p>
          <a:p>
            <a:r>
              <a:rPr lang="en-US" sz="2400" dirty="0" smtClean="0">
                <a:latin typeface="Helvetica"/>
              </a:rPr>
              <a:t>The non-virtual OS version does not require a IDL license:</a:t>
            </a:r>
          </a:p>
          <a:p>
            <a:r>
              <a:rPr lang="en-US" sz="2400" dirty="0" err="1" smtClean="0">
                <a:latin typeface="Helvetica"/>
              </a:rPr>
              <a:t>idl</a:t>
            </a:r>
            <a:r>
              <a:rPr lang="en-US" sz="2400" dirty="0" smtClean="0">
                <a:latin typeface="Helvetica"/>
              </a:rPr>
              <a:t> –</a:t>
            </a:r>
            <a:r>
              <a:rPr lang="en-US" sz="2400" dirty="0" err="1" smtClean="0">
                <a:latin typeface="Helvetica"/>
              </a:rPr>
              <a:t>vm</a:t>
            </a:r>
            <a:r>
              <a:rPr lang="en-US" sz="2400" dirty="0" smtClean="0">
                <a:latin typeface="Helvetica"/>
              </a:rPr>
              <a:t>=“path/</a:t>
            </a:r>
            <a:r>
              <a:rPr lang="en-US" sz="2400" dirty="0" err="1" smtClean="0">
                <a:latin typeface="Helvetica"/>
              </a:rPr>
              <a:t>rmfit.sav</a:t>
            </a:r>
            <a:r>
              <a:rPr lang="en-US" sz="2400" dirty="0" smtClean="0">
                <a:latin typeface="Helvetica"/>
              </a:rPr>
              <a:t>”</a:t>
            </a:r>
            <a:endParaRPr lang="en-US" sz="24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rmfit_TIme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98" y="302754"/>
            <a:ext cx="8187758" cy="5114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96856" y="573139"/>
            <a:ext cx="1668463" cy="541337"/>
            <a:chOff x="2445" y="2055"/>
            <a:chExt cx="870" cy="32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5" y="2055"/>
              <a:ext cx="87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45" y="2264"/>
              <a:ext cx="870" cy="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6474" y="473887"/>
            <a:ext cx="17700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0414" y="543078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729491" y="1611303"/>
            <a:ext cx="231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Max-Planck-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Institut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für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 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extraterrestrische</a:t>
            </a: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Physik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89356" y="1553127"/>
            <a:ext cx="1770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NASA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Marshall Space Flight Center</a:t>
            </a:r>
          </a:p>
          <a:p>
            <a:endParaRPr lang="en-US" dirty="0">
              <a:latin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8297" y="1337487"/>
            <a:ext cx="166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University of Alabama</a:t>
            </a: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/>
              </a:rPr>
              <a:t> in Huntsville</a:t>
            </a:r>
          </a:p>
          <a:p>
            <a:endParaRPr lang="en-US" dirty="0">
              <a:latin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3676" y="2463467"/>
            <a:ext cx="77093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The current GBM Team: </a:t>
            </a:r>
            <a:r>
              <a:rPr lang="en-US" sz="2000" dirty="0" err="1" smtClean="0">
                <a:latin typeface="Helvetica"/>
              </a:rPr>
              <a:t>Narayana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err="1" smtClean="0">
                <a:latin typeface="Helvetica"/>
              </a:rPr>
              <a:t>Bhat</a:t>
            </a:r>
            <a:r>
              <a:rPr lang="en-US" sz="2000" dirty="0" smtClean="0">
                <a:latin typeface="Helvetica"/>
              </a:rPr>
              <a:t>, Michael Briggs, Michael Burgess, </a:t>
            </a:r>
            <a:r>
              <a:rPr lang="en-US" sz="2000" dirty="0" err="1" smtClean="0">
                <a:latin typeface="Helvetica"/>
              </a:rPr>
              <a:t>Vandiver</a:t>
            </a:r>
            <a:r>
              <a:rPr lang="en-US" sz="2000" dirty="0" smtClean="0">
                <a:latin typeface="Helvetica"/>
              </a:rPr>
              <a:t> Chaplin, Bill Cleveland, Valerie </a:t>
            </a:r>
            <a:r>
              <a:rPr lang="en-US" sz="2000" dirty="0" err="1" smtClean="0">
                <a:latin typeface="Helvetica"/>
              </a:rPr>
              <a:t>Connaughton</a:t>
            </a:r>
            <a:r>
              <a:rPr lang="en-US" sz="2000" dirty="0" smtClean="0">
                <a:latin typeface="Helvetica"/>
              </a:rPr>
              <a:t>, Roland Diehl, Steve Elrod, Mark Finger, Jerry Fishman, Gerard Fitzgerald, Suzanne Foley, Lisa </a:t>
            </a:r>
            <a:r>
              <a:rPr lang="en-US" sz="2000" dirty="0" err="1" smtClean="0">
                <a:latin typeface="Helvetica"/>
              </a:rPr>
              <a:t>Gibby</a:t>
            </a:r>
            <a:r>
              <a:rPr lang="en-US" sz="2000" dirty="0" smtClean="0">
                <a:latin typeface="Helvetica"/>
              </a:rPr>
              <a:t>, Misty Giles, Adam Goldstein, </a:t>
            </a:r>
            <a:r>
              <a:rPr lang="en-US" sz="2000" dirty="0" err="1" smtClean="0">
                <a:latin typeface="Helvetica"/>
              </a:rPr>
              <a:t>Jochen</a:t>
            </a:r>
            <a:r>
              <a:rPr lang="en-US" sz="2000" dirty="0" smtClean="0">
                <a:latin typeface="Helvetica"/>
              </a:rPr>
              <a:t> Greiner, David Gruber, Alexander van </a:t>
            </a:r>
            <a:r>
              <a:rPr lang="en-US" sz="2000" dirty="0" err="1" smtClean="0">
                <a:latin typeface="Helvetica"/>
              </a:rPr>
              <a:t>der</a:t>
            </a:r>
            <a:r>
              <a:rPr lang="en-US" sz="2000" dirty="0" smtClean="0">
                <a:latin typeface="Helvetica"/>
              </a:rPr>
              <a:t> Horst, Andreas von </a:t>
            </a:r>
            <a:r>
              <a:rPr lang="en-US" sz="2000" dirty="0" err="1" smtClean="0">
                <a:latin typeface="Helvetica"/>
              </a:rPr>
              <a:t>Kienlin</a:t>
            </a:r>
            <a:r>
              <a:rPr lang="en-US" sz="2000" dirty="0" smtClean="0">
                <a:latin typeface="Helvetica"/>
              </a:rPr>
              <a:t>, Pete </a:t>
            </a:r>
            <a:r>
              <a:rPr lang="en-US" sz="2000" dirty="0" err="1" smtClean="0">
                <a:latin typeface="Helvetica"/>
              </a:rPr>
              <a:t>Jenke</a:t>
            </a:r>
            <a:r>
              <a:rPr lang="en-US" sz="2000" dirty="0" smtClean="0">
                <a:latin typeface="Helvetica"/>
              </a:rPr>
              <a:t>, Marc </a:t>
            </a:r>
            <a:r>
              <a:rPr lang="en-US" sz="2000" dirty="0" err="1" smtClean="0">
                <a:latin typeface="Helvetica"/>
              </a:rPr>
              <a:t>Kippen</a:t>
            </a:r>
            <a:r>
              <a:rPr lang="en-US" sz="2000" dirty="0" smtClean="0">
                <a:latin typeface="Helvetica"/>
              </a:rPr>
              <a:t>, </a:t>
            </a:r>
            <a:r>
              <a:rPr lang="en-US" sz="2000" dirty="0" err="1" smtClean="0">
                <a:latin typeface="Helvetica"/>
              </a:rPr>
              <a:t>Chryssa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err="1" smtClean="0">
                <a:latin typeface="Helvetica"/>
              </a:rPr>
              <a:t>Kouveliotou</a:t>
            </a:r>
            <a:r>
              <a:rPr lang="en-US" sz="2000" dirty="0" smtClean="0">
                <a:latin typeface="Helvetica"/>
              </a:rPr>
              <a:t>, Emily </a:t>
            </a:r>
            <a:r>
              <a:rPr lang="en-US" sz="2000" dirty="0" err="1" smtClean="0">
                <a:latin typeface="Helvetica"/>
              </a:rPr>
              <a:t>Layden</a:t>
            </a:r>
            <a:r>
              <a:rPr lang="en-US" sz="2000" dirty="0" smtClean="0">
                <a:latin typeface="Helvetica"/>
              </a:rPr>
              <a:t>, Sheila </a:t>
            </a:r>
            <a:r>
              <a:rPr lang="en-US" sz="2000" dirty="0" err="1" smtClean="0">
                <a:latin typeface="Helvetica"/>
              </a:rPr>
              <a:t>McBreen</a:t>
            </a:r>
            <a:r>
              <a:rPr lang="en-US" sz="2000" dirty="0" smtClean="0">
                <a:latin typeface="Helvetica"/>
              </a:rPr>
              <a:t>, Sinead </a:t>
            </a:r>
            <a:r>
              <a:rPr lang="en-US" sz="2000" dirty="0" err="1" smtClean="0">
                <a:latin typeface="Helvetica"/>
              </a:rPr>
              <a:t>McGlynn</a:t>
            </a:r>
            <a:r>
              <a:rPr lang="en-US" sz="2000" dirty="0" smtClean="0">
                <a:latin typeface="Helvetica"/>
              </a:rPr>
              <a:t>, Chip </a:t>
            </a:r>
            <a:r>
              <a:rPr lang="en-US" sz="2000" dirty="0" err="1" smtClean="0">
                <a:latin typeface="Helvetica"/>
              </a:rPr>
              <a:t>Meegan</a:t>
            </a:r>
            <a:r>
              <a:rPr lang="en-US" sz="2000" dirty="0" smtClean="0">
                <a:latin typeface="Helvetica"/>
              </a:rPr>
              <a:t>, Bill </a:t>
            </a:r>
            <a:r>
              <a:rPr lang="en-US" sz="2000" dirty="0" err="1" smtClean="0">
                <a:latin typeface="Helvetica"/>
              </a:rPr>
              <a:t>Paciesas</a:t>
            </a:r>
            <a:r>
              <a:rPr lang="en-US" sz="2000" dirty="0" smtClean="0">
                <a:latin typeface="Helvetica"/>
              </a:rPr>
              <a:t>, Veronique </a:t>
            </a:r>
            <a:r>
              <a:rPr lang="en-US" sz="2000" dirty="0" err="1" smtClean="0">
                <a:latin typeface="Helvetica"/>
              </a:rPr>
              <a:t>Pelassa</a:t>
            </a:r>
            <a:r>
              <a:rPr lang="en-US" sz="2000" dirty="0" smtClean="0">
                <a:latin typeface="Helvetica"/>
              </a:rPr>
              <a:t>, Rob </a:t>
            </a:r>
            <a:r>
              <a:rPr lang="en-US" sz="2000" dirty="0" err="1" smtClean="0">
                <a:latin typeface="Helvetica"/>
              </a:rPr>
              <a:t>Preece</a:t>
            </a:r>
            <a:r>
              <a:rPr lang="en-US" sz="2000" dirty="0" smtClean="0">
                <a:latin typeface="Helvetica"/>
              </a:rPr>
              <a:t>, Arne Rau, Dave Tierney, Colleen Wilson-Hodge and </a:t>
            </a:r>
            <a:r>
              <a:rPr lang="en-US" sz="2000" dirty="0" err="1" smtClean="0">
                <a:latin typeface="Helvetica"/>
              </a:rPr>
              <a:t>Shaolin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err="1" smtClean="0">
                <a:latin typeface="Helvetica"/>
              </a:rPr>
              <a:t>Xiong</a:t>
            </a:r>
            <a:r>
              <a:rPr lang="en-US" sz="2000" dirty="0" smtClean="0">
                <a:latin typeface="Helvetica"/>
              </a:rPr>
              <a:t>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		Others before launch: </a:t>
            </a:r>
            <a:r>
              <a:rPr lang="en-US" sz="2000" dirty="0" err="1" smtClean="0">
                <a:latin typeface="Helvetica"/>
              </a:rPr>
              <a:t>Giselher</a:t>
            </a:r>
            <a:r>
              <a:rPr lang="en-US" sz="2000" dirty="0" smtClean="0">
                <a:latin typeface="Helvetica"/>
              </a:rPr>
              <a:t> </a:t>
            </a:r>
            <a:r>
              <a:rPr lang="en-US" sz="2000" dirty="0" err="1" smtClean="0">
                <a:latin typeface="Helvetica"/>
              </a:rPr>
              <a:t>Lichti</a:t>
            </a:r>
            <a:r>
              <a:rPr lang="en-US" sz="2000" dirty="0" smtClean="0">
                <a:latin typeface="Helvetica"/>
              </a:rPr>
              <a:t>, Fred Berry, Ron Cantrell, 			Al English, Fred </a:t>
            </a:r>
            <a:r>
              <a:rPr lang="en-US" sz="2000" dirty="0" err="1" smtClean="0">
                <a:latin typeface="Helvetica"/>
              </a:rPr>
              <a:t>Kroeger</a:t>
            </a:r>
            <a:r>
              <a:rPr lang="en-US" sz="2000" dirty="0" smtClean="0">
                <a:latin typeface="Helvetica"/>
              </a:rPr>
              <a:t>, …</a:t>
            </a:r>
          </a:p>
          <a:p>
            <a:endParaRPr lang="en-US" dirty="0">
              <a:latin typeface="Helvetica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pic>
        <p:nvPicPr>
          <p:cNvPr id="16" name="Picture 15" descr="UCD_Dubl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6207" y="494932"/>
            <a:ext cx="964991" cy="9649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3064" y="1611303"/>
            <a:ext cx="1490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Helvetica"/>
              </a:rPr>
              <a:t>University College </a:t>
            </a:r>
          </a:p>
          <a:p>
            <a:pPr algn="ctr"/>
            <a:r>
              <a:rPr lang="en-US" sz="1200" b="1" dirty="0" smtClean="0">
                <a:latin typeface="Helvetica"/>
              </a:rPr>
              <a:t>Dublin</a:t>
            </a:r>
            <a:endParaRPr lang="en-US" sz="1200" b="1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rmfit_SpecWin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30" y="572954"/>
            <a:ext cx="7873906" cy="4918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 descr="rmfit_ModelMen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64" y="263959"/>
            <a:ext cx="2395617" cy="4559101"/>
          </a:xfrm>
          <a:prstGeom prst="rect">
            <a:avLst/>
          </a:prstGeom>
        </p:spPr>
      </p:pic>
      <p:pic>
        <p:nvPicPr>
          <p:cNvPr id="5" name="Picture 4" descr="rmfit_Fi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001" y="551374"/>
            <a:ext cx="6120473" cy="47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rmfit_GoodF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90" y="135101"/>
            <a:ext cx="8119169" cy="6349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rmfit_JointFi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1" y="121590"/>
            <a:ext cx="8362384" cy="6539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rmfit_PhotPl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71" y="135100"/>
            <a:ext cx="8078629" cy="631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G070231-016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60" y="432319"/>
            <a:ext cx="7375252" cy="4900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08pd138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816" y="0"/>
            <a:ext cx="49383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N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84" y="742430"/>
            <a:ext cx="3765018" cy="3093938"/>
          </a:xfrm>
          <a:prstGeom prst="rect">
            <a:avLst/>
          </a:prstGeom>
        </p:spPr>
      </p:pic>
      <p:pic>
        <p:nvPicPr>
          <p:cNvPr id="5" name="Picture 4" descr="GBM_BGO_detec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023" y="742258"/>
            <a:ext cx="4255997" cy="3094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184" y="4134052"/>
            <a:ext cx="376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Sodium iodide (</a:t>
            </a:r>
            <a:r>
              <a:rPr lang="en-US" dirty="0" err="1" smtClean="0">
                <a:latin typeface="Helvetica"/>
              </a:rPr>
              <a:t>NaI</a:t>
            </a:r>
            <a:r>
              <a:rPr lang="en-US" dirty="0" smtClean="0">
                <a:latin typeface="Helvetica"/>
              </a:rPr>
              <a:t>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12.7 cm diameter X 1.27 cm thick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8 </a:t>
            </a:r>
            <a:r>
              <a:rPr lang="en-US" dirty="0" err="1" smtClean="0">
                <a:latin typeface="Helvetica"/>
              </a:rPr>
              <a:t>keV</a:t>
            </a:r>
            <a:r>
              <a:rPr lang="en-US" dirty="0" smtClean="0">
                <a:latin typeface="Helvetica"/>
              </a:rPr>
              <a:t> to 1 </a:t>
            </a:r>
            <a:r>
              <a:rPr lang="en-US" dirty="0" err="1" smtClean="0">
                <a:latin typeface="Helvetica"/>
              </a:rPr>
              <a:t>MeV</a:t>
            </a:r>
            <a:endParaRPr lang="en-US" dirty="0">
              <a:latin typeface="Helvetic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134052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Bismuth </a:t>
            </a:r>
            <a:r>
              <a:rPr lang="en-US" dirty="0" err="1" smtClean="0">
                <a:latin typeface="Helvetica"/>
              </a:rPr>
              <a:t>germanate</a:t>
            </a:r>
            <a:r>
              <a:rPr lang="en-US" dirty="0" smtClean="0">
                <a:latin typeface="Helvetica"/>
              </a:rPr>
              <a:t> (BGO)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12.7 cm diameter X 12.7 cm long</a:t>
            </a:r>
          </a:p>
          <a:p>
            <a:pPr>
              <a:buFont typeface="Wingdings" charset="2"/>
              <a:buChar char="§"/>
            </a:pPr>
            <a:r>
              <a:rPr lang="en-US" dirty="0" smtClean="0">
                <a:latin typeface="Helvetica"/>
              </a:rPr>
              <a:t> 200 </a:t>
            </a:r>
            <a:r>
              <a:rPr lang="en-US" dirty="0" err="1" smtClean="0">
                <a:latin typeface="Helvetica"/>
              </a:rPr>
              <a:t>keV</a:t>
            </a:r>
            <a:r>
              <a:rPr lang="en-US" dirty="0" smtClean="0">
                <a:latin typeface="Helvetica"/>
              </a:rPr>
              <a:t> to 40 </a:t>
            </a:r>
            <a:r>
              <a:rPr lang="en-US" dirty="0" err="1" smtClean="0">
                <a:latin typeface="Helvetica"/>
              </a:rPr>
              <a:t>MeV</a:t>
            </a:r>
            <a:endParaRPr lang="en-US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8187" y="756558"/>
            <a:ext cx="71071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Very wide field-of-view / non-imaging / high background.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Well suited for transients such as </a:t>
            </a:r>
            <a:r>
              <a:rPr lang="en-US" sz="2000" dirty="0" err="1" smtClean="0">
                <a:latin typeface="Helvetica"/>
              </a:rPr>
              <a:t>GRBs</a:t>
            </a:r>
            <a:r>
              <a:rPr lang="en-US" sz="2000" dirty="0" smtClean="0">
                <a:latin typeface="Helvetica"/>
              </a:rPr>
              <a:t>, solar flares, </a:t>
            </a:r>
            <a:r>
              <a:rPr lang="en-US" sz="2000" dirty="0" err="1" smtClean="0">
                <a:latin typeface="Helvetica"/>
              </a:rPr>
              <a:t>SGRs</a:t>
            </a:r>
            <a:r>
              <a:rPr lang="en-US" sz="2000" dirty="0" smtClean="0">
                <a:latin typeface="Helvetica"/>
              </a:rPr>
              <a:t>, and TGFs.</a:t>
            </a:r>
          </a:p>
          <a:p>
            <a:endParaRPr lang="en-US" sz="2000" dirty="0" smtClean="0">
              <a:latin typeface="Helvetica"/>
            </a:endParaRPr>
          </a:p>
          <a:p>
            <a:r>
              <a:rPr lang="en-US" sz="2000" dirty="0" smtClean="0">
                <a:latin typeface="Helvetica"/>
              </a:rPr>
              <a:t>Persistent or long-timescale sources can be detected by timing analysis (pulsars) or detecting Earth occultation steps.</a:t>
            </a:r>
          </a:p>
          <a:p>
            <a:endParaRPr lang="en-US" dirty="0" smtClean="0">
              <a:latin typeface="Helvetica"/>
            </a:endParaRPr>
          </a:p>
          <a:p>
            <a:endParaRPr lang="en-US" dirty="0" smtClean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grbs_100406_gbm_lat_swif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634969"/>
            <a:ext cx="8481930" cy="42157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bn081025691.Scatter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013358" y="533400"/>
            <a:ext cx="7223485" cy="500594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NaI_MassAttenCoeff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539530" y="325798"/>
            <a:ext cx="4432336" cy="54024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526953" y="1175368"/>
            <a:ext cx="2796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Helvetica"/>
              </a:rPr>
              <a:t>Mass attenuation coefficient </a:t>
            </a:r>
            <a:r>
              <a:rPr lang="en-US" sz="2000" dirty="0" err="1" smtClean="0">
                <a:latin typeface="Helvetica"/>
              </a:rPr>
              <a:t>μ</a:t>
            </a:r>
            <a:r>
              <a:rPr lang="en-US" sz="2000" dirty="0" smtClean="0">
                <a:latin typeface="Helvetica"/>
              </a:rPr>
              <a:t>:</a:t>
            </a:r>
          </a:p>
          <a:p>
            <a:r>
              <a:rPr lang="en-US" sz="2000" dirty="0" smtClean="0">
                <a:latin typeface="Helvetica"/>
              </a:rPr>
              <a:t>T/T0 = exp (-</a:t>
            </a:r>
            <a:r>
              <a:rPr lang="en-US" sz="2000" dirty="0" err="1" smtClean="0">
                <a:latin typeface="Helvetica"/>
              </a:rPr>
              <a:t>μx</a:t>
            </a:r>
            <a:r>
              <a:rPr lang="en-US" sz="2000" dirty="0" smtClean="0">
                <a:latin typeface="Helvetica"/>
              </a:rPr>
              <a:t>), where</a:t>
            </a:r>
          </a:p>
          <a:p>
            <a:r>
              <a:rPr lang="en-US" sz="2000" dirty="0" err="1" smtClean="0">
                <a:latin typeface="Helvetica"/>
              </a:rPr>
              <a:t>x</a:t>
            </a:r>
            <a:r>
              <a:rPr lang="en-US" sz="2000" dirty="0" smtClean="0">
                <a:latin typeface="Helvetica"/>
              </a:rPr>
              <a:t> is the column density of </a:t>
            </a:r>
            <a:r>
              <a:rPr lang="en-US" sz="2000" dirty="0" err="1" smtClean="0">
                <a:latin typeface="Helvetica"/>
              </a:rPr>
              <a:t>NaI</a:t>
            </a:r>
            <a:r>
              <a:rPr lang="en-US" sz="2000" dirty="0" smtClean="0">
                <a:latin typeface="Helvetica"/>
              </a:rPr>
              <a:t> traversed</a:t>
            </a:r>
          </a:p>
          <a:p>
            <a:r>
              <a:rPr lang="en-US" sz="2000" dirty="0" smtClean="0">
                <a:latin typeface="Helvetica"/>
              </a:rPr>
              <a:t>in </a:t>
            </a:r>
            <a:r>
              <a:rPr lang="en-US" sz="2000" dirty="0" err="1" smtClean="0">
                <a:latin typeface="Helvetica"/>
              </a:rPr>
              <a:t>g</a:t>
            </a:r>
            <a:r>
              <a:rPr lang="en-US" sz="2000" dirty="0" smtClean="0">
                <a:latin typeface="Helvetica"/>
              </a:rPr>
              <a:t> cm</a:t>
            </a:r>
            <a:r>
              <a:rPr lang="en-US" sz="2000" baseline="30000" dirty="0" smtClean="0">
                <a:latin typeface="Helvetica"/>
              </a:rPr>
              <a:t>-2</a:t>
            </a:r>
            <a:r>
              <a:rPr lang="en-US" sz="2000" dirty="0" smtClean="0">
                <a:latin typeface="Helvetica"/>
              </a:rPr>
              <a:t>.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Fermi Solar Workshop 2012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E8A2-0DC5-A84C-BC55-83679AF463C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ThreeResponse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08630" y="437246"/>
            <a:ext cx="4474224" cy="5691213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H_Workshop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8288</TotalTime>
  <Words>927</Words>
  <Application>Microsoft Macintosh PowerPoint</Application>
  <PresentationFormat>On-screen Show (4:3)</PresentationFormat>
  <Paragraphs>145</Paragraphs>
  <Slides>25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UAH_Workshop_2010</vt:lpstr>
      <vt:lpstr>Fermi GBM for Solar Flares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GBM Datatypes</vt:lpstr>
      <vt:lpstr>Slide 15</vt:lpstr>
      <vt:lpstr>Slide 16</vt:lpstr>
      <vt:lpstr>Tips for Solar Flare Analysis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Univ. of Alabama in Huntsville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GBM Observations of Terrestrial Gamma Flashes (TGFs)</dc:title>
  <dc:creator>Michael Briggs</dc:creator>
  <cp:lastModifiedBy>Michael Briggs</cp:lastModifiedBy>
  <cp:revision>229</cp:revision>
  <cp:lastPrinted>2012-02-21T21:32:48Z</cp:lastPrinted>
  <dcterms:created xsi:type="dcterms:W3CDTF">2012-08-22T05:58:21Z</dcterms:created>
  <dcterms:modified xsi:type="dcterms:W3CDTF">2012-08-22T14:36:23Z</dcterms:modified>
</cp:coreProperties>
</file>