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2" r:id="rId3"/>
    <p:sldId id="257" r:id="rId4"/>
    <p:sldId id="261" r:id="rId5"/>
    <p:sldId id="323" r:id="rId6"/>
    <p:sldId id="259" r:id="rId7"/>
    <p:sldId id="302" r:id="rId8"/>
    <p:sldId id="300" r:id="rId9"/>
    <p:sldId id="270" r:id="rId10"/>
    <p:sldId id="303" r:id="rId11"/>
    <p:sldId id="266" r:id="rId12"/>
    <p:sldId id="272" r:id="rId13"/>
    <p:sldId id="284" r:id="rId14"/>
    <p:sldId id="268" r:id="rId15"/>
    <p:sldId id="274" r:id="rId16"/>
    <p:sldId id="285" r:id="rId17"/>
    <p:sldId id="269" r:id="rId18"/>
    <p:sldId id="273" r:id="rId19"/>
    <p:sldId id="286" r:id="rId20"/>
    <p:sldId id="271" r:id="rId21"/>
    <p:sldId id="297" r:id="rId22"/>
    <p:sldId id="262" r:id="rId23"/>
    <p:sldId id="264" r:id="rId24"/>
    <p:sldId id="265" r:id="rId25"/>
    <p:sldId id="321" r:id="rId26"/>
    <p:sldId id="277" r:id="rId27"/>
    <p:sldId id="281" r:id="rId28"/>
    <p:sldId id="287" r:id="rId29"/>
    <p:sldId id="288" r:id="rId30"/>
    <p:sldId id="289" r:id="rId31"/>
    <p:sldId id="298" r:id="rId32"/>
    <p:sldId id="308" r:id="rId33"/>
    <p:sldId id="304" r:id="rId34"/>
    <p:sldId id="307" r:id="rId35"/>
    <p:sldId id="282" r:id="rId36"/>
    <p:sldId id="293" r:id="rId37"/>
    <p:sldId id="294" r:id="rId38"/>
    <p:sldId id="295" r:id="rId39"/>
    <p:sldId id="296" r:id="rId40"/>
    <p:sldId id="310" r:id="rId41"/>
    <p:sldId id="309" r:id="rId42"/>
    <p:sldId id="315" r:id="rId43"/>
    <p:sldId id="316" r:id="rId44"/>
    <p:sldId id="311" r:id="rId45"/>
    <p:sldId id="317" r:id="rId46"/>
    <p:sldId id="312" r:id="rId47"/>
    <p:sldId id="318" r:id="rId48"/>
    <p:sldId id="320" r:id="rId49"/>
    <p:sldId id="314" r:id="rId50"/>
    <p:sldId id="319" r:id="rId51"/>
    <p:sldId id="313" r:id="rId52"/>
    <p:sldId id="290" r:id="rId53"/>
    <p:sldId id="291" r:id="rId5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E0A"/>
    <a:srgbClr val="F6ED99"/>
    <a:srgbClr val="E9B3CA"/>
    <a:srgbClr val="53E853"/>
    <a:srgbClr val="5CB748"/>
    <a:srgbClr val="F5B5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4ECC0-7576-BF44-B5DF-0F31B81CAC2C}" type="doc">
      <dgm:prSet loTypeId="urn:microsoft.com/office/officeart/2005/8/layout/chevron2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2A8F116-5F6A-8B4E-B976-4A23D798BA28}">
      <dgm:prSet phldrT="[Text]"/>
      <dgm:spPr/>
      <dgm:t>
        <a:bodyPr/>
        <a:lstStyle/>
        <a:p>
          <a:r>
            <a:rPr lang="en-US" dirty="0" smtClean="0"/>
            <a:t>GEM</a:t>
          </a:r>
          <a:endParaRPr lang="en-US" dirty="0"/>
        </a:p>
      </dgm:t>
    </dgm:pt>
    <dgm:pt modelId="{477517CC-1539-9749-AEDD-BA8582A7DFE5}" type="parTrans" cxnId="{C849A138-D8C6-E94F-B33D-385E50CA1055}">
      <dgm:prSet/>
      <dgm:spPr/>
      <dgm:t>
        <a:bodyPr/>
        <a:lstStyle/>
        <a:p>
          <a:endParaRPr lang="en-US"/>
        </a:p>
      </dgm:t>
    </dgm:pt>
    <dgm:pt modelId="{43DE44B1-697B-9249-9250-70434EBD10F4}" type="sibTrans" cxnId="{C849A138-D8C6-E94F-B33D-385E50CA1055}">
      <dgm:prSet/>
      <dgm:spPr/>
      <dgm:t>
        <a:bodyPr/>
        <a:lstStyle/>
        <a:p>
          <a:endParaRPr lang="en-US"/>
        </a:p>
      </dgm:t>
    </dgm:pt>
    <dgm:pt modelId="{D31A96F5-6D0E-EB4D-9594-81CC0438653A}">
      <dgm:prSet phldrT="[Text]"/>
      <dgm:spPr/>
      <dgm:t>
        <a:bodyPr/>
        <a:lstStyle/>
        <a:p>
          <a:r>
            <a:rPr lang="en-US" dirty="0" smtClean="0"/>
            <a:t>CAL</a:t>
          </a:r>
          <a:endParaRPr lang="en-US" dirty="0"/>
        </a:p>
      </dgm:t>
    </dgm:pt>
    <dgm:pt modelId="{DCE45247-187A-6648-8F1F-F16A8074568B}" type="parTrans" cxnId="{BD72E900-D5BA-434C-81DB-D61F370B657F}">
      <dgm:prSet/>
      <dgm:spPr/>
      <dgm:t>
        <a:bodyPr/>
        <a:lstStyle/>
        <a:p>
          <a:endParaRPr lang="en-US"/>
        </a:p>
      </dgm:t>
    </dgm:pt>
    <dgm:pt modelId="{51CCAF7B-4754-DE49-B03F-7A8165920789}" type="sibTrans" cxnId="{BD72E900-D5BA-434C-81DB-D61F370B657F}">
      <dgm:prSet/>
      <dgm:spPr/>
      <dgm:t>
        <a:bodyPr/>
        <a:lstStyle/>
        <a:p>
          <a:endParaRPr lang="en-US"/>
        </a:p>
      </dgm:t>
    </dgm:pt>
    <dgm:pt modelId="{7462191B-E2FE-6F42-A223-B0031249DAAB}">
      <dgm:prSet phldrT="[Text]"/>
      <dgm:spPr/>
      <dgm:t>
        <a:bodyPr/>
        <a:lstStyle/>
        <a:p>
          <a:r>
            <a:rPr lang="en-US" dirty="0" smtClean="0"/>
            <a:t>Calculates the energy in the event before applying cuts</a:t>
          </a:r>
          <a:endParaRPr lang="en-US" dirty="0"/>
        </a:p>
      </dgm:t>
    </dgm:pt>
    <dgm:pt modelId="{08F422D7-6142-1F45-9664-B25C3630273B}" type="parTrans" cxnId="{1FD434F8-E4A1-AB45-B4FA-CCED2A3716C9}">
      <dgm:prSet/>
      <dgm:spPr/>
      <dgm:t>
        <a:bodyPr/>
        <a:lstStyle/>
        <a:p>
          <a:endParaRPr lang="en-US"/>
        </a:p>
      </dgm:t>
    </dgm:pt>
    <dgm:pt modelId="{81194469-6CD0-1348-AC09-F27A99F28201}" type="sibTrans" cxnId="{1FD434F8-E4A1-AB45-B4FA-CCED2A3716C9}">
      <dgm:prSet/>
      <dgm:spPr/>
      <dgm:t>
        <a:bodyPr/>
        <a:lstStyle/>
        <a:p>
          <a:endParaRPr lang="en-US"/>
        </a:p>
      </dgm:t>
    </dgm:pt>
    <dgm:pt modelId="{4BCB845F-3C81-4E49-9D7C-06153BC7881F}">
      <dgm:prSet phldrT="[Text]"/>
      <dgm:spPr/>
      <dgm:t>
        <a:bodyPr/>
        <a:lstStyle/>
        <a:p>
          <a:r>
            <a:rPr lang="en-US" dirty="0" smtClean="0"/>
            <a:t>No cuts currently applied at this stage, High Energy Pass is 2% of total events </a:t>
          </a:r>
          <a:endParaRPr lang="en-US" dirty="0"/>
        </a:p>
      </dgm:t>
    </dgm:pt>
    <dgm:pt modelId="{692ABAFE-5258-5546-9B79-39CEE8C2B2EF}" type="parTrans" cxnId="{EBFC5885-BB43-E64C-B3A8-AEF3A9FCEE54}">
      <dgm:prSet/>
      <dgm:spPr/>
      <dgm:t>
        <a:bodyPr/>
        <a:lstStyle/>
        <a:p>
          <a:endParaRPr lang="en-US"/>
        </a:p>
      </dgm:t>
    </dgm:pt>
    <dgm:pt modelId="{D680212B-F82F-9D48-A392-4E9F29F50B7A}" type="sibTrans" cxnId="{EBFC5885-BB43-E64C-B3A8-AEF3A9FCEE54}">
      <dgm:prSet/>
      <dgm:spPr/>
      <dgm:t>
        <a:bodyPr/>
        <a:lstStyle/>
        <a:p>
          <a:endParaRPr lang="en-US"/>
        </a:p>
      </dgm:t>
    </dgm:pt>
    <dgm:pt modelId="{138DCCA9-95C7-CA43-9CDC-8EB901065B63}">
      <dgm:prSet phldrT="[Text]"/>
      <dgm:spPr/>
      <dgm:t>
        <a:bodyPr/>
        <a:lstStyle/>
        <a:p>
          <a:r>
            <a:rPr lang="en-US" dirty="0" smtClean="0"/>
            <a:t>ACD</a:t>
          </a:r>
          <a:endParaRPr lang="en-US" dirty="0"/>
        </a:p>
      </dgm:t>
    </dgm:pt>
    <dgm:pt modelId="{83CFE688-DAB4-9C41-8789-1D06742BD8B7}" type="parTrans" cxnId="{2FCB8532-8439-9244-9D49-8BED0B5E4636}">
      <dgm:prSet/>
      <dgm:spPr/>
      <dgm:t>
        <a:bodyPr/>
        <a:lstStyle/>
        <a:p>
          <a:endParaRPr lang="en-US"/>
        </a:p>
      </dgm:t>
    </dgm:pt>
    <dgm:pt modelId="{6DD15C17-D28F-4C49-A3C1-FF97EDCA43EC}" type="sibTrans" cxnId="{2FCB8532-8439-9244-9D49-8BED0B5E4636}">
      <dgm:prSet/>
      <dgm:spPr/>
      <dgm:t>
        <a:bodyPr/>
        <a:lstStyle/>
        <a:p>
          <a:endParaRPr lang="en-US"/>
        </a:p>
      </dgm:t>
    </dgm:pt>
    <dgm:pt modelId="{37773699-375F-9041-A2EC-80D8018E317F}">
      <dgm:prSet phldrT="[Text]"/>
      <dgm:spPr/>
      <dgm:t>
        <a:bodyPr/>
        <a:lstStyle/>
        <a:p>
          <a:r>
            <a:rPr lang="en-US" dirty="0" smtClean="0"/>
            <a:t>Checks that ACD information is consistent with the energy in the CAL</a:t>
          </a:r>
          <a:endParaRPr lang="en-US" dirty="0"/>
        </a:p>
      </dgm:t>
    </dgm:pt>
    <dgm:pt modelId="{05ED53B7-4F4A-0346-8660-FB4206BA59DA}" type="parTrans" cxnId="{84AF7AA7-92A8-7F4C-9A88-2EC2C2F11C42}">
      <dgm:prSet/>
      <dgm:spPr/>
      <dgm:t>
        <a:bodyPr/>
        <a:lstStyle/>
        <a:p>
          <a:endParaRPr lang="en-US"/>
        </a:p>
      </dgm:t>
    </dgm:pt>
    <dgm:pt modelId="{9819BF87-7A5F-D841-991C-CC88E44A3D92}" type="sibTrans" cxnId="{84AF7AA7-92A8-7F4C-9A88-2EC2C2F11C42}">
      <dgm:prSet/>
      <dgm:spPr/>
      <dgm:t>
        <a:bodyPr/>
        <a:lstStyle/>
        <a:p>
          <a:endParaRPr lang="en-US"/>
        </a:p>
      </dgm:t>
    </dgm:pt>
    <dgm:pt modelId="{2B227E94-570D-BA4C-B8BF-8269B7480CB1}">
      <dgm:prSet phldrT="[Text]"/>
      <dgm:spPr/>
      <dgm:t>
        <a:bodyPr/>
        <a:lstStyle/>
        <a:p>
          <a:r>
            <a:rPr lang="en-US" dirty="0" smtClean="0"/>
            <a:t>Rejects 9% of total events in the nominal configuration</a:t>
          </a:r>
          <a:endParaRPr lang="en-US" dirty="0"/>
        </a:p>
      </dgm:t>
    </dgm:pt>
    <dgm:pt modelId="{31791341-7E1D-914B-925A-E45F3C5C77D1}" type="parTrans" cxnId="{F444A1A3-C455-014F-AF1E-9B12C84372EB}">
      <dgm:prSet/>
      <dgm:spPr/>
      <dgm:t>
        <a:bodyPr/>
        <a:lstStyle/>
        <a:p>
          <a:endParaRPr lang="en-US"/>
        </a:p>
      </dgm:t>
    </dgm:pt>
    <dgm:pt modelId="{6CEE061F-9888-BC47-8CF3-8B73DB3FDA2E}" type="sibTrans" cxnId="{F444A1A3-C455-014F-AF1E-9B12C84372EB}">
      <dgm:prSet/>
      <dgm:spPr/>
      <dgm:t>
        <a:bodyPr/>
        <a:lstStyle/>
        <a:p>
          <a:endParaRPr lang="en-US"/>
        </a:p>
      </dgm:t>
    </dgm:pt>
    <dgm:pt modelId="{BD2A34EB-3B46-FE45-92C6-E222F391536C}">
      <dgm:prSet phldrT="[Text]"/>
      <dgm:spPr/>
      <dgm:t>
        <a:bodyPr/>
        <a:lstStyle/>
        <a:p>
          <a:r>
            <a:rPr lang="en-US" dirty="0" smtClean="0"/>
            <a:t>Rejects 47% of total events in nominal configuration</a:t>
          </a:r>
          <a:endParaRPr lang="en-US" dirty="0"/>
        </a:p>
      </dgm:t>
    </dgm:pt>
    <dgm:pt modelId="{13169C54-8579-AE44-951B-32CA33CF243C}" type="sibTrans" cxnId="{43CA0B1B-C767-1742-85A2-167B6004F788}">
      <dgm:prSet/>
      <dgm:spPr/>
      <dgm:t>
        <a:bodyPr/>
        <a:lstStyle/>
        <a:p>
          <a:endParaRPr lang="en-US"/>
        </a:p>
      </dgm:t>
    </dgm:pt>
    <dgm:pt modelId="{27E955A7-3559-0443-8AAF-02D57C61B141}" type="parTrans" cxnId="{43CA0B1B-C767-1742-85A2-167B6004F788}">
      <dgm:prSet/>
      <dgm:spPr/>
      <dgm:t>
        <a:bodyPr/>
        <a:lstStyle/>
        <a:p>
          <a:endParaRPr lang="en-US"/>
        </a:p>
      </dgm:t>
    </dgm:pt>
    <dgm:pt modelId="{C0C94AE5-404A-AF45-9A66-856847758728}">
      <dgm:prSet phldrT="[Text]"/>
      <dgm:spPr/>
      <dgm:t>
        <a:bodyPr/>
        <a:lstStyle/>
        <a:p>
          <a:r>
            <a:rPr lang="en-US" dirty="0" smtClean="0"/>
            <a:t>Uses only information contained in the Trigger contribution</a:t>
          </a:r>
          <a:endParaRPr lang="en-US" dirty="0"/>
        </a:p>
      </dgm:t>
    </dgm:pt>
    <dgm:pt modelId="{E3153A30-5302-6642-B6CC-7D256E7A5FE2}" type="sibTrans" cxnId="{5DA8B793-BAF5-A44E-A709-191AECD3D613}">
      <dgm:prSet/>
      <dgm:spPr/>
      <dgm:t>
        <a:bodyPr/>
        <a:lstStyle/>
        <a:p>
          <a:endParaRPr lang="en-US"/>
        </a:p>
      </dgm:t>
    </dgm:pt>
    <dgm:pt modelId="{87DE6518-12C0-6C42-9E94-29E3571D2145}" type="parTrans" cxnId="{5DA8B793-BAF5-A44E-A709-191AECD3D613}">
      <dgm:prSet/>
      <dgm:spPr/>
      <dgm:t>
        <a:bodyPr/>
        <a:lstStyle/>
        <a:p>
          <a:endParaRPr lang="en-US"/>
        </a:p>
      </dgm:t>
    </dgm:pt>
    <dgm:pt modelId="{8E7E27A2-40BA-3C49-91FD-59A4C25850CA}">
      <dgm:prSet/>
      <dgm:spPr/>
      <dgm:t>
        <a:bodyPr/>
        <a:lstStyle/>
        <a:p>
          <a:r>
            <a:rPr lang="en-US" dirty="0" smtClean="0"/>
            <a:t>DIR</a:t>
          </a:r>
          <a:endParaRPr lang="en-US" dirty="0"/>
        </a:p>
      </dgm:t>
    </dgm:pt>
    <dgm:pt modelId="{2D74853B-D211-4B41-8F5C-92C734F41539}" type="parTrans" cxnId="{5FD030CD-B1F9-8649-B4EE-034F7BAC51B4}">
      <dgm:prSet/>
      <dgm:spPr/>
      <dgm:t>
        <a:bodyPr/>
        <a:lstStyle/>
        <a:p>
          <a:endParaRPr lang="en-US"/>
        </a:p>
      </dgm:t>
    </dgm:pt>
    <dgm:pt modelId="{6CA295C0-2365-0046-9CD5-B7760F7E4891}" type="sibTrans" cxnId="{5FD030CD-B1F9-8649-B4EE-034F7BAC51B4}">
      <dgm:prSet/>
      <dgm:spPr/>
      <dgm:t>
        <a:bodyPr/>
        <a:lstStyle/>
        <a:p>
          <a:endParaRPr lang="en-US"/>
        </a:p>
      </dgm:t>
    </dgm:pt>
    <dgm:pt modelId="{07394742-ACCF-6F4B-98D1-03F43A5B2F35}">
      <dgm:prSet/>
      <dgm:spPr/>
      <dgm:t>
        <a:bodyPr/>
        <a:lstStyle/>
        <a:p>
          <a:r>
            <a:rPr lang="en-US" dirty="0" smtClean="0"/>
            <a:t>Reassembles event into a form that allows further processing</a:t>
          </a:r>
          <a:endParaRPr lang="en-US" dirty="0"/>
        </a:p>
      </dgm:t>
    </dgm:pt>
    <dgm:pt modelId="{2C2D1706-1FCE-0046-8EE4-34CB6C016BB9}" type="parTrans" cxnId="{6998B5AA-B308-A643-A1F9-CB5EB365D1EF}">
      <dgm:prSet/>
      <dgm:spPr/>
      <dgm:t>
        <a:bodyPr/>
        <a:lstStyle/>
        <a:p>
          <a:endParaRPr lang="en-US"/>
        </a:p>
      </dgm:t>
    </dgm:pt>
    <dgm:pt modelId="{F2E42CB5-81B8-B74A-94F3-AC9E9E896B17}" type="sibTrans" cxnId="{6998B5AA-B308-A643-A1F9-CB5EB365D1EF}">
      <dgm:prSet/>
      <dgm:spPr/>
      <dgm:t>
        <a:bodyPr/>
        <a:lstStyle/>
        <a:p>
          <a:endParaRPr lang="en-US"/>
        </a:p>
      </dgm:t>
    </dgm:pt>
    <dgm:pt modelId="{8CA6FBC4-C3C3-EF4D-9EF1-DDAF074D7E9F}">
      <dgm:prSet/>
      <dgm:spPr/>
      <dgm:t>
        <a:bodyPr/>
        <a:lstStyle/>
        <a:p>
          <a:r>
            <a:rPr lang="en-US" dirty="0" smtClean="0"/>
            <a:t>ATF</a:t>
          </a:r>
          <a:endParaRPr lang="en-US" dirty="0"/>
        </a:p>
      </dgm:t>
    </dgm:pt>
    <dgm:pt modelId="{3F11F328-ED47-8E4E-807E-A21ADEBEC71B}" type="parTrans" cxnId="{F9C2F05A-B939-2A46-9F42-0EF1DBFD2161}">
      <dgm:prSet/>
      <dgm:spPr/>
      <dgm:t>
        <a:bodyPr/>
        <a:lstStyle/>
        <a:p>
          <a:endParaRPr lang="en-US"/>
        </a:p>
      </dgm:t>
    </dgm:pt>
    <dgm:pt modelId="{32170768-59D0-9646-B621-03A7EBDA5E1D}" type="sibTrans" cxnId="{F9C2F05A-B939-2A46-9F42-0EF1DBFD2161}">
      <dgm:prSet/>
      <dgm:spPr/>
      <dgm:t>
        <a:bodyPr/>
        <a:lstStyle/>
        <a:p>
          <a:endParaRPr lang="en-US"/>
        </a:p>
      </dgm:t>
    </dgm:pt>
    <dgm:pt modelId="{CC59F2E4-CDB5-544F-A14E-52ABDF841922}">
      <dgm:prSet/>
      <dgm:spPr/>
      <dgm:t>
        <a:bodyPr/>
        <a:lstStyle/>
        <a:p>
          <a:r>
            <a:rPr lang="en-US" dirty="0" smtClean="0"/>
            <a:t>At this point can veto events with TEM error events (Though they’re leaked)</a:t>
          </a:r>
          <a:endParaRPr lang="en-US" dirty="0"/>
        </a:p>
      </dgm:t>
    </dgm:pt>
    <dgm:pt modelId="{1C70175E-9A53-174D-B179-B424E643A346}" type="parTrans" cxnId="{79549D51-392C-854A-AF31-2757512BD1CC}">
      <dgm:prSet/>
      <dgm:spPr/>
      <dgm:t>
        <a:bodyPr/>
        <a:lstStyle/>
        <a:p>
          <a:endParaRPr lang="en-US"/>
        </a:p>
      </dgm:t>
    </dgm:pt>
    <dgm:pt modelId="{750AD66C-6E1C-5B47-9EAF-7D693F310D54}" type="sibTrans" cxnId="{79549D51-392C-854A-AF31-2757512BD1CC}">
      <dgm:prSet/>
      <dgm:spPr/>
      <dgm:t>
        <a:bodyPr/>
        <a:lstStyle/>
        <a:p>
          <a:endParaRPr lang="en-US"/>
        </a:p>
      </dgm:t>
    </dgm:pt>
    <dgm:pt modelId="{EB282AB0-EB68-9345-BC32-4B4B5CE088CB}">
      <dgm:prSet/>
      <dgm:spPr/>
      <dgm:t>
        <a:bodyPr/>
        <a:lstStyle/>
        <a:p>
          <a:r>
            <a:rPr lang="en-US" dirty="0" smtClean="0"/>
            <a:t>Fast technique to match TKR and ACD information using gross topology</a:t>
          </a:r>
          <a:endParaRPr lang="en-US" dirty="0"/>
        </a:p>
      </dgm:t>
    </dgm:pt>
    <dgm:pt modelId="{B0A34C62-4FF4-E143-9D65-5B5AD3594B8B}" type="parTrans" cxnId="{1C598295-2A02-BD4E-AFB0-2CE327B89AF7}">
      <dgm:prSet/>
      <dgm:spPr/>
      <dgm:t>
        <a:bodyPr/>
        <a:lstStyle/>
        <a:p>
          <a:endParaRPr lang="en-US"/>
        </a:p>
      </dgm:t>
    </dgm:pt>
    <dgm:pt modelId="{FBDFC1CA-52B1-C342-BF93-1304960076B7}" type="sibTrans" cxnId="{1C598295-2A02-BD4E-AFB0-2CE327B89AF7}">
      <dgm:prSet/>
      <dgm:spPr/>
      <dgm:t>
        <a:bodyPr/>
        <a:lstStyle/>
        <a:p>
          <a:endParaRPr lang="en-US"/>
        </a:p>
      </dgm:t>
    </dgm:pt>
    <dgm:pt modelId="{B95F0E84-608A-304C-AC68-A81A06AC4106}">
      <dgm:prSet/>
      <dgm:spPr/>
      <dgm:t>
        <a:bodyPr/>
        <a:lstStyle/>
        <a:p>
          <a:r>
            <a:rPr lang="en-US" dirty="0" smtClean="0"/>
            <a:t>Rejects 2% of total events in the nominal configuration</a:t>
          </a:r>
          <a:endParaRPr lang="en-US" dirty="0"/>
        </a:p>
      </dgm:t>
    </dgm:pt>
    <dgm:pt modelId="{08C0910E-35EF-8441-8D55-D124E4C61AD3}" type="parTrans" cxnId="{51BAD7E9-06AF-0648-AC5C-6B4DCF44725F}">
      <dgm:prSet/>
      <dgm:spPr/>
      <dgm:t>
        <a:bodyPr/>
        <a:lstStyle/>
        <a:p>
          <a:endParaRPr lang="en-US"/>
        </a:p>
      </dgm:t>
    </dgm:pt>
    <dgm:pt modelId="{1DAA21DB-3EE2-A446-99E1-C5624CCF2707}" type="sibTrans" cxnId="{51BAD7E9-06AF-0648-AC5C-6B4DCF44725F}">
      <dgm:prSet/>
      <dgm:spPr/>
      <dgm:t>
        <a:bodyPr/>
        <a:lstStyle/>
        <a:p>
          <a:endParaRPr lang="en-US"/>
        </a:p>
      </dgm:t>
    </dgm:pt>
    <dgm:pt modelId="{110F6FB6-816B-CB47-B98F-F805EF6516EB}">
      <dgm:prSet/>
      <dgm:spPr/>
      <dgm:t>
        <a:bodyPr/>
        <a:lstStyle/>
        <a:p>
          <a:r>
            <a:rPr lang="en-US" dirty="0" smtClean="0"/>
            <a:t>TKR</a:t>
          </a:r>
          <a:endParaRPr lang="en-US" dirty="0"/>
        </a:p>
      </dgm:t>
    </dgm:pt>
    <dgm:pt modelId="{D75B685D-0F61-914C-8A53-3C2E01267A96}" type="parTrans" cxnId="{7010A831-1E89-B54E-9366-B8707F66DD81}">
      <dgm:prSet/>
      <dgm:spPr/>
      <dgm:t>
        <a:bodyPr/>
        <a:lstStyle/>
        <a:p>
          <a:endParaRPr lang="en-US"/>
        </a:p>
      </dgm:t>
    </dgm:pt>
    <dgm:pt modelId="{ADA5BDD9-D12C-D44C-90E4-BD7A251BBDD4}" type="sibTrans" cxnId="{7010A831-1E89-B54E-9366-B8707F66DD81}">
      <dgm:prSet/>
      <dgm:spPr/>
      <dgm:t>
        <a:bodyPr/>
        <a:lstStyle/>
        <a:p>
          <a:endParaRPr lang="en-US"/>
        </a:p>
      </dgm:t>
    </dgm:pt>
    <dgm:pt modelId="{CFA0754D-02F7-B14E-9E89-821029291FA3}">
      <dgm:prSet/>
      <dgm:spPr/>
      <dgm:t>
        <a:bodyPr/>
        <a:lstStyle/>
        <a:p>
          <a:r>
            <a:rPr lang="en-US" dirty="0" smtClean="0"/>
            <a:t>Full 2D track reconstruction matched to ACD tile hits</a:t>
          </a:r>
          <a:endParaRPr lang="en-US" dirty="0"/>
        </a:p>
      </dgm:t>
    </dgm:pt>
    <dgm:pt modelId="{BE593702-603C-B248-96EB-ACBABB7563E1}" type="parTrans" cxnId="{2BB2E1CE-9CA5-7746-9C71-38979EE210AA}">
      <dgm:prSet/>
      <dgm:spPr/>
      <dgm:t>
        <a:bodyPr/>
        <a:lstStyle/>
        <a:p>
          <a:endParaRPr lang="en-US"/>
        </a:p>
      </dgm:t>
    </dgm:pt>
    <dgm:pt modelId="{18E5F48C-ADFB-1E48-89F6-4F27676AD9BB}" type="sibTrans" cxnId="{2BB2E1CE-9CA5-7746-9C71-38979EE210AA}">
      <dgm:prSet/>
      <dgm:spPr/>
      <dgm:t>
        <a:bodyPr/>
        <a:lstStyle/>
        <a:p>
          <a:endParaRPr lang="en-US"/>
        </a:p>
      </dgm:t>
    </dgm:pt>
    <dgm:pt modelId="{A7CB109E-CA36-4B44-A318-7035A94674DB}">
      <dgm:prSet/>
      <dgm:spPr/>
      <dgm:t>
        <a:bodyPr/>
        <a:lstStyle/>
        <a:p>
          <a:r>
            <a:rPr lang="en-US" dirty="0" smtClean="0"/>
            <a:t>Rejects 7% of total events in the nominal configuration</a:t>
          </a:r>
          <a:endParaRPr lang="en-US" dirty="0"/>
        </a:p>
      </dgm:t>
    </dgm:pt>
    <dgm:pt modelId="{86D4482E-D42F-B84B-BFAF-B866105A9CE2}" type="parTrans" cxnId="{6DCB5017-3A25-6149-B790-718DB048244F}">
      <dgm:prSet/>
      <dgm:spPr/>
      <dgm:t>
        <a:bodyPr/>
        <a:lstStyle/>
        <a:p>
          <a:endParaRPr lang="en-US"/>
        </a:p>
      </dgm:t>
    </dgm:pt>
    <dgm:pt modelId="{B732B42C-2204-164E-A6B2-5E119D1D25E7}" type="sibTrans" cxnId="{6DCB5017-3A25-6149-B790-718DB048244F}">
      <dgm:prSet/>
      <dgm:spPr/>
      <dgm:t>
        <a:bodyPr/>
        <a:lstStyle/>
        <a:p>
          <a:endParaRPr lang="en-US"/>
        </a:p>
      </dgm:t>
    </dgm:pt>
    <dgm:pt modelId="{A7468CC4-C780-B24B-BF26-6E12C8E4A68F}" type="pres">
      <dgm:prSet presAssocID="{F064ECC0-7576-BF44-B5DF-0F31B81CAC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A3C17-B875-6144-A8D3-E85EC64233AF}" type="pres">
      <dgm:prSet presAssocID="{C2A8F116-5F6A-8B4E-B976-4A23D798BA28}" presName="composite" presStyleCnt="0"/>
      <dgm:spPr/>
    </dgm:pt>
    <dgm:pt modelId="{0FFF62EF-09F7-AE4E-8B76-C0E5F758BDF8}" type="pres">
      <dgm:prSet presAssocID="{C2A8F116-5F6A-8B4E-B976-4A23D798BA2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28BE0-7269-7B4B-92E7-66C489157D9B}" type="pres">
      <dgm:prSet presAssocID="{C2A8F116-5F6A-8B4E-B976-4A23D798BA28}" presName="descendantText" presStyleLbl="alignAcc1" presStyleIdx="0" presStyleCnt="6" custLinFactNeighborX="16635" custLinFactNeighborY="-73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C054-8B25-1442-8D39-872D4CFC0A6D}" type="pres">
      <dgm:prSet presAssocID="{43DE44B1-697B-9249-9250-70434EBD10F4}" presName="sp" presStyleCnt="0"/>
      <dgm:spPr/>
    </dgm:pt>
    <dgm:pt modelId="{B934D6DD-7E7B-0D45-B5E9-C05984F7D52C}" type="pres">
      <dgm:prSet presAssocID="{D31A96F5-6D0E-EB4D-9594-81CC0438653A}" presName="composite" presStyleCnt="0"/>
      <dgm:spPr/>
    </dgm:pt>
    <dgm:pt modelId="{D8F0B0ED-0076-2848-9DF9-999F7A7DDC59}" type="pres">
      <dgm:prSet presAssocID="{D31A96F5-6D0E-EB4D-9594-81CC0438653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0822A-307C-1F42-BCD8-1907149B7981}" type="pres">
      <dgm:prSet presAssocID="{D31A96F5-6D0E-EB4D-9594-81CC0438653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3DC9E-E260-0B44-A06E-7F2EE6279EFF}" type="pres">
      <dgm:prSet presAssocID="{51CCAF7B-4754-DE49-B03F-7A8165920789}" presName="sp" presStyleCnt="0"/>
      <dgm:spPr/>
    </dgm:pt>
    <dgm:pt modelId="{1ABBAE42-ED0D-B44B-B22F-91384EF850FA}" type="pres">
      <dgm:prSet presAssocID="{138DCCA9-95C7-CA43-9CDC-8EB901065B63}" presName="composite" presStyleCnt="0"/>
      <dgm:spPr/>
    </dgm:pt>
    <dgm:pt modelId="{17D66A53-0F1F-A24A-A0BB-24FE1506C312}" type="pres">
      <dgm:prSet presAssocID="{138DCCA9-95C7-CA43-9CDC-8EB901065B6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6494B-A8C0-8542-8251-A83FE1C9BB33}" type="pres">
      <dgm:prSet presAssocID="{138DCCA9-95C7-CA43-9CDC-8EB901065B6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4F3AC-0F95-554A-8172-6C287C29AF42}" type="pres">
      <dgm:prSet presAssocID="{6DD15C17-D28F-4C49-A3C1-FF97EDCA43EC}" presName="sp" presStyleCnt="0"/>
      <dgm:spPr/>
    </dgm:pt>
    <dgm:pt modelId="{C81E3D29-4FF8-6C42-9B60-E026ABE65883}" type="pres">
      <dgm:prSet presAssocID="{8E7E27A2-40BA-3C49-91FD-59A4C25850CA}" presName="composite" presStyleCnt="0"/>
      <dgm:spPr/>
    </dgm:pt>
    <dgm:pt modelId="{09B0FA01-D113-7743-A7D9-531382EF5500}" type="pres">
      <dgm:prSet presAssocID="{8E7E27A2-40BA-3C49-91FD-59A4C25850C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6C6F9-BE23-6246-83A4-4F154931482F}" type="pres">
      <dgm:prSet presAssocID="{8E7E27A2-40BA-3C49-91FD-59A4C25850C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EAF3-5768-904E-AB8A-30E8B698F3F4}" type="pres">
      <dgm:prSet presAssocID="{6CA295C0-2365-0046-9CD5-B7760F7E4891}" presName="sp" presStyleCnt="0"/>
      <dgm:spPr/>
    </dgm:pt>
    <dgm:pt modelId="{FD0CE395-F181-9A4D-AC1D-EE81EFAAA1A3}" type="pres">
      <dgm:prSet presAssocID="{8CA6FBC4-C3C3-EF4D-9EF1-DDAF074D7E9F}" presName="composite" presStyleCnt="0"/>
      <dgm:spPr/>
    </dgm:pt>
    <dgm:pt modelId="{5718DF49-3960-1C40-810D-4B738E4C7961}" type="pres">
      <dgm:prSet presAssocID="{8CA6FBC4-C3C3-EF4D-9EF1-DDAF074D7E9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A1EB-1EB1-C74C-B1A5-3EF74C5B7AC8}" type="pres">
      <dgm:prSet presAssocID="{8CA6FBC4-C3C3-EF4D-9EF1-DDAF074D7E9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D60B7-436E-0241-92BC-A643E26E91AC}" type="pres">
      <dgm:prSet presAssocID="{32170768-59D0-9646-B621-03A7EBDA5E1D}" presName="sp" presStyleCnt="0"/>
      <dgm:spPr/>
    </dgm:pt>
    <dgm:pt modelId="{9E0C1F7F-B6B8-704B-B76E-8AAD38C95307}" type="pres">
      <dgm:prSet presAssocID="{110F6FB6-816B-CB47-B98F-F805EF6516EB}" presName="composite" presStyleCnt="0"/>
      <dgm:spPr/>
    </dgm:pt>
    <dgm:pt modelId="{AF791C98-84EB-8F45-82F3-989179232F03}" type="pres">
      <dgm:prSet presAssocID="{110F6FB6-816B-CB47-B98F-F805EF6516E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01C05-0EBE-3F4F-9BAB-FF5258652573}" type="pres">
      <dgm:prSet presAssocID="{110F6FB6-816B-CB47-B98F-F805EF6516E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8B5AA-B308-A643-A1F9-CB5EB365D1EF}" srcId="{8E7E27A2-40BA-3C49-91FD-59A4C25850CA}" destId="{07394742-ACCF-6F4B-98D1-03F43A5B2F35}" srcOrd="0" destOrd="0" parTransId="{2C2D1706-1FCE-0046-8EE4-34CB6C016BB9}" sibTransId="{F2E42CB5-81B8-B74A-94F3-AC9E9E896B17}"/>
    <dgm:cxn modelId="{2BB2E1CE-9CA5-7746-9C71-38979EE210AA}" srcId="{110F6FB6-816B-CB47-B98F-F805EF6516EB}" destId="{CFA0754D-02F7-B14E-9E89-821029291FA3}" srcOrd="0" destOrd="0" parTransId="{BE593702-603C-B248-96EB-ACBABB7563E1}" sibTransId="{18E5F48C-ADFB-1E48-89F6-4F27676AD9BB}"/>
    <dgm:cxn modelId="{6B544D76-26AD-A248-A89A-03B0C5BF9728}" type="presOf" srcId="{138DCCA9-95C7-CA43-9CDC-8EB901065B63}" destId="{17D66A53-0F1F-A24A-A0BB-24FE1506C312}" srcOrd="0" destOrd="0" presId="urn:microsoft.com/office/officeart/2005/8/layout/chevron2"/>
    <dgm:cxn modelId="{2FCB8532-8439-9244-9D49-8BED0B5E4636}" srcId="{F064ECC0-7576-BF44-B5DF-0F31B81CAC2C}" destId="{138DCCA9-95C7-CA43-9CDC-8EB901065B63}" srcOrd="2" destOrd="0" parTransId="{83CFE688-DAB4-9C41-8789-1D06742BD8B7}" sibTransId="{6DD15C17-D28F-4C49-A3C1-FF97EDCA43EC}"/>
    <dgm:cxn modelId="{C849A138-D8C6-E94F-B33D-385E50CA1055}" srcId="{F064ECC0-7576-BF44-B5DF-0F31B81CAC2C}" destId="{C2A8F116-5F6A-8B4E-B976-4A23D798BA28}" srcOrd="0" destOrd="0" parTransId="{477517CC-1539-9749-AEDD-BA8582A7DFE5}" sibTransId="{43DE44B1-697B-9249-9250-70434EBD10F4}"/>
    <dgm:cxn modelId="{F444A1A3-C455-014F-AF1E-9B12C84372EB}" srcId="{138DCCA9-95C7-CA43-9CDC-8EB901065B63}" destId="{2B227E94-570D-BA4C-B8BF-8269B7480CB1}" srcOrd="1" destOrd="0" parTransId="{31791341-7E1D-914B-925A-E45F3C5C77D1}" sibTransId="{6CEE061F-9888-BC47-8CF3-8B73DB3FDA2E}"/>
    <dgm:cxn modelId="{42434761-0686-5843-9C36-2FAA8CC7F5A2}" type="presOf" srcId="{EB282AB0-EB68-9345-BC32-4B4B5CE088CB}" destId="{D87CA1EB-1EB1-C74C-B1A5-3EF74C5B7AC8}" srcOrd="0" destOrd="0" presId="urn:microsoft.com/office/officeart/2005/8/layout/chevron2"/>
    <dgm:cxn modelId="{8368BA4D-1EF8-4146-84B2-625816160F38}" type="presOf" srcId="{8CA6FBC4-C3C3-EF4D-9EF1-DDAF074D7E9F}" destId="{5718DF49-3960-1C40-810D-4B738E4C7961}" srcOrd="0" destOrd="0" presId="urn:microsoft.com/office/officeart/2005/8/layout/chevron2"/>
    <dgm:cxn modelId="{E60173EC-172A-F046-9809-628457DFF491}" type="presOf" srcId="{7462191B-E2FE-6F42-A223-B0031249DAAB}" destId="{F180822A-307C-1F42-BCD8-1907149B7981}" srcOrd="0" destOrd="0" presId="urn:microsoft.com/office/officeart/2005/8/layout/chevron2"/>
    <dgm:cxn modelId="{52B63E9D-12C9-D54C-8CC1-9566B730BA0B}" type="presOf" srcId="{37773699-375F-9041-A2EC-80D8018E317F}" destId="{9826494B-A8C0-8542-8251-A83FE1C9BB33}" srcOrd="0" destOrd="0" presId="urn:microsoft.com/office/officeart/2005/8/layout/chevron2"/>
    <dgm:cxn modelId="{BB987330-A67D-CE4D-9D6E-24AF452D3622}" type="presOf" srcId="{C2A8F116-5F6A-8B4E-B976-4A23D798BA28}" destId="{0FFF62EF-09F7-AE4E-8B76-C0E5F758BDF8}" srcOrd="0" destOrd="0" presId="urn:microsoft.com/office/officeart/2005/8/layout/chevron2"/>
    <dgm:cxn modelId="{5FD030CD-B1F9-8649-B4EE-034F7BAC51B4}" srcId="{F064ECC0-7576-BF44-B5DF-0F31B81CAC2C}" destId="{8E7E27A2-40BA-3C49-91FD-59A4C25850CA}" srcOrd="3" destOrd="0" parTransId="{2D74853B-D211-4B41-8F5C-92C734F41539}" sibTransId="{6CA295C0-2365-0046-9CD5-B7760F7E4891}"/>
    <dgm:cxn modelId="{5147476B-D767-7E45-9F44-35250538A6AB}" type="presOf" srcId="{8E7E27A2-40BA-3C49-91FD-59A4C25850CA}" destId="{09B0FA01-D113-7743-A7D9-531382EF5500}" srcOrd="0" destOrd="0" presId="urn:microsoft.com/office/officeart/2005/8/layout/chevron2"/>
    <dgm:cxn modelId="{F5048AF4-404D-444F-8C5D-D325B3B7B1EE}" type="presOf" srcId="{110F6FB6-816B-CB47-B98F-F805EF6516EB}" destId="{AF791C98-84EB-8F45-82F3-989179232F03}" srcOrd="0" destOrd="0" presId="urn:microsoft.com/office/officeart/2005/8/layout/chevron2"/>
    <dgm:cxn modelId="{BC5D6AC9-1C6C-C547-94AE-60075CA3459F}" type="presOf" srcId="{F064ECC0-7576-BF44-B5DF-0F31B81CAC2C}" destId="{A7468CC4-C780-B24B-BF26-6E12C8E4A68F}" srcOrd="0" destOrd="0" presId="urn:microsoft.com/office/officeart/2005/8/layout/chevron2"/>
    <dgm:cxn modelId="{43CA0B1B-C767-1742-85A2-167B6004F788}" srcId="{C2A8F116-5F6A-8B4E-B976-4A23D798BA28}" destId="{BD2A34EB-3B46-FE45-92C6-E222F391536C}" srcOrd="1" destOrd="0" parTransId="{27E955A7-3559-0443-8AAF-02D57C61B141}" sibTransId="{13169C54-8579-AE44-951B-32CA33CF243C}"/>
    <dgm:cxn modelId="{6DCB5017-3A25-6149-B790-718DB048244F}" srcId="{110F6FB6-816B-CB47-B98F-F805EF6516EB}" destId="{A7CB109E-CA36-4B44-A318-7035A94674DB}" srcOrd="1" destOrd="0" parTransId="{86D4482E-D42F-B84B-BFAF-B866105A9CE2}" sibTransId="{B732B42C-2204-164E-A6B2-5E119D1D25E7}"/>
    <dgm:cxn modelId="{1FD434F8-E4A1-AB45-B4FA-CCED2A3716C9}" srcId="{D31A96F5-6D0E-EB4D-9594-81CC0438653A}" destId="{7462191B-E2FE-6F42-A223-B0031249DAAB}" srcOrd="0" destOrd="0" parTransId="{08F422D7-6142-1F45-9664-B25C3630273B}" sibTransId="{81194469-6CD0-1348-AC09-F27A99F28201}"/>
    <dgm:cxn modelId="{4F398CA4-9515-0F40-B5FC-61663203B2A5}" type="presOf" srcId="{CFA0754D-02F7-B14E-9E89-821029291FA3}" destId="{64B01C05-0EBE-3F4F-9BAB-FF5258652573}" srcOrd="0" destOrd="0" presId="urn:microsoft.com/office/officeart/2005/8/layout/chevron2"/>
    <dgm:cxn modelId="{C328748D-436C-0446-A8EC-38AA63FAF533}" type="presOf" srcId="{2B227E94-570D-BA4C-B8BF-8269B7480CB1}" destId="{9826494B-A8C0-8542-8251-A83FE1C9BB33}" srcOrd="0" destOrd="1" presId="urn:microsoft.com/office/officeart/2005/8/layout/chevron2"/>
    <dgm:cxn modelId="{1C598295-2A02-BD4E-AFB0-2CE327B89AF7}" srcId="{8CA6FBC4-C3C3-EF4D-9EF1-DDAF074D7E9F}" destId="{EB282AB0-EB68-9345-BC32-4B4B5CE088CB}" srcOrd="0" destOrd="0" parTransId="{B0A34C62-4FF4-E143-9D65-5B5AD3594B8B}" sibTransId="{FBDFC1CA-52B1-C342-BF93-1304960076B7}"/>
    <dgm:cxn modelId="{67538F17-B3B9-6B4B-B06A-EA7EEFC9E7E2}" type="presOf" srcId="{CC59F2E4-CDB5-544F-A14E-52ABDF841922}" destId="{0F56C6F9-BE23-6246-83A4-4F154931482F}" srcOrd="0" destOrd="1" presId="urn:microsoft.com/office/officeart/2005/8/layout/chevron2"/>
    <dgm:cxn modelId="{5DA8B793-BAF5-A44E-A709-191AECD3D613}" srcId="{C2A8F116-5F6A-8B4E-B976-4A23D798BA28}" destId="{C0C94AE5-404A-AF45-9A66-856847758728}" srcOrd="0" destOrd="0" parTransId="{87DE6518-12C0-6C42-9E94-29E3571D2145}" sibTransId="{E3153A30-5302-6642-B6CC-7D256E7A5FE2}"/>
    <dgm:cxn modelId="{7010A831-1E89-B54E-9366-B8707F66DD81}" srcId="{F064ECC0-7576-BF44-B5DF-0F31B81CAC2C}" destId="{110F6FB6-816B-CB47-B98F-F805EF6516EB}" srcOrd="5" destOrd="0" parTransId="{D75B685D-0F61-914C-8A53-3C2E01267A96}" sibTransId="{ADA5BDD9-D12C-D44C-90E4-BD7A251BBDD4}"/>
    <dgm:cxn modelId="{C93ED699-B620-C04D-898D-6C9D77ED44A4}" type="presOf" srcId="{A7CB109E-CA36-4B44-A318-7035A94674DB}" destId="{64B01C05-0EBE-3F4F-9BAB-FF5258652573}" srcOrd="0" destOrd="1" presId="urn:microsoft.com/office/officeart/2005/8/layout/chevron2"/>
    <dgm:cxn modelId="{F274F4B2-28C2-474E-AD10-5F0EECE606D3}" type="presOf" srcId="{07394742-ACCF-6F4B-98D1-03F43A5B2F35}" destId="{0F56C6F9-BE23-6246-83A4-4F154931482F}" srcOrd="0" destOrd="0" presId="urn:microsoft.com/office/officeart/2005/8/layout/chevron2"/>
    <dgm:cxn modelId="{E93B3BD0-5672-CA4E-BC7B-D201CE82EFCA}" type="presOf" srcId="{B95F0E84-608A-304C-AC68-A81A06AC4106}" destId="{D87CA1EB-1EB1-C74C-B1A5-3EF74C5B7AC8}" srcOrd="0" destOrd="1" presId="urn:microsoft.com/office/officeart/2005/8/layout/chevron2"/>
    <dgm:cxn modelId="{0F55BD5A-FD27-E444-BC08-637122B9AA4B}" type="presOf" srcId="{C0C94AE5-404A-AF45-9A66-856847758728}" destId="{CEA28BE0-7269-7B4B-92E7-66C489157D9B}" srcOrd="0" destOrd="0" presId="urn:microsoft.com/office/officeart/2005/8/layout/chevron2"/>
    <dgm:cxn modelId="{F9C2F05A-B939-2A46-9F42-0EF1DBFD2161}" srcId="{F064ECC0-7576-BF44-B5DF-0F31B81CAC2C}" destId="{8CA6FBC4-C3C3-EF4D-9EF1-DDAF074D7E9F}" srcOrd="4" destOrd="0" parTransId="{3F11F328-ED47-8E4E-807E-A21ADEBEC71B}" sibTransId="{32170768-59D0-9646-B621-03A7EBDA5E1D}"/>
    <dgm:cxn modelId="{79549D51-392C-854A-AF31-2757512BD1CC}" srcId="{8E7E27A2-40BA-3C49-91FD-59A4C25850CA}" destId="{CC59F2E4-CDB5-544F-A14E-52ABDF841922}" srcOrd="1" destOrd="0" parTransId="{1C70175E-9A53-174D-B179-B424E643A346}" sibTransId="{750AD66C-6E1C-5B47-9EAF-7D693F310D54}"/>
    <dgm:cxn modelId="{51BAD7E9-06AF-0648-AC5C-6B4DCF44725F}" srcId="{8CA6FBC4-C3C3-EF4D-9EF1-DDAF074D7E9F}" destId="{B95F0E84-608A-304C-AC68-A81A06AC4106}" srcOrd="1" destOrd="0" parTransId="{08C0910E-35EF-8441-8D55-D124E4C61AD3}" sibTransId="{1DAA21DB-3EE2-A446-99E1-C5624CCF2707}"/>
    <dgm:cxn modelId="{84AF7AA7-92A8-7F4C-9A88-2EC2C2F11C42}" srcId="{138DCCA9-95C7-CA43-9CDC-8EB901065B63}" destId="{37773699-375F-9041-A2EC-80D8018E317F}" srcOrd="0" destOrd="0" parTransId="{05ED53B7-4F4A-0346-8660-FB4206BA59DA}" sibTransId="{9819BF87-7A5F-D841-991C-CC88E44A3D92}"/>
    <dgm:cxn modelId="{1B9659E0-67CD-D143-9DB2-5AAA398B78E3}" type="presOf" srcId="{D31A96F5-6D0E-EB4D-9594-81CC0438653A}" destId="{D8F0B0ED-0076-2848-9DF9-999F7A7DDC59}" srcOrd="0" destOrd="0" presId="urn:microsoft.com/office/officeart/2005/8/layout/chevron2"/>
    <dgm:cxn modelId="{EBFC5885-BB43-E64C-B3A8-AEF3A9FCEE54}" srcId="{D31A96F5-6D0E-EB4D-9594-81CC0438653A}" destId="{4BCB845F-3C81-4E49-9D7C-06153BC7881F}" srcOrd="1" destOrd="0" parTransId="{692ABAFE-5258-5546-9B79-39CEE8C2B2EF}" sibTransId="{D680212B-F82F-9D48-A392-4E9F29F50B7A}"/>
    <dgm:cxn modelId="{4BD9F072-A1A8-2041-BD1D-E33922C4A43C}" type="presOf" srcId="{4BCB845F-3C81-4E49-9D7C-06153BC7881F}" destId="{F180822A-307C-1F42-BCD8-1907149B7981}" srcOrd="0" destOrd="1" presId="urn:microsoft.com/office/officeart/2005/8/layout/chevron2"/>
    <dgm:cxn modelId="{BD72E900-D5BA-434C-81DB-D61F370B657F}" srcId="{F064ECC0-7576-BF44-B5DF-0F31B81CAC2C}" destId="{D31A96F5-6D0E-EB4D-9594-81CC0438653A}" srcOrd="1" destOrd="0" parTransId="{DCE45247-187A-6648-8F1F-F16A8074568B}" sibTransId="{51CCAF7B-4754-DE49-B03F-7A8165920789}"/>
    <dgm:cxn modelId="{937D3B89-91E0-FE41-AB68-9FDEC58DB57E}" type="presOf" srcId="{BD2A34EB-3B46-FE45-92C6-E222F391536C}" destId="{CEA28BE0-7269-7B4B-92E7-66C489157D9B}" srcOrd="0" destOrd="1" presId="urn:microsoft.com/office/officeart/2005/8/layout/chevron2"/>
    <dgm:cxn modelId="{2BE543DF-8948-D84C-93E6-32C015E9FC79}" type="presParOf" srcId="{A7468CC4-C780-B24B-BF26-6E12C8E4A68F}" destId="{92FA3C17-B875-6144-A8D3-E85EC64233AF}" srcOrd="0" destOrd="0" presId="urn:microsoft.com/office/officeart/2005/8/layout/chevron2"/>
    <dgm:cxn modelId="{3BD3EF7E-A253-3B42-931F-AA230200268A}" type="presParOf" srcId="{92FA3C17-B875-6144-A8D3-E85EC64233AF}" destId="{0FFF62EF-09F7-AE4E-8B76-C0E5F758BDF8}" srcOrd="0" destOrd="0" presId="urn:microsoft.com/office/officeart/2005/8/layout/chevron2"/>
    <dgm:cxn modelId="{E59C2900-5A7A-594C-9F86-1FDCE1EAEBC2}" type="presParOf" srcId="{92FA3C17-B875-6144-A8D3-E85EC64233AF}" destId="{CEA28BE0-7269-7B4B-92E7-66C489157D9B}" srcOrd="1" destOrd="0" presId="urn:microsoft.com/office/officeart/2005/8/layout/chevron2"/>
    <dgm:cxn modelId="{1A4FE494-8C8E-5845-8A74-53BF6491B89D}" type="presParOf" srcId="{A7468CC4-C780-B24B-BF26-6E12C8E4A68F}" destId="{83B1C054-8B25-1442-8D39-872D4CFC0A6D}" srcOrd="1" destOrd="0" presId="urn:microsoft.com/office/officeart/2005/8/layout/chevron2"/>
    <dgm:cxn modelId="{CB534501-9F48-F147-A621-CAA6CA9FAC9A}" type="presParOf" srcId="{A7468CC4-C780-B24B-BF26-6E12C8E4A68F}" destId="{B934D6DD-7E7B-0D45-B5E9-C05984F7D52C}" srcOrd="2" destOrd="0" presId="urn:microsoft.com/office/officeart/2005/8/layout/chevron2"/>
    <dgm:cxn modelId="{D971BE0B-3FE6-194A-92D8-1317D90AC5AF}" type="presParOf" srcId="{B934D6DD-7E7B-0D45-B5E9-C05984F7D52C}" destId="{D8F0B0ED-0076-2848-9DF9-999F7A7DDC59}" srcOrd="0" destOrd="0" presId="urn:microsoft.com/office/officeart/2005/8/layout/chevron2"/>
    <dgm:cxn modelId="{0D28F6C7-4887-A641-A552-772303F2DD89}" type="presParOf" srcId="{B934D6DD-7E7B-0D45-B5E9-C05984F7D52C}" destId="{F180822A-307C-1F42-BCD8-1907149B7981}" srcOrd="1" destOrd="0" presId="urn:microsoft.com/office/officeart/2005/8/layout/chevron2"/>
    <dgm:cxn modelId="{13CA4BE3-5715-C142-82C1-68EC3B7CB927}" type="presParOf" srcId="{A7468CC4-C780-B24B-BF26-6E12C8E4A68F}" destId="{EDD3DC9E-E260-0B44-A06E-7F2EE6279EFF}" srcOrd="3" destOrd="0" presId="urn:microsoft.com/office/officeart/2005/8/layout/chevron2"/>
    <dgm:cxn modelId="{40449CCE-B9A9-7B44-BB05-4E463FECAA78}" type="presParOf" srcId="{A7468CC4-C780-B24B-BF26-6E12C8E4A68F}" destId="{1ABBAE42-ED0D-B44B-B22F-91384EF850FA}" srcOrd="4" destOrd="0" presId="urn:microsoft.com/office/officeart/2005/8/layout/chevron2"/>
    <dgm:cxn modelId="{42CFD307-7246-794D-8880-FD1B8150A676}" type="presParOf" srcId="{1ABBAE42-ED0D-B44B-B22F-91384EF850FA}" destId="{17D66A53-0F1F-A24A-A0BB-24FE1506C312}" srcOrd="0" destOrd="0" presId="urn:microsoft.com/office/officeart/2005/8/layout/chevron2"/>
    <dgm:cxn modelId="{BAB9A7E3-F251-134A-BA7C-E07C5C446EEA}" type="presParOf" srcId="{1ABBAE42-ED0D-B44B-B22F-91384EF850FA}" destId="{9826494B-A8C0-8542-8251-A83FE1C9BB33}" srcOrd="1" destOrd="0" presId="urn:microsoft.com/office/officeart/2005/8/layout/chevron2"/>
    <dgm:cxn modelId="{61CEB211-F2EE-1A42-BF50-E188E6F27250}" type="presParOf" srcId="{A7468CC4-C780-B24B-BF26-6E12C8E4A68F}" destId="{A5A4F3AC-0F95-554A-8172-6C287C29AF42}" srcOrd="5" destOrd="0" presId="urn:microsoft.com/office/officeart/2005/8/layout/chevron2"/>
    <dgm:cxn modelId="{4055142E-4DA9-914D-AD50-1C0C856BEA40}" type="presParOf" srcId="{A7468CC4-C780-B24B-BF26-6E12C8E4A68F}" destId="{C81E3D29-4FF8-6C42-9B60-E026ABE65883}" srcOrd="6" destOrd="0" presId="urn:microsoft.com/office/officeart/2005/8/layout/chevron2"/>
    <dgm:cxn modelId="{05EE0048-310E-EB49-A3ED-48391368C446}" type="presParOf" srcId="{C81E3D29-4FF8-6C42-9B60-E026ABE65883}" destId="{09B0FA01-D113-7743-A7D9-531382EF5500}" srcOrd="0" destOrd="0" presId="urn:microsoft.com/office/officeart/2005/8/layout/chevron2"/>
    <dgm:cxn modelId="{A548F3A8-B9C9-8542-8AC9-5B24B6CB7A4B}" type="presParOf" srcId="{C81E3D29-4FF8-6C42-9B60-E026ABE65883}" destId="{0F56C6F9-BE23-6246-83A4-4F154931482F}" srcOrd="1" destOrd="0" presId="urn:microsoft.com/office/officeart/2005/8/layout/chevron2"/>
    <dgm:cxn modelId="{FC192B1A-123A-014A-9A2F-1A3055DE5A24}" type="presParOf" srcId="{A7468CC4-C780-B24B-BF26-6E12C8E4A68F}" destId="{B3E0EAF3-5768-904E-AB8A-30E8B698F3F4}" srcOrd="7" destOrd="0" presId="urn:microsoft.com/office/officeart/2005/8/layout/chevron2"/>
    <dgm:cxn modelId="{2618BD8A-B843-8143-A3DD-5CD0244FB4BC}" type="presParOf" srcId="{A7468CC4-C780-B24B-BF26-6E12C8E4A68F}" destId="{FD0CE395-F181-9A4D-AC1D-EE81EFAAA1A3}" srcOrd="8" destOrd="0" presId="urn:microsoft.com/office/officeart/2005/8/layout/chevron2"/>
    <dgm:cxn modelId="{C149AD99-328D-4245-8CFE-59088E7A7DF8}" type="presParOf" srcId="{FD0CE395-F181-9A4D-AC1D-EE81EFAAA1A3}" destId="{5718DF49-3960-1C40-810D-4B738E4C7961}" srcOrd="0" destOrd="0" presId="urn:microsoft.com/office/officeart/2005/8/layout/chevron2"/>
    <dgm:cxn modelId="{46EE9261-910D-8E4B-B7C0-05D67538FBCE}" type="presParOf" srcId="{FD0CE395-F181-9A4D-AC1D-EE81EFAAA1A3}" destId="{D87CA1EB-1EB1-C74C-B1A5-3EF74C5B7AC8}" srcOrd="1" destOrd="0" presId="urn:microsoft.com/office/officeart/2005/8/layout/chevron2"/>
    <dgm:cxn modelId="{51F9BA7F-94EE-2F43-9278-3283D94F9930}" type="presParOf" srcId="{A7468CC4-C780-B24B-BF26-6E12C8E4A68F}" destId="{8E8D60B7-436E-0241-92BC-A643E26E91AC}" srcOrd="9" destOrd="0" presId="urn:microsoft.com/office/officeart/2005/8/layout/chevron2"/>
    <dgm:cxn modelId="{B44A9FAF-250E-7743-8D1A-1AA72FC8095D}" type="presParOf" srcId="{A7468CC4-C780-B24B-BF26-6E12C8E4A68F}" destId="{9E0C1F7F-B6B8-704B-B76E-8AAD38C95307}" srcOrd="10" destOrd="0" presId="urn:microsoft.com/office/officeart/2005/8/layout/chevron2"/>
    <dgm:cxn modelId="{4320EC15-44AF-3B42-AD80-18ECEF874D3A}" type="presParOf" srcId="{9E0C1F7F-B6B8-704B-B76E-8AAD38C95307}" destId="{AF791C98-84EB-8F45-82F3-989179232F03}" srcOrd="0" destOrd="0" presId="urn:microsoft.com/office/officeart/2005/8/layout/chevron2"/>
    <dgm:cxn modelId="{F2850533-3054-CE4C-B94A-E9677E01BAA6}" type="presParOf" srcId="{9E0C1F7F-B6B8-704B-B76E-8AAD38C95307}" destId="{64B01C05-0EBE-3F4F-9BAB-FF525865257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F62EF-09F7-AE4E-8B76-C0E5F758BDF8}">
      <dsp:nvSpPr>
        <dsp:cNvPr id="0" name=""/>
        <dsp:cNvSpPr/>
      </dsp:nvSpPr>
      <dsp:spPr>
        <a:xfrm rot="5400000">
          <a:off x="-142121" y="144713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GEM</a:t>
          </a:r>
          <a:endParaRPr lang="en-US" sz="1900" kern="1200" dirty="0"/>
        </a:p>
      </dsp:txBody>
      <dsp:txXfrm rot="5400000">
        <a:off x="-142121" y="144713"/>
        <a:ext cx="947477" cy="663234"/>
      </dsp:txXfrm>
    </dsp:sp>
    <dsp:sp modelId="{CEA28BE0-7269-7B4B-92E7-66C489157D9B}">
      <dsp:nvSpPr>
        <dsp:cNvPr id="0" name=""/>
        <dsp:cNvSpPr/>
      </dsp:nvSpPr>
      <dsp:spPr>
        <a:xfrm rot="5400000">
          <a:off x="4087686" y="-3424452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Uses only information contained in the Trigger contribution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Rejects 47% of total events in nominal configuration</a:t>
          </a:r>
          <a:endParaRPr lang="en-US" sz="1600" kern="1200" dirty="0"/>
        </a:p>
      </dsp:txBody>
      <dsp:txXfrm rot="5400000">
        <a:off x="4087686" y="-3424452"/>
        <a:ext cx="615860" cy="7464765"/>
      </dsp:txXfrm>
    </dsp:sp>
    <dsp:sp modelId="{D8F0B0ED-0076-2848-9DF9-999F7A7DDC59}">
      <dsp:nvSpPr>
        <dsp:cNvPr id="0" name=""/>
        <dsp:cNvSpPr/>
      </dsp:nvSpPr>
      <dsp:spPr>
        <a:xfrm rot="5400000">
          <a:off x="-142121" y="994629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CAL</a:t>
          </a:r>
          <a:endParaRPr lang="en-US" sz="1900" kern="1200" dirty="0"/>
        </a:p>
      </dsp:txBody>
      <dsp:txXfrm rot="5400000">
        <a:off x="-142121" y="994629"/>
        <a:ext cx="947477" cy="663234"/>
      </dsp:txXfrm>
    </dsp:sp>
    <dsp:sp modelId="{F180822A-307C-1F42-BCD8-1907149B7981}">
      <dsp:nvSpPr>
        <dsp:cNvPr id="0" name=""/>
        <dsp:cNvSpPr/>
      </dsp:nvSpPr>
      <dsp:spPr>
        <a:xfrm rot="5400000">
          <a:off x="4087686" y="-2571945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Calculates the energy in the event before applying cuts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cuts currently applied at this stage, High Energy Pass is 2% of total events </a:t>
          </a:r>
          <a:endParaRPr lang="en-US" sz="1600" kern="1200" dirty="0"/>
        </a:p>
      </dsp:txBody>
      <dsp:txXfrm rot="5400000">
        <a:off x="4087686" y="-2571945"/>
        <a:ext cx="615860" cy="7464765"/>
      </dsp:txXfrm>
    </dsp:sp>
    <dsp:sp modelId="{17D66A53-0F1F-A24A-A0BB-24FE1506C312}">
      <dsp:nvSpPr>
        <dsp:cNvPr id="0" name=""/>
        <dsp:cNvSpPr/>
      </dsp:nvSpPr>
      <dsp:spPr>
        <a:xfrm rot="5400000">
          <a:off x="-142121" y="1844544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ACD</a:t>
          </a:r>
          <a:endParaRPr lang="en-US" sz="1900" kern="1200" dirty="0"/>
        </a:p>
      </dsp:txBody>
      <dsp:txXfrm rot="5400000">
        <a:off x="-142121" y="1844544"/>
        <a:ext cx="947477" cy="663234"/>
      </dsp:txXfrm>
    </dsp:sp>
    <dsp:sp modelId="{9826494B-A8C0-8542-8251-A83FE1C9BB33}">
      <dsp:nvSpPr>
        <dsp:cNvPr id="0" name=""/>
        <dsp:cNvSpPr/>
      </dsp:nvSpPr>
      <dsp:spPr>
        <a:xfrm rot="5400000">
          <a:off x="4087686" y="-1722029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Checks that ACD information is consistent with the energy in the CAL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Rejects 9% of total events in the nominal configuration</a:t>
          </a:r>
          <a:endParaRPr lang="en-US" sz="1600" kern="1200" dirty="0"/>
        </a:p>
      </dsp:txBody>
      <dsp:txXfrm rot="5400000">
        <a:off x="4087686" y="-1722029"/>
        <a:ext cx="615860" cy="7464765"/>
      </dsp:txXfrm>
    </dsp:sp>
    <dsp:sp modelId="{09B0FA01-D113-7743-A7D9-531382EF5500}">
      <dsp:nvSpPr>
        <dsp:cNvPr id="0" name=""/>
        <dsp:cNvSpPr/>
      </dsp:nvSpPr>
      <dsp:spPr>
        <a:xfrm rot="5400000">
          <a:off x="-142121" y="2694459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DIR</a:t>
          </a:r>
          <a:endParaRPr lang="en-US" sz="1900" kern="1200" dirty="0"/>
        </a:p>
      </dsp:txBody>
      <dsp:txXfrm rot="5400000">
        <a:off x="-142121" y="2694459"/>
        <a:ext cx="947477" cy="663234"/>
      </dsp:txXfrm>
    </dsp:sp>
    <dsp:sp modelId="{0F56C6F9-BE23-6246-83A4-4F154931482F}">
      <dsp:nvSpPr>
        <dsp:cNvPr id="0" name=""/>
        <dsp:cNvSpPr/>
      </dsp:nvSpPr>
      <dsp:spPr>
        <a:xfrm rot="5400000">
          <a:off x="4087686" y="-872114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Reassembles event into a form that allows further processing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At this point can veto events with TEM error events (Though they’re leaked)</a:t>
          </a:r>
          <a:endParaRPr lang="en-US" sz="1600" kern="1200" dirty="0"/>
        </a:p>
      </dsp:txBody>
      <dsp:txXfrm rot="5400000">
        <a:off x="4087686" y="-872114"/>
        <a:ext cx="615860" cy="7464765"/>
      </dsp:txXfrm>
    </dsp:sp>
    <dsp:sp modelId="{5718DF49-3960-1C40-810D-4B738E4C7961}">
      <dsp:nvSpPr>
        <dsp:cNvPr id="0" name=""/>
        <dsp:cNvSpPr/>
      </dsp:nvSpPr>
      <dsp:spPr>
        <a:xfrm rot="5400000">
          <a:off x="-142121" y="3544374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ATF</a:t>
          </a:r>
          <a:endParaRPr lang="en-US" sz="1900" kern="1200" dirty="0"/>
        </a:p>
      </dsp:txBody>
      <dsp:txXfrm rot="5400000">
        <a:off x="-142121" y="3544374"/>
        <a:ext cx="947477" cy="663234"/>
      </dsp:txXfrm>
    </dsp:sp>
    <dsp:sp modelId="{D87CA1EB-1EB1-C74C-B1A5-3EF74C5B7AC8}">
      <dsp:nvSpPr>
        <dsp:cNvPr id="0" name=""/>
        <dsp:cNvSpPr/>
      </dsp:nvSpPr>
      <dsp:spPr>
        <a:xfrm rot="5400000">
          <a:off x="4087686" y="-22199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Fast technique to match TKR and ACD information using gross topology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Rejects 2% of total events in the nominal configuration</a:t>
          </a:r>
          <a:endParaRPr lang="en-US" sz="1600" kern="1200" dirty="0"/>
        </a:p>
      </dsp:txBody>
      <dsp:txXfrm rot="5400000">
        <a:off x="4087686" y="-22199"/>
        <a:ext cx="615860" cy="7464765"/>
      </dsp:txXfrm>
    </dsp:sp>
    <dsp:sp modelId="{AF791C98-84EB-8F45-82F3-989179232F03}">
      <dsp:nvSpPr>
        <dsp:cNvPr id="0" name=""/>
        <dsp:cNvSpPr/>
      </dsp:nvSpPr>
      <dsp:spPr>
        <a:xfrm rot="5400000">
          <a:off x="-142121" y="4394289"/>
          <a:ext cx="947477" cy="66323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TKR</a:t>
          </a:r>
          <a:endParaRPr lang="en-US" sz="1900" kern="1200" dirty="0"/>
        </a:p>
      </dsp:txBody>
      <dsp:txXfrm rot="5400000">
        <a:off x="-142121" y="4394289"/>
        <a:ext cx="947477" cy="663234"/>
      </dsp:txXfrm>
    </dsp:sp>
    <dsp:sp modelId="{64B01C05-0EBE-3F4F-9BAB-FF5258652573}">
      <dsp:nvSpPr>
        <dsp:cNvPr id="0" name=""/>
        <dsp:cNvSpPr/>
      </dsp:nvSpPr>
      <dsp:spPr>
        <a:xfrm rot="5400000">
          <a:off x="4087686" y="827715"/>
          <a:ext cx="615860" cy="7464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Full 2D track reconstruction matched to ACD tile hits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Rejects 7% of total events in the nominal configuration</a:t>
          </a:r>
          <a:endParaRPr lang="en-US" sz="1600" kern="1200" dirty="0"/>
        </a:p>
      </dsp:txBody>
      <dsp:txXfrm rot="5400000">
        <a:off x="4087686" y="827715"/>
        <a:ext cx="615860" cy="746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3C9171-CF84-FB48-8A62-573CA956EC5B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9FBE9C-3EFB-DD40-91CD-D2A74B114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2CA8F2-9BC5-814E-82B3-3CEAAC9B7500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053008-53B3-9147-BEF3-855BCD96D7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3008-53B3-9147-BEF3-855BCD96D7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3008-53B3-9147-BEF3-855BCD96D7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3008-53B3-9147-BEF3-855BCD96D7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3008-53B3-9147-BEF3-855BCD96D71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rmibooth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ermi_logo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3" y="0"/>
            <a:ext cx="10572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130425"/>
            <a:ext cx="3810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65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A4F6-F3EE-EF40-A092-752694623CB8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5F04-EBB3-DA49-A96C-A344E201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475" y="1257300"/>
            <a:ext cx="3919538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57300"/>
            <a:ext cx="3919537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322F-6E22-124B-9BB1-EE7C6A751BC9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BB51-022A-244E-A356-376AA3B9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58B2-FDEA-1840-AF6E-129D53D0F72D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55E5-0A3D-814E-B0CE-A0FE73D6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890A-7BB7-A24E-94B3-A96A4514C2EC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4A94-2FB6-9743-8806-5B06EAF9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1303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FB338C6-18C2-A740-836F-7D4AE5A87C05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ADEB"/>
                </a:solidFill>
              </a:defRPr>
            </a:lvl1pPr>
          </a:lstStyle>
          <a:p>
            <a:pPr>
              <a:defRPr/>
            </a:pPr>
            <a:fld id="{0E05C0A6-2280-BC42-9D29-0534C2579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300" y="100013"/>
            <a:ext cx="7429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475" y="1257300"/>
            <a:ext cx="799147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3163" y="817563"/>
            <a:ext cx="736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22" descr="fermi_logo_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556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BEED333-91FE-C74A-BBAA-291C150114FE}" type="datetime1">
              <a:rPr lang="en-US" smtClean="0"/>
              <a:pPr>
                <a:defRPr/>
              </a:pPr>
              <a:t>8/23/2012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0E05C0A6-2280-BC42-9D29-0534C2579E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2" r:id="rId5"/>
    <p:sldLayoutId id="2147483713" r:id="rId6"/>
    <p:sldLayoutId id="214748371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43E2E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CC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FF0000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Fermi LAT Overview</a:t>
            </a:r>
            <a:endParaRPr lang="en-US" dirty="0"/>
          </a:p>
        </p:txBody>
      </p:sp>
      <p:sp>
        <p:nvSpPr>
          <p:cNvPr id="13315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Fermi Solar Workshop</a:t>
            </a:r>
          </a:p>
          <a:p>
            <a:pPr eaLnBrk="1" hangingPunct="1"/>
            <a:r>
              <a:rPr lang="en-US" dirty="0" smtClean="0"/>
              <a:t>August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Response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description of the instrument</a:t>
            </a:r>
          </a:p>
          <a:p>
            <a:r>
              <a:rPr lang="en-US" dirty="0" smtClean="0"/>
              <a:t>Done in context of likelihood fit</a:t>
            </a:r>
          </a:p>
          <a:p>
            <a:pPr lvl="1"/>
            <a:r>
              <a:rPr lang="en-US" dirty="0" smtClean="0"/>
              <a:t>Can extract information needed for aperture photometry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075" y="2667000"/>
            <a:ext cx="409892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Effective Area:</a:t>
            </a:r>
          </a:p>
          <a:p>
            <a:r>
              <a:rPr lang="en-US" dirty="0" smtClean="0"/>
              <a:t>Area </a:t>
            </a:r>
            <a:r>
              <a:rPr lang="en-US" dirty="0" err="1" smtClean="0"/>
              <a:t>x</a:t>
            </a:r>
            <a:r>
              <a:rPr lang="en-US" dirty="0" smtClean="0"/>
              <a:t> efficiency for physicists</a:t>
            </a:r>
          </a:p>
          <a:p>
            <a:r>
              <a:rPr lang="en-US" dirty="0" smtClean="0"/>
              <a:t>Aperture size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effic</a:t>
            </a:r>
            <a:r>
              <a:rPr lang="en-US" dirty="0" smtClean="0"/>
              <a:t>. for astronomers</a:t>
            </a:r>
          </a:p>
          <a:p>
            <a:endParaRPr lang="en-US" dirty="0" smtClean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err="1" smtClean="0"/>
              <a:t>(E,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2667000"/>
            <a:ext cx="409892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Point Spread Function</a:t>
            </a:r>
          </a:p>
          <a:p>
            <a:r>
              <a:rPr lang="en-US" dirty="0" smtClean="0"/>
              <a:t>Direction resolution for physicists</a:t>
            </a:r>
          </a:p>
          <a:p>
            <a:r>
              <a:rPr lang="en-US" dirty="0" smtClean="0"/>
              <a:t>Image resolution for astronomers</a:t>
            </a:r>
          </a:p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err="1" smtClean="0">
                <a:latin typeface="+mn-lt"/>
                <a:cs typeface="Symbol" charset="2"/>
              </a:rPr>
              <a:t>’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+mn-lt"/>
                <a:cs typeface="Symbol" charset="2"/>
              </a:rPr>
              <a:t>’</a:t>
            </a:r>
            <a:r>
              <a:rPr lang="en-US" dirty="0" smtClean="0">
                <a:latin typeface="Symbol" charset="2"/>
                <a:cs typeface="Symbol" charset="2"/>
              </a:rPr>
              <a:t> ; </a:t>
            </a:r>
            <a:r>
              <a:rPr lang="en-US" dirty="0" smtClean="0">
                <a:latin typeface="+mn-lt"/>
                <a:cs typeface="Symbol" charset="2"/>
              </a:rPr>
              <a:t>E,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+mn-lt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 = P(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/>
              <a:t>v</a:t>
            </a:r>
            <a:r>
              <a:rPr lang="en-US" dirty="0" smtClean="0"/>
              <a:t> ; E, </a:t>
            </a:r>
            <a:r>
              <a:rPr lang="en-US" b="1" dirty="0" smtClean="0"/>
              <a:t>v</a:t>
            </a:r>
            <a:r>
              <a:rPr lang="en-US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75" y="4267200"/>
            <a:ext cx="409892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Dispersion</a:t>
            </a:r>
          </a:p>
          <a:p>
            <a:r>
              <a:rPr lang="en-US" dirty="0" smtClean="0"/>
              <a:t>Energy resolution for physicists</a:t>
            </a:r>
          </a:p>
          <a:p>
            <a:r>
              <a:rPr lang="en-US" dirty="0" smtClean="0"/>
              <a:t>Spectral resolution for astronomers</a:t>
            </a:r>
          </a:p>
          <a:p>
            <a:endParaRPr lang="en-US" dirty="0" smtClean="0"/>
          </a:p>
          <a:p>
            <a:r>
              <a:rPr lang="en-US" dirty="0" smtClean="0"/>
              <a:t>D(E’ ; </a:t>
            </a:r>
            <a:r>
              <a:rPr lang="en-US" dirty="0" err="1" smtClean="0"/>
              <a:t>E,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 = D(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 ; </a:t>
            </a:r>
            <a:r>
              <a:rPr lang="en-US" dirty="0" err="1" smtClean="0"/>
              <a:t>E,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2337" y="4267200"/>
            <a:ext cx="409892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Residual Particle Background</a:t>
            </a:r>
          </a:p>
          <a:p>
            <a:r>
              <a:rPr lang="en-US" dirty="0" smtClean="0"/>
              <a:t>Not really an IRF, absorbed into template for isotropic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-ray flux</a:t>
            </a:r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F(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latin typeface="Symbol" charset="2"/>
                <a:cs typeface="Symbol" charset="2"/>
              </a:rPr>
              <a:t>) </a:t>
            </a:r>
            <a:r>
              <a:rPr lang="en-US" dirty="0" smtClean="0">
                <a:latin typeface="+mn-lt"/>
                <a:cs typeface="Symbol" charset="2"/>
              </a:rPr>
              <a:t>or E </a:t>
            </a:r>
            <a:r>
              <a:rPr lang="en-US" dirty="0" err="1" smtClean="0">
                <a:latin typeface="+mn-lt"/>
                <a:cs typeface="Symbol" charset="2"/>
              </a:rPr>
              <a:t>dN(E)/dE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Silicon Tracker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the TKR</a:t>
            </a:r>
            <a:endParaRPr lang="en-US" dirty="0"/>
          </a:p>
        </p:txBody>
      </p:sp>
      <p:pic>
        <p:nvPicPr>
          <p:cNvPr id="5" name="Picture 4" descr="Screen shot 2011-05-31 at 9.35.4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990600"/>
            <a:ext cx="3733800" cy="5365609"/>
          </a:xfrm>
          <a:prstGeom prst="rect">
            <a:avLst/>
          </a:prstGeom>
        </p:spPr>
      </p:pic>
      <p:pic>
        <p:nvPicPr>
          <p:cNvPr id="6" name="Picture 5" descr="Screen shot 2011-05-31 at 9.38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740"/>
            <a:ext cx="4419600" cy="30644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4191000"/>
            <a:ext cx="3619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bi-layers, (</a:t>
            </a:r>
            <a:r>
              <a:rPr lang="en-US" dirty="0" err="1" smtClean="0"/>
              <a:t>x,y</a:t>
            </a:r>
            <a:r>
              <a:rPr lang="en-US" dirty="0" smtClean="0"/>
              <a:t> planes)</a:t>
            </a:r>
          </a:p>
          <a:p>
            <a:endParaRPr lang="en-US" dirty="0" smtClean="0"/>
          </a:p>
          <a:p>
            <a:r>
              <a:rPr lang="en-US" dirty="0" smtClean="0"/>
              <a:t>12 Layers thin (0.03 X</a:t>
            </a:r>
            <a:r>
              <a:rPr lang="en-US" baseline="-25000" dirty="0" smtClean="0"/>
              <a:t>0</a:t>
            </a:r>
            <a:r>
              <a:rPr lang="en-US" dirty="0" smtClean="0"/>
              <a:t>) Tungsten</a:t>
            </a:r>
          </a:p>
          <a:p>
            <a:r>
              <a:rPr lang="en-US" dirty="0" smtClean="0"/>
              <a:t>4 Layers thick (0.12 X</a:t>
            </a:r>
            <a:r>
              <a:rPr lang="en-US" baseline="-25000" dirty="0" smtClean="0"/>
              <a:t>0</a:t>
            </a:r>
            <a:r>
              <a:rPr lang="en-US" dirty="0" smtClean="0"/>
              <a:t>) Tungsten</a:t>
            </a:r>
          </a:p>
          <a:p>
            <a:r>
              <a:rPr lang="en-US" dirty="0" smtClean="0"/>
              <a:t>2 Layers no Tungsten</a:t>
            </a:r>
          </a:p>
          <a:p>
            <a:endParaRPr lang="en-US" dirty="0" smtClean="0"/>
          </a:p>
          <a:p>
            <a:r>
              <a:rPr lang="en-US" dirty="0" smtClean="0"/>
              <a:t>Width: 400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Pitch 256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</a:t>
            </a:r>
          </a:p>
          <a:p>
            <a:r>
              <a:rPr lang="en-US" dirty="0" smtClean="0"/>
              <a:t>Point Resolution ~ pitch / sqrt(12)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Roles:  </a:t>
            </a:r>
          </a:p>
          <a:p>
            <a:pPr lvl="1"/>
            <a:r>
              <a:rPr lang="en-US" dirty="0" smtClean="0"/>
              <a:t>Direction reconstruction</a:t>
            </a:r>
          </a:p>
          <a:p>
            <a:pPr lvl="1"/>
            <a:r>
              <a:rPr lang="en-US" dirty="0" smtClean="0"/>
              <a:t>Main event trigger</a:t>
            </a:r>
          </a:p>
          <a:p>
            <a:r>
              <a:rPr lang="en-US" dirty="0" smtClean="0"/>
              <a:t>Other roles:</a:t>
            </a:r>
          </a:p>
          <a:p>
            <a:pPr lvl="1"/>
            <a:r>
              <a:rPr lang="en-US" dirty="0" smtClean="0"/>
              <a:t>Projection to CAL, ACD</a:t>
            </a:r>
          </a:p>
          <a:p>
            <a:pPr lvl="1"/>
            <a:r>
              <a:rPr lang="en-US" dirty="0" smtClean="0"/>
              <a:t>Background rejection</a:t>
            </a:r>
          </a:p>
          <a:p>
            <a:pPr lvl="2"/>
            <a:r>
              <a:rPr lang="en-US" dirty="0" smtClean="0"/>
              <a:t>pair-conversion</a:t>
            </a:r>
          </a:p>
          <a:p>
            <a:pPr lvl="3"/>
            <a:r>
              <a:rPr lang="en-US" dirty="0" smtClean="0"/>
              <a:t>conversion vertex found?</a:t>
            </a:r>
          </a:p>
          <a:p>
            <a:pPr lvl="2"/>
            <a:r>
              <a:rPr lang="en-US" dirty="0" smtClean="0"/>
              <a:t>(pre-)shower topology,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versus hadrons</a:t>
            </a:r>
          </a:p>
          <a:p>
            <a:pPr lvl="2"/>
            <a:r>
              <a:rPr lang="en-US" dirty="0" smtClean="0"/>
              <a:t>specific backgrounds</a:t>
            </a:r>
          </a:p>
          <a:p>
            <a:pPr lvl="3"/>
            <a:r>
              <a:rPr lang="en-US" dirty="0" smtClean="0"/>
              <a:t>backsplash from CAL</a:t>
            </a:r>
          </a:p>
          <a:p>
            <a:pPr lvl="3"/>
            <a:r>
              <a:rPr lang="en-US" dirty="0" smtClean="0"/>
              <a:t>Up-going heavy ions stopping in TKR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err="1" smtClean="0"/>
              <a:t>CsI</a:t>
            </a:r>
            <a:r>
              <a:rPr lang="en-US" cap="small" dirty="0" smtClean="0"/>
              <a:t> Calorimeter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the CAL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33388" y="3940178"/>
            <a:ext cx="2330450" cy="2171700"/>
            <a:chOff x="816" y="9264"/>
            <a:chExt cx="1468" cy="1368"/>
          </a:xfrm>
        </p:grpSpPr>
        <p:pic>
          <p:nvPicPr>
            <p:cNvPr id="5" name="Picture 5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696"/>
            <a:stretch>
              <a:fillRect/>
            </a:stretch>
          </p:blipFill>
          <p:spPr bwMode="auto">
            <a:xfrm>
              <a:off x="816" y="9264"/>
              <a:ext cx="1468" cy="1368"/>
            </a:xfrm>
            <a:prstGeom prst="rect">
              <a:avLst/>
            </a:prstGeom>
            <a:noFill/>
            <a:ln w="57150" cmpd="sng">
              <a:solidFill>
                <a:srgbClr val="800000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 Box 6"/>
            <p:cNvSpPr txBox="1">
              <a:spLocks noChangeAspect="1" noChangeArrowheads="1"/>
            </p:cNvSpPr>
            <p:nvPr/>
          </p:nvSpPr>
          <p:spPr bwMode="auto">
            <a:xfrm>
              <a:off x="1764" y="10216"/>
              <a:ext cx="439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PIN Diode</a:t>
              </a:r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 flipH="1" flipV="1">
              <a:off x="1536" y="1027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876" y="9539"/>
              <a:ext cx="624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CsI(Tl) Crystal</a:t>
              </a:r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1369" y="9666"/>
              <a:ext cx="25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1088" y="9314"/>
              <a:ext cx="688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Optical Wrap</a:t>
              </a: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>
              <a:off x="1621" y="9415"/>
              <a:ext cx="251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816" y="10018"/>
              <a:ext cx="454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Wire leads</a:t>
              </a:r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>
              <a:off x="917" y="10169"/>
              <a:ext cx="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1065" y="9752"/>
              <a:ext cx="255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Bond</a:t>
              </a:r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1269" y="9867"/>
              <a:ext cx="201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520" y="10471"/>
              <a:ext cx="419" cy="1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pPr defTabSz="822325"/>
              <a:r>
                <a:rPr lang="en-US" sz="1000">
                  <a:latin typeface="Comic Sans MS" charset="0"/>
                </a:rPr>
                <a:t>End Cap</a:t>
              </a:r>
            </a:p>
          </p:txBody>
        </p:sp>
        <p:sp>
          <p:nvSpPr>
            <p:cNvPr id="17" name="Line 17"/>
            <p:cNvSpPr>
              <a:spLocks noChangeAspect="1" noChangeShapeType="1"/>
            </p:cNvSpPr>
            <p:nvPr/>
          </p:nvSpPr>
          <p:spPr bwMode="auto">
            <a:xfrm flipH="1" flipV="1">
              <a:off x="1319" y="10471"/>
              <a:ext cx="15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 lIns="16944" tIns="8472" rIns="16944" bIns="847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l="1616" r="11314"/>
          <a:stretch>
            <a:fillRect/>
          </a:stretch>
        </p:blipFill>
        <p:spPr bwMode="auto">
          <a:xfrm>
            <a:off x="228600" y="1061080"/>
            <a:ext cx="5397432" cy="2444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21" descr="Module 101 AFEE attachment sm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613" y="1061080"/>
            <a:ext cx="2789787" cy="24441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2287588"/>
            <a:ext cx="762000" cy="76041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1"/>
            <a:endCxn id="5" idx="0"/>
          </p:cNvCxnSpPr>
          <p:nvPr/>
        </p:nvCxnSpPr>
        <p:spPr>
          <a:xfrm rot="10800000" flipV="1">
            <a:off x="1598614" y="2667794"/>
            <a:ext cx="1068387" cy="1272384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2"/>
            <a:endCxn id="5" idx="0"/>
          </p:cNvCxnSpPr>
          <p:nvPr/>
        </p:nvCxnSpPr>
        <p:spPr>
          <a:xfrm rot="5400000">
            <a:off x="1877218" y="2769396"/>
            <a:ext cx="892178" cy="1449387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91000" y="3804416"/>
            <a:ext cx="4368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* 8 * 16 logs</a:t>
            </a:r>
          </a:p>
          <a:p>
            <a:endParaRPr lang="en-US" dirty="0" smtClean="0"/>
          </a:p>
          <a:p>
            <a:r>
              <a:rPr lang="en-US" dirty="0" smtClean="0"/>
              <a:t>Light readout at both ends, get long. position to ~cm from light ration</a:t>
            </a:r>
          </a:p>
          <a:p>
            <a:endParaRPr lang="en-US" dirty="0" smtClean="0"/>
          </a:p>
          <a:p>
            <a:r>
              <a:rPr lang="en-US" dirty="0" smtClean="0"/>
              <a:t>4 readout ranges (2 </a:t>
            </a:r>
            <a:r>
              <a:rPr lang="en-US" dirty="0" err="1" smtClean="0"/>
              <a:t>MeV</a:t>
            </a:r>
            <a:r>
              <a:rPr lang="en-US" dirty="0" smtClean="0"/>
              <a:t> – 100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Roles:</a:t>
            </a:r>
          </a:p>
          <a:p>
            <a:pPr lvl="1"/>
            <a:r>
              <a:rPr lang="en-US" dirty="0" smtClean="0"/>
              <a:t>Energy reconstruction</a:t>
            </a:r>
          </a:p>
          <a:p>
            <a:pPr lvl="1"/>
            <a:r>
              <a:rPr lang="en-US" dirty="0" smtClean="0"/>
              <a:t>Contributes to event trigger</a:t>
            </a:r>
          </a:p>
          <a:p>
            <a:r>
              <a:rPr lang="en-US" dirty="0" smtClean="0"/>
              <a:t>Other Roles:</a:t>
            </a:r>
          </a:p>
          <a:p>
            <a:pPr lvl="1"/>
            <a:r>
              <a:rPr lang="en-US" dirty="0" smtClean="0"/>
              <a:t>“Energy Flow” axis at high energy</a:t>
            </a:r>
          </a:p>
          <a:p>
            <a:pPr lvl="2"/>
            <a:r>
              <a:rPr lang="en-US" dirty="0" smtClean="0"/>
              <a:t>Seeds tracker pattern-recognition in complicated events</a:t>
            </a:r>
          </a:p>
          <a:p>
            <a:pPr lvl="1"/>
            <a:r>
              <a:rPr lang="en-US" dirty="0" smtClean="0"/>
              <a:t>Background rejection</a:t>
            </a:r>
          </a:p>
          <a:p>
            <a:pPr lvl="2"/>
            <a:r>
              <a:rPr lang="en-US" dirty="0" smtClean="0"/>
              <a:t>Shower topology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versus hadrons</a:t>
            </a:r>
          </a:p>
          <a:p>
            <a:pPr lvl="2"/>
            <a:r>
              <a:rPr lang="en-US" dirty="0" smtClean="0"/>
              <a:t>Specific backgrounds</a:t>
            </a:r>
          </a:p>
          <a:p>
            <a:pPr lvl="3"/>
            <a:r>
              <a:rPr lang="en-US" dirty="0" smtClean="0"/>
              <a:t>Up-going particles</a:t>
            </a:r>
          </a:p>
          <a:p>
            <a:pPr lvl="3"/>
            <a:r>
              <a:rPr lang="en-US" dirty="0" smtClean="0"/>
              <a:t>Backsplash</a:t>
            </a:r>
          </a:p>
          <a:p>
            <a:pPr lvl="1"/>
            <a:r>
              <a:rPr lang="en-US" dirty="0" smtClean="0"/>
              <a:t>Projection to ACD</a:t>
            </a:r>
          </a:p>
          <a:p>
            <a:pPr lvl="3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Anti-Coincidence Detector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the ACD</a:t>
            </a:r>
            <a:endParaRPr lang="en-US" dirty="0"/>
          </a:p>
        </p:txBody>
      </p:sp>
      <p:pic>
        <p:nvPicPr>
          <p:cNvPr id="4" name="Picture 6" descr="f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3733800" cy="2680010"/>
          </a:xfrm>
          <a:prstGeom prst="rect">
            <a:avLst/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</p:spPr>
      </p:pic>
      <p:pic>
        <p:nvPicPr>
          <p:cNvPr id="5" name="Picture 8" descr="ACD_fromabove"/>
          <p:cNvPicPr>
            <a:picLocks noChangeAspect="1" noChangeArrowheads="1"/>
          </p:cNvPicPr>
          <p:nvPr/>
        </p:nvPicPr>
        <p:blipFill>
          <a:blip r:embed="rId3"/>
          <a:srcRect l="13002" t="10637" r="26005" b="13296"/>
          <a:stretch>
            <a:fillRect/>
          </a:stretch>
        </p:blipFill>
        <p:spPr bwMode="auto">
          <a:xfrm>
            <a:off x="4343880" y="990600"/>
            <a:ext cx="45040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393192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 Tiles (25 + 4 * 16) </a:t>
            </a:r>
          </a:p>
          <a:p>
            <a:r>
              <a:rPr lang="en-US" dirty="0" smtClean="0"/>
              <a:t>8 Ribbons to cover gaps</a:t>
            </a:r>
          </a:p>
          <a:p>
            <a:endParaRPr lang="en-US" dirty="0" smtClean="0"/>
          </a:p>
          <a:p>
            <a:r>
              <a:rPr lang="en-US" dirty="0" smtClean="0"/>
              <a:t>2 PMT for each tile/ ribbon</a:t>
            </a:r>
          </a:p>
          <a:p>
            <a:r>
              <a:rPr lang="en-US" dirty="0" smtClean="0"/>
              <a:t>Tiles (~20 </a:t>
            </a:r>
            <a:r>
              <a:rPr lang="en-US" dirty="0" err="1" smtClean="0"/>
              <a:t>p.e</a:t>
            </a:r>
            <a:r>
              <a:rPr lang="en-US" dirty="0" smtClean="0"/>
              <a:t>.) </a:t>
            </a:r>
          </a:p>
          <a:p>
            <a:r>
              <a:rPr lang="en-US" dirty="0" smtClean="0"/>
              <a:t>Ribbons (~3-8 </a:t>
            </a:r>
            <a:r>
              <a:rPr lang="en-US" dirty="0" err="1" smtClean="0"/>
              <a:t>p.e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2 readout ranges </a:t>
            </a:r>
          </a:p>
          <a:p>
            <a:r>
              <a:rPr lang="en-US" dirty="0" smtClean="0"/>
              <a:t>	&lt; 0-8 MIP (Standard)</a:t>
            </a:r>
          </a:p>
          <a:p>
            <a:r>
              <a:rPr lang="en-US" dirty="0" smtClean="0"/>
              <a:t>	&gt; 8-1000 MIP (Heavy Ions)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Roles:</a:t>
            </a:r>
          </a:p>
          <a:p>
            <a:pPr lvl="1"/>
            <a:r>
              <a:rPr lang="en-US" dirty="0" smtClean="0"/>
              <a:t>Offline background rejection</a:t>
            </a:r>
          </a:p>
          <a:p>
            <a:pPr lvl="1"/>
            <a:r>
              <a:rPr lang="en-US" dirty="0" smtClean="0"/>
              <a:t>Hardware &amp; onboard filter veto</a:t>
            </a:r>
          </a:p>
          <a:p>
            <a:r>
              <a:rPr lang="en-US" dirty="0" smtClean="0"/>
              <a:t>Other Roles</a:t>
            </a:r>
          </a:p>
          <a:p>
            <a:pPr lvl="1"/>
            <a:r>
              <a:rPr lang="en-US" dirty="0" smtClean="0"/>
              <a:t>Identifying Heavy Ion (C,N,O + up) calibration events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 Area Telescope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LAT is a particle physics detector we’ve shot into space</a:t>
            </a:r>
          </a:p>
          <a:p>
            <a:pPr lvl="1"/>
            <a:r>
              <a:rPr lang="en-US" dirty="0" smtClean="0"/>
              <a:t>We analyze individual events (one photon at a time) with high energy physics techniques to get photon sample</a:t>
            </a:r>
          </a:p>
          <a:p>
            <a:pPr lvl="1"/>
            <a:r>
              <a:rPr lang="en-US" dirty="0" smtClean="0"/>
              <a:t>Lots of hard work to get (RA,DEC,E) behind the curtain</a:t>
            </a:r>
          </a:p>
          <a:p>
            <a:r>
              <a:rPr lang="en-US" dirty="0" smtClean="0"/>
              <a:t>Huge variations in response to different types of events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= 4-5 decades in energy (&lt; 20MeV to &gt; 300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Field of View = 2.4 </a:t>
            </a:r>
            <a:r>
              <a:rPr lang="en-US" dirty="0" err="1" smtClean="0"/>
              <a:t>sr</a:t>
            </a:r>
            <a:r>
              <a:rPr lang="en-US" dirty="0" smtClean="0"/>
              <a:t> (some response up to 70° </a:t>
            </a:r>
            <a:r>
              <a:rPr lang="en-US" dirty="0" smtClean="0"/>
              <a:t>off-axis)</a:t>
            </a:r>
            <a:endParaRPr lang="en-US" dirty="0" smtClean="0"/>
          </a:p>
          <a:p>
            <a:r>
              <a:rPr lang="en-US" dirty="0" smtClean="0"/>
              <a:t>Several High Energy Astrophysics topics explored by the LAT 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Trigger and Filter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Trigger and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Role:</a:t>
            </a:r>
          </a:p>
          <a:p>
            <a:pPr lvl="1"/>
            <a:r>
              <a:rPr lang="en-US" dirty="0" smtClean="0"/>
              <a:t>Trigger readout of the LAT</a:t>
            </a:r>
          </a:p>
          <a:p>
            <a:pPr lvl="1"/>
            <a:r>
              <a:rPr lang="en-US" dirty="0" smtClean="0"/>
              <a:t>Hardware trigger:  Reduce readout rate to be manageable</a:t>
            </a:r>
          </a:p>
          <a:p>
            <a:pPr lvl="2"/>
            <a:r>
              <a:rPr lang="en-US" dirty="0" smtClean="0"/>
              <a:t>From 5-10 kHz down 1-2 kHz</a:t>
            </a:r>
          </a:p>
          <a:p>
            <a:pPr lvl="1"/>
            <a:r>
              <a:rPr lang="en-US" dirty="0" smtClean="0"/>
              <a:t>Onboard filter: Reduce downlink rate </a:t>
            </a:r>
          </a:p>
          <a:p>
            <a:pPr lvl="2"/>
            <a:r>
              <a:rPr lang="en-US" dirty="0" smtClean="0"/>
              <a:t>From 1-2 kHz down to 300-500 Hz</a:t>
            </a:r>
          </a:p>
          <a:p>
            <a:r>
              <a:rPr lang="en-US" dirty="0" smtClean="0"/>
              <a:t>Other Roles:</a:t>
            </a:r>
          </a:p>
          <a:p>
            <a:pPr lvl="1"/>
            <a:r>
              <a:rPr lang="en-US" dirty="0" smtClean="0"/>
              <a:t>Provide calibration and diagnostic samples</a:t>
            </a:r>
          </a:p>
          <a:p>
            <a:pPr lvl="2"/>
            <a:r>
              <a:rPr lang="en-US" dirty="0" err="1" smtClean="0"/>
              <a:t>MIPs</a:t>
            </a:r>
            <a:r>
              <a:rPr lang="en-US" dirty="0" smtClean="0"/>
              <a:t>, Heavy Ions, periodic triggers, leaked </a:t>
            </a:r>
            <a:r>
              <a:rPr lang="en-US" dirty="0" err="1" smtClean="0"/>
              <a:t>prescalers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Trigger Components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3533064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TKR:  Tracker 3 in a row</a:t>
            </a:r>
          </a:p>
          <a:p>
            <a:endParaRPr lang="en-US" dirty="0" smtClean="0"/>
          </a:p>
          <a:p>
            <a:r>
              <a:rPr lang="en-US" dirty="0" smtClean="0"/>
              <a:t>Three consecutive tracker layers </a:t>
            </a:r>
          </a:p>
          <a:p>
            <a:r>
              <a:rPr lang="en-US" dirty="0" smtClean="0"/>
              <a:t>have a signal.</a:t>
            </a:r>
          </a:p>
          <a:p>
            <a:r>
              <a:rPr lang="en-US" dirty="0" smtClean="0"/>
              <a:t>Active above about 10-30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Generates Trigger Request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953000"/>
            <a:ext cx="353306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CAL-LO:  Low Energy CAL</a:t>
            </a:r>
          </a:p>
          <a:p>
            <a:endParaRPr lang="en-US" dirty="0" smtClean="0"/>
          </a:p>
          <a:p>
            <a:r>
              <a:rPr lang="en-US" dirty="0" smtClean="0"/>
              <a:t>Any single CAL channel has energy about 100 </a:t>
            </a:r>
            <a:r>
              <a:rPr lang="en-US" dirty="0" err="1" smtClean="0"/>
              <a:t>MeV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 above about 1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2942272"/>
            <a:ext cx="3533064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CAL-HI:  High Energy CAL</a:t>
            </a:r>
          </a:p>
          <a:p>
            <a:endParaRPr lang="en-US" dirty="0" smtClean="0"/>
          </a:p>
          <a:p>
            <a:r>
              <a:rPr lang="en-US" dirty="0" smtClean="0"/>
              <a:t>Any single CAL channel has energy about 1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 above about 10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Generates Trigger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990600"/>
            <a:ext cx="3533064" cy="1200329"/>
          </a:xfrm>
          <a:prstGeom prst="rect">
            <a:avLst/>
          </a:prstGeom>
          <a:solidFill>
            <a:srgbClr val="F6ED99"/>
          </a:solidFill>
          <a:ln w="38100" cmpd="sng">
            <a:solidFill>
              <a:srgbClr val="675E0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ROI: ACD Veto</a:t>
            </a:r>
          </a:p>
          <a:p>
            <a:endParaRPr lang="en-US" dirty="0" smtClean="0"/>
          </a:p>
          <a:p>
            <a:r>
              <a:rPr lang="en-US" dirty="0" smtClean="0"/>
              <a:t>TKR &amp;&amp; ACD tile in tracker ROI has signal above 0.4 </a:t>
            </a:r>
            <a:r>
              <a:rPr lang="en-US" dirty="0" err="1" smtClean="0"/>
              <a:t>x</a:t>
            </a:r>
            <a:r>
              <a:rPr lang="en-US" dirty="0" smtClean="0"/>
              <a:t> MIP.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5330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CNO: ACD Heavy Ion (C,N,O)</a:t>
            </a:r>
          </a:p>
          <a:p>
            <a:endParaRPr lang="en-US" dirty="0" smtClean="0"/>
          </a:p>
          <a:p>
            <a:r>
              <a:rPr lang="en-US" dirty="0" smtClean="0"/>
              <a:t>ACD tile in tracker ROI has </a:t>
            </a:r>
          </a:p>
          <a:p>
            <a:r>
              <a:rPr lang="en-US" dirty="0" smtClean="0"/>
              <a:t>signal above 30 </a:t>
            </a:r>
            <a:r>
              <a:rPr lang="en-US" dirty="0" err="1" smtClean="0"/>
              <a:t>x</a:t>
            </a:r>
            <a:r>
              <a:rPr lang="en-US" dirty="0" smtClean="0"/>
              <a:t> MIP.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7536" y="3773269"/>
            <a:ext cx="35330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Periodic:  2 Hz cyclic</a:t>
            </a:r>
          </a:p>
          <a:p>
            <a:r>
              <a:rPr lang="en-US" dirty="0" smtClean="0"/>
              <a:t>Min. bias instrument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536" y="4648200"/>
            <a:ext cx="3533064" cy="646331"/>
          </a:xfrm>
          <a:prstGeom prst="rect">
            <a:avLst/>
          </a:prstGeom>
          <a:solidFill>
            <a:srgbClr val="E9B3CA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Software: FSW trigger</a:t>
            </a:r>
          </a:p>
          <a:p>
            <a:r>
              <a:rPr lang="en-US" dirty="0" smtClean="0"/>
              <a:t>Calibrations &amp; bookkeeping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7536" y="5486400"/>
            <a:ext cx="3533064" cy="646331"/>
          </a:xfrm>
          <a:prstGeom prst="rect">
            <a:avLst/>
          </a:prstGeom>
          <a:solidFill>
            <a:srgbClr val="E9B3CA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External:</a:t>
            </a:r>
          </a:p>
          <a:p>
            <a:r>
              <a:rPr lang="en-US" dirty="0" smtClean="0"/>
              <a:t>Really shouldn’t happen on orbit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 Region of Interest definitions</a:t>
            </a:r>
            <a:endParaRPr lang="en-US" dirty="0"/>
          </a:p>
        </p:txBody>
      </p:sp>
      <p:pic>
        <p:nvPicPr>
          <p:cNvPr id="6" name="Content Placeholder 5" descr="acdDiagra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990600"/>
            <a:ext cx="5845359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1905000"/>
            <a:ext cx="1752600" cy="1524000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2362200"/>
            <a:ext cx="685800" cy="640080"/>
          </a:xfrm>
          <a:prstGeom prst="rect">
            <a:avLst/>
          </a:prstGeom>
          <a:solidFill>
            <a:srgbClr val="F5B5BE">
              <a:alpha val="76000"/>
            </a:srgbClr>
          </a:solidFill>
          <a:ln w="57150" cmpd="sng">
            <a:solidFill>
              <a:srgbClr val="8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3622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0480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30480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4400" y="37338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4400" y="44196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6400" y="37338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44196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30175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30175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0400" y="37033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3891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62400" y="37033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62400" y="438912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62400" y="23622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2362200"/>
            <a:ext cx="685800" cy="640080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FSW Onboard Filter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</p:nvPr>
        </p:nvGraphicFramePr>
        <p:xfrm>
          <a:off x="533400" y="1122362"/>
          <a:ext cx="81280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268760"/>
            <a:ext cx="7416824" cy="47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Event Reconstruction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990600"/>
            <a:ext cx="3886200" cy="5365750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b="1" dirty="0" smtClean="0">
                <a:solidFill>
                  <a:srgbClr val="000000"/>
                </a:solidFill>
              </a:rPr>
              <a:t>Reconstruction: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Developed with simulated data.  Simulations validated in </a:t>
            </a:r>
            <a:r>
              <a:rPr lang="en-US" dirty="0" err="1" smtClean="0">
                <a:solidFill>
                  <a:srgbClr val="000000"/>
                </a:solidFill>
              </a:rPr>
              <a:t>beamtests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Reconstruction and Selection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81101"/>
            <a:ext cx="2819400" cy="1409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CAL Reconstruction: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Sum signals in CAL, analyze topology, correct for energy lost in gaps, out sides and in TKR pre-shower 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2819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TKR Reconstruction: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Find tracks &amp; vertices.  If possible use CAL shower axis as a directional seed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2819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ACD Reconstruction: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Project tracks to ACD, look for reasons to reject event.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2200" y="1104900"/>
            <a:ext cx="3657600" cy="163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Classification Analysis: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Use combined subsystem information to get best estimates of direction, energy.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Reject particle background and select highest quality events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3600" y="990600"/>
            <a:ext cx="4089400" cy="4724400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b="1" dirty="0" smtClean="0">
                <a:solidFill>
                  <a:srgbClr val="000000"/>
                </a:solidFill>
              </a:rPr>
              <a:t>Event Classification: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Developed with simulated + flight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Validated primarily with flight data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rot="5400000">
            <a:off x="1752600" y="2705100"/>
            <a:ext cx="228600" cy="1588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rot="5400000">
            <a:off x="1752600" y="4076700"/>
            <a:ext cx="228600" cy="1588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7" idx="1"/>
          </p:cNvCxnSpPr>
          <p:nvPr/>
        </p:nvCxnSpPr>
        <p:spPr>
          <a:xfrm flipV="1">
            <a:off x="3276600" y="1924050"/>
            <a:ext cx="1625600" cy="2724150"/>
          </a:xfrm>
          <a:prstGeom prst="bentConnector3">
            <a:avLst>
              <a:gd name="adj1" fmla="val 63787"/>
            </a:avLst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5C24E-5862-6547-B625-FFA84ACA42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02994" y="3486944"/>
            <a:ext cx="3657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Photon Samples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IRFs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Build descriptions of Instrument Response for each selection of events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rot="5400000">
            <a:off x="6369050" y="3105150"/>
            <a:ext cx="723900" cy="1588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t_clusters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914400"/>
            <a:ext cx="2921000" cy="1096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per-crystal calibration</a:t>
            </a:r>
          </a:p>
          <a:p>
            <a:r>
              <a:rPr lang="en-US" dirty="0" smtClean="0"/>
              <a:t>Clustering: group hits into clusters (TBD)</a:t>
            </a:r>
          </a:p>
          <a:p>
            <a:pPr lvl="1"/>
            <a:r>
              <a:rPr lang="en-US" dirty="0" smtClean="0"/>
              <a:t>Up to now treat whole CAL as single cluster</a:t>
            </a:r>
          </a:p>
          <a:p>
            <a:r>
              <a:rPr lang="en-US" dirty="0" smtClean="0"/>
              <a:t>Moments analysis</a:t>
            </a:r>
          </a:p>
          <a:p>
            <a:pPr lvl="1"/>
            <a:r>
              <a:rPr lang="en-US" dirty="0" smtClean="0"/>
              <a:t>Iterative procedure, minimize RMS </a:t>
            </a:r>
            <a:r>
              <a:rPr lang="en-US" dirty="0" err="1" smtClean="0"/>
              <a:t>w.r.t</a:t>
            </a:r>
            <a:r>
              <a:rPr lang="en-US" dirty="0" smtClean="0"/>
              <a:t>. shower axis</a:t>
            </a:r>
          </a:p>
          <a:p>
            <a:pPr lvl="2"/>
            <a:r>
              <a:rPr lang="en-US" dirty="0" smtClean="0"/>
              <a:t>Cluster </a:t>
            </a:r>
            <a:r>
              <a:rPr lang="en-US" dirty="0" err="1" smtClean="0"/>
              <a:t>centroid</a:t>
            </a:r>
            <a:r>
              <a:rPr lang="en-US" dirty="0" smtClean="0"/>
              <a:t>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Cluster axis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y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z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Cluster moments and spread</a:t>
            </a:r>
          </a:p>
          <a:p>
            <a:pPr lvl="3"/>
            <a:r>
              <a:rPr lang="en-US" dirty="0" smtClean="0"/>
              <a:t>Transverse, longitudinal RMS</a:t>
            </a:r>
          </a:p>
          <a:p>
            <a:r>
              <a:rPr lang="en-US" dirty="0" smtClean="0"/>
              <a:t>Energy Reconstruction (Multiple Methods)</a:t>
            </a:r>
          </a:p>
          <a:p>
            <a:pPr lvl="1"/>
            <a:r>
              <a:rPr lang="en-US" dirty="0" smtClean="0"/>
              <a:t>Parametric correction for leakage out sides and gaps</a:t>
            </a:r>
          </a:p>
          <a:p>
            <a:pPr lvl="1"/>
            <a:r>
              <a:rPr lang="en-US" dirty="0" smtClean="0"/>
              <a:t>Fit to cluster profile</a:t>
            </a:r>
          </a:p>
          <a:p>
            <a:pPr lvl="1"/>
            <a:r>
              <a:rPr lang="en-US" dirty="0" smtClean="0"/>
              <a:t>Likelihood fit for event energy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 clustering</a:t>
            </a:r>
          </a:p>
          <a:p>
            <a:pPr lvl="1"/>
            <a:r>
              <a:rPr lang="en-US" dirty="0" smtClean="0"/>
              <a:t>combine adjacent hit strips in clusters</a:t>
            </a:r>
          </a:p>
          <a:p>
            <a:r>
              <a:rPr lang="en-US" dirty="0" smtClean="0"/>
              <a:t>Start with CAL direction, if available</a:t>
            </a:r>
          </a:p>
          <a:p>
            <a:pPr lvl="1"/>
            <a:r>
              <a:rPr lang="en-US" dirty="0" smtClean="0"/>
              <a:t>useful seed for high energy events, which are complicated</a:t>
            </a:r>
          </a:p>
          <a:p>
            <a:r>
              <a:rPr lang="en-US" dirty="0" err="1" smtClean="0"/>
              <a:t>Combinatoric</a:t>
            </a:r>
            <a:r>
              <a:rPr lang="en-US" dirty="0" smtClean="0"/>
              <a:t> search for </a:t>
            </a:r>
            <a:r>
              <a:rPr lang="en-US" dirty="0" err="1" smtClean="0"/>
              <a:t>straight(ish</a:t>
            </a:r>
            <a:r>
              <a:rPr lang="en-US" dirty="0" smtClean="0"/>
              <a:t>) lines</a:t>
            </a:r>
          </a:p>
          <a:p>
            <a:r>
              <a:rPr lang="en-US" dirty="0" smtClean="0"/>
              <a:t>Propagate lines to next plane, add hits as possible</a:t>
            </a:r>
          </a:p>
          <a:p>
            <a:r>
              <a:rPr lang="en-US" dirty="0" err="1" smtClean="0"/>
              <a:t>Kalman</a:t>
            </a:r>
            <a:r>
              <a:rPr lang="en-US" dirty="0" smtClean="0"/>
              <a:t> fit/filter technique</a:t>
            </a:r>
          </a:p>
          <a:p>
            <a:pPr lvl="1"/>
            <a:r>
              <a:rPr lang="en-US" dirty="0" smtClean="0"/>
              <a:t>Combine information (hits) with loss of information (multiple scattering)</a:t>
            </a:r>
          </a:p>
          <a:p>
            <a:pPr lvl="2"/>
            <a:r>
              <a:rPr lang="en-US" dirty="0" smtClean="0"/>
              <a:t>Requires energy estimate to handle multiple scattering</a:t>
            </a:r>
          </a:p>
          <a:p>
            <a:r>
              <a:rPr lang="en-US" dirty="0" smtClean="0"/>
              <a:t>Order tracks by “quality”</a:t>
            </a:r>
          </a:p>
          <a:p>
            <a:pPr lvl="1"/>
            <a:r>
              <a:rPr lang="en-US" dirty="0" smtClean="0"/>
              <a:t>Favor longest, straightest track</a:t>
            </a:r>
          </a:p>
          <a:p>
            <a:pPr lvl="2"/>
            <a:r>
              <a:rPr lang="en-US" dirty="0" smtClean="0"/>
              <a:t>Most likely to come from event origin</a:t>
            </a:r>
          </a:p>
          <a:p>
            <a:r>
              <a:rPr lang="en-US" dirty="0" err="1" smtClean="0"/>
              <a:t>Vertexing</a:t>
            </a:r>
            <a:r>
              <a:rPr lang="en-US" dirty="0" smtClean="0"/>
              <a:t>: try to combine 2 best tracks into single item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GPTree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293" y="914400"/>
            <a:ext cx="1070107" cy="1516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LAT &amp; LAT Event Processing</a:t>
            </a:r>
          </a:p>
          <a:p>
            <a:r>
              <a:rPr lang="en-US" dirty="0" smtClean="0"/>
              <a:t>Detector Subsystems</a:t>
            </a:r>
          </a:p>
          <a:p>
            <a:pPr lvl="1"/>
            <a:r>
              <a:rPr lang="en-US" dirty="0" smtClean="0"/>
              <a:t>TRK</a:t>
            </a:r>
          </a:p>
          <a:p>
            <a:pPr lvl="1"/>
            <a:r>
              <a:rPr lang="en-US" dirty="0" smtClean="0"/>
              <a:t>CAL</a:t>
            </a:r>
          </a:p>
          <a:p>
            <a:pPr lvl="1"/>
            <a:r>
              <a:rPr lang="en-US" dirty="0" smtClean="0"/>
              <a:t>ACD</a:t>
            </a:r>
          </a:p>
          <a:p>
            <a:pPr lvl="1"/>
            <a:r>
              <a:rPr lang="en-US" dirty="0" smtClean="0"/>
              <a:t>Trigger and Filter</a:t>
            </a:r>
          </a:p>
          <a:p>
            <a:r>
              <a:rPr lang="en-US" dirty="0" smtClean="0"/>
              <a:t>Event Reconstruction</a:t>
            </a:r>
          </a:p>
          <a:p>
            <a:pPr lvl="1"/>
            <a:r>
              <a:rPr lang="en-US" dirty="0" smtClean="0"/>
              <a:t>Sub-systems reconstruction</a:t>
            </a:r>
          </a:p>
          <a:p>
            <a:pPr lvl="1"/>
            <a:r>
              <a:rPr lang="en-US" dirty="0" smtClean="0"/>
              <a:t>Event level analysis</a:t>
            </a:r>
          </a:p>
          <a:p>
            <a:r>
              <a:rPr lang="en-US" dirty="0" smtClean="0"/>
              <a:t>Instrument Response Functions (IRFs)</a:t>
            </a:r>
          </a:p>
          <a:p>
            <a:r>
              <a:rPr lang="en-US" dirty="0" smtClean="0"/>
              <a:t>Overview of Use Cases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tile calibrations</a:t>
            </a:r>
          </a:p>
          <a:p>
            <a:r>
              <a:rPr lang="en-US" dirty="0" smtClean="0"/>
              <a:t>Look for reason to veto event</a:t>
            </a:r>
          </a:p>
          <a:p>
            <a:pPr lvl="1"/>
            <a:r>
              <a:rPr lang="en-US" dirty="0" smtClean="0"/>
              <a:t>Track extrapolation to ACD hit?</a:t>
            </a:r>
          </a:p>
          <a:p>
            <a:pPr lvl="1"/>
            <a:r>
              <a:rPr lang="en-US" dirty="0" smtClean="0"/>
              <a:t>Compare ACD energy to CAL energy </a:t>
            </a:r>
          </a:p>
          <a:p>
            <a:pPr lvl="2"/>
            <a:r>
              <a:rPr lang="en-US" dirty="0" smtClean="0"/>
              <a:t>Catches events where TKR direction is bad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3388" y="6186487"/>
            <a:ext cx="2133600" cy="365125"/>
          </a:xfrm>
        </p:spPr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197350" y="4170362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511550" y="4856162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645150" y="4170362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3511550" y="4170362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301750" y="3255962"/>
            <a:ext cx="3581400" cy="25908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901950" y="4703762"/>
            <a:ext cx="685800" cy="0"/>
          </a:xfrm>
          <a:prstGeom prst="line">
            <a:avLst/>
          </a:prstGeom>
          <a:noFill/>
          <a:ln w="28575">
            <a:solidFill>
              <a:srgbClr val="003366"/>
            </a:solidFill>
            <a:prstDash val="dash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663950" y="4170362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749550" y="4627562"/>
            <a:ext cx="3048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587750" y="4094162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3550" y="4475162"/>
            <a:ext cx="190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Point track </a:t>
            </a:r>
          </a:p>
          <a:p>
            <a:r>
              <a:rPr lang="en-US">
                <a:solidFill>
                  <a:schemeClr val="accent2"/>
                </a:solidFill>
              </a:rPr>
              <a:t>crosses tile plane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49350" y="3636962"/>
            <a:ext cx="2732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Point of Closest Approach</a:t>
            </a:r>
          </a:p>
          <a:p>
            <a:r>
              <a:rPr lang="en-US">
                <a:solidFill>
                  <a:srgbClr val="CC0000"/>
                </a:solidFill>
              </a:rPr>
              <a:t>(POCA)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816350" y="3636962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111750" y="3332162"/>
            <a:ext cx="2914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Vector of Closest Approach</a:t>
            </a:r>
          </a:p>
          <a:p>
            <a:r>
              <a:rPr lang="en-US">
                <a:solidFill>
                  <a:srgbClr val="008000"/>
                </a:solidFill>
              </a:rPr>
              <a:t>(VOCA)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06550" y="5541962"/>
            <a:ext cx="75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Track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502150" y="4856162"/>
            <a:ext cx="1062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ACD Tile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407150" y="4551362"/>
            <a:ext cx="25098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3D active distance is</a:t>
            </a:r>
          </a:p>
          <a:p>
            <a:r>
              <a:rPr lang="en-US"/>
              <a:t>magnitude of VOCA</a:t>
            </a:r>
          </a:p>
          <a:p>
            <a:endParaRPr lang="en-US"/>
          </a:p>
          <a:p>
            <a:r>
              <a:rPr lang="en-US"/>
              <a:t>2D active distance is</a:t>
            </a:r>
          </a:p>
          <a:p>
            <a:r>
              <a:rPr lang="en-US"/>
              <a:t>defined using point</a:t>
            </a:r>
          </a:p>
          <a:p>
            <a:r>
              <a:rPr lang="en-US"/>
              <a:t>track crosses tile plane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Level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 descr="Screen shot 2011-06-01 at 1.09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6248400" cy="5028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0" y="11430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75584" y="1143001"/>
            <a:ext cx="2568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Complex</a:t>
            </a:r>
            <a:r>
              <a:rPr lang="en-US" dirty="0" smtClean="0"/>
              <a:t> multivariate</a:t>
            </a:r>
          </a:p>
          <a:p>
            <a:r>
              <a:rPr lang="en-US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Uses Classification </a:t>
            </a:r>
          </a:p>
          <a:p>
            <a:r>
              <a:rPr lang="en-US" dirty="0" smtClean="0"/>
              <a:t>Trees (CT) in </a:t>
            </a:r>
          </a:p>
          <a:p>
            <a:r>
              <a:rPr lang="en-US" dirty="0" smtClean="0"/>
              <a:t>conjunction with cuts</a:t>
            </a:r>
          </a:p>
          <a:p>
            <a:endParaRPr lang="en-US" dirty="0" smtClean="0"/>
          </a:p>
          <a:p>
            <a:r>
              <a:rPr lang="en-US" dirty="0" smtClean="0"/>
              <a:t>30+ individual cuts, </a:t>
            </a:r>
          </a:p>
          <a:p>
            <a:r>
              <a:rPr lang="en-US" dirty="0" smtClean="0"/>
              <a:t>in addition to </a:t>
            </a:r>
            <a:r>
              <a:rPr lang="en-US" dirty="0" err="1" smtClean="0"/>
              <a:t>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Broken into many </a:t>
            </a:r>
          </a:p>
          <a:p>
            <a:r>
              <a:rPr lang="en-US" dirty="0" smtClean="0"/>
              <a:t>sub-sections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of the event level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50292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 Analysis:</a:t>
            </a:r>
          </a:p>
          <a:p>
            <a:r>
              <a:rPr lang="en-US" dirty="0" smtClean="0"/>
              <a:t>Decides which direction solution (vertex or non-vertex, TKR or TKR + CAL) is best</a:t>
            </a:r>
          </a:p>
          <a:p>
            <a:r>
              <a:rPr lang="en-US" dirty="0" smtClean="0"/>
              <a:t>Gives estimate of quality of direction estimate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CORE  </a:t>
            </a:r>
            <a:r>
              <a:rPr lang="en-US" dirty="0" smtClean="0"/>
              <a:t> = “prob.” that direction is within R68%</a:t>
            </a: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50292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Analysis</a:t>
            </a:r>
            <a:endParaRPr lang="en-US" dirty="0" smtClean="0"/>
          </a:p>
          <a:p>
            <a:r>
              <a:rPr lang="en-US" dirty="0" smtClean="0"/>
              <a:t>Decides which energy method (Parametric or Profile) is best</a:t>
            </a:r>
          </a:p>
          <a:p>
            <a:r>
              <a:rPr lang="en-US" dirty="0" smtClean="0"/>
              <a:t>Gives estimate of quality of energy estimate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BestEnergy</a:t>
            </a:r>
            <a:r>
              <a:rPr lang="en-US" baseline="-25000" dirty="0" smtClean="0"/>
              <a:t>  </a:t>
            </a:r>
            <a:r>
              <a:rPr lang="en-US" dirty="0" smtClean="0"/>
              <a:t> = “prob.” event is within P68%</a:t>
            </a:r>
            <a:endParaRPr lang="en-US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502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Charged Particle Analysis</a:t>
            </a:r>
          </a:p>
          <a:p>
            <a:r>
              <a:rPr lang="en-US" dirty="0" smtClean="0"/>
              <a:t>Reject charged particles using ACD,TKR,CAL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CPFGAM  </a:t>
            </a:r>
            <a:r>
              <a:rPr lang="en-US" dirty="0" smtClean="0"/>
              <a:t>= “prob.” event is a photon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5541496"/>
            <a:ext cx="5029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Topology Analysis</a:t>
            </a:r>
          </a:p>
          <a:p>
            <a:r>
              <a:rPr lang="en-US" dirty="0" smtClean="0"/>
              <a:t>Reject hadrons using TKR, CAL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TKRGAM</a:t>
            </a:r>
            <a:r>
              <a:rPr lang="en-US" dirty="0" smtClean="0"/>
              <a:t>, P</a:t>
            </a:r>
            <a:r>
              <a:rPr lang="en-US" baseline="-25000" dirty="0" smtClean="0"/>
              <a:t>CALGAM </a:t>
            </a:r>
            <a:r>
              <a:rPr lang="en-US" dirty="0" smtClean="0"/>
              <a:t>= “prob.” event is a photon</a:t>
            </a:r>
            <a:endParaRPr lang="en-US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5000" y="1524000"/>
            <a:ext cx="32004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Photon Analysis</a:t>
            </a:r>
          </a:p>
          <a:p>
            <a:r>
              <a:rPr lang="en-US" dirty="0" smtClean="0"/>
              <a:t>Combine everything</a:t>
            </a:r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ALL</a:t>
            </a:r>
            <a:r>
              <a:rPr lang="en-US" dirty="0" smtClean="0"/>
              <a:t> = “prob.” that event is a photon</a:t>
            </a:r>
          </a:p>
        </p:txBody>
      </p:sp>
      <p:cxnSp>
        <p:nvCxnSpPr>
          <p:cNvPr id="12" name="Elbow Connector 11"/>
          <p:cNvCxnSpPr>
            <a:stCxn id="5" idx="3"/>
            <a:endCxn id="9" idx="1"/>
          </p:cNvCxnSpPr>
          <p:nvPr/>
        </p:nvCxnSpPr>
        <p:spPr>
          <a:xfrm>
            <a:off x="5257800" y="1805464"/>
            <a:ext cx="457200" cy="4572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</p:cNvCxnSpPr>
          <p:nvPr/>
        </p:nvCxnSpPr>
        <p:spPr>
          <a:xfrm flipV="1">
            <a:off x="5257800" y="2262664"/>
            <a:ext cx="228600" cy="3740497"/>
          </a:xfrm>
          <a:prstGeom prst="bentConnector2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5257800" y="3481864"/>
            <a:ext cx="228600" cy="1588"/>
          </a:xfrm>
          <a:prstGeom prst="line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>
            <a:off x="5257800" y="4881265"/>
            <a:ext cx="228600" cy="1588"/>
          </a:xfrm>
          <a:prstGeom prst="line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5000" y="3405525"/>
            <a:ext cx="32004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Photon Samples</a:t>
            </a:r>
          </a:p>
          <a:p>
            <a:r>
              <a:rPr lang="en-US" dirty="0" smtClean="0"/>
              <a:t>Apply cuts tuned to for particular samples</a:t>
            </a:r>
          </a:p>
          <a:p>
            <a:endParaRPr lang="en-US" dirty="0" smtClean="0"/>
          </a:p>
          <a:p>
            <a:r>
              <a:rPr lang="en-US" dirty="0" smtClean="0"/>
              <a:t>Might require good direction, energy recon in addition to </a:t>
            </a:r>
          </a:p>
          <a:p>
            <a:r>
              <a:rPr lang="en-US" dirty="0" smtClean="0"/>
              <a:t>high photon “prob.” </a:t>
            </a:r>
          </a:p>
        </p:txBody>
      </p:sp>
      <p:cxnSp>
        <p:nvCxnSpPr>
          <p:cNvPr id="26" name="Straight Arrow Connector 25"/>
          <p:cNvCxnSpPr>
            <a:stCxn id="9" idx="2"/>
          </p:cNvCxnSpPr>
          <p:nvPr/>
        </p:nvCxnSpPr>
        <p:spPr>
          <a:xfrm rot="5400000">
            <a:off x="7113102" y="3203426"/>
            <a:ext cx="404197" cy="1588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2" descr="fermi_logo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5688" cy="93186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61067" t="30917" r="1666" b="25752"/>
          <a:stretch>
            <a:fillRect/>
          </a:stretch>
        </p:blipFill>
        <p:spPr bwMode="auto">
          <a:xfrm>
            <a:off x="5632450" y="931863"/>
            <a:ext cx="3151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31170" r="38617" b="25752"/>
          <a:stretch>
            <a:fillRect/>
          </a:stretch>
        </p:blipFill>
        <p:spPr bwMode="auto">
          <a:xfrm>
            <a:off x="115887" y="931863"/>
            <a:ext cx="5516563" cy="30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5887" y="4096434"/>
            <a:ext cx="5294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require 150-200 cores processing full time to </a:t>
            </a:r>
          </a:p>
          <a:p>
            <a:r>
              <a:rPr lang="en-US" dirty="0" smtClean="0"/>
              <a:t>keep up with data</a:t>
            </a:r>
          </a:p>
          <a:p>
            <a:endParaRPr lang="en-US" dirty="0" smtClean="0"/>
          </a:p>
          <a:p>
            <a:r>
              <a:rPr lang="en-US" dirty="0" smtClean="0"/>
              <a:t>Done in a pipeline which does all the bookkeeping</a:t>
            </a:r>
          </a:p>
          <a:p>
            <a:endParaRPr lang="en-US" dirty="0" smtClean="0"/>
          </a:p>
          <a:p>
            <a:r>
              <a:rPr lang="en-US" dirty="0" smtClean="0"/>
              <a:t>Pipeline also does routine science analysis  and GRB searches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Monitoring: Solar Flare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 descr="plot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2039"/>
            <a:ext cx="8610600" cy="2777067"/>
          </a:xfrm>
          <a:prstGeom prst="rect">
            <a:avLst/>
          </a:prstGeom>
        </p:spPr>
      </p:pic>
      <p:pic>
        <p:nvPicPr>
          <p:cNvPr id="8" name="Picture 7" descr="r0328423475_solarflare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8763000" cy="2348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082534"/>
            <a:ext cx="189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ACD tile 63 rate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082534"/>
            <a:ext cx="200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ACD total tile rate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0300" y="1447800"/>
            <a:ext cx="405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ACD tile 63 faces the sun and is large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724400"/>
            <a:ext cx="137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Photon rate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117068"/>
            <a:ext cx="260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Normalized Photon rate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28" y="5486400"/>
            <a:ext cx="16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Rocking angle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990656" cy="1362075"/>
          </a:xfrm>
        </p:spPr>
        <p:txBody>
          <a:bodyPr/>
          <a:lstStyle/>
          <a:p>
            <a:pPr algn="ctr"/>
            <a:r>
              <a:rPr lang="en-US" cap="small" dirty="0" smtClean="0"/>
              <a:t>Instrument Response Functions</a:t>
            </a:r>
            <a:endParaRPr lang="en-US" i="1" cap="smal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974068"/>
            <a:ext cx="361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100 </a:t>
            </a:r>
            <a:r>
              <a:rPr lang="en-US" dirty="0" err="1" smtClean="0"/>
              <a:t>MeV</a:t>
            </a:r>
            <a:r>
              <a:rPr lang="en-US" dirty="0" smtClean="0"/>
              <a:t> limited by 3-in a row requirement </a:t>
            </a:r>
          </a:p>
          <a:p>
            <a:endParaRPr lang="en-US" dirty="0" smtClean="0"/>
          </a:p>
          <a:p>
            <a:r>
              <a:rPr lang="en-US" dirty="0" smtClean="0"/>
              <a:t>&lt; 1 </a:t>
            </a:r>
            <a:r>
              <a:rPr lang="en-US" dirty="0" err="1" smtClean="0"/>
              <a:t>GeV</a:t>
            </a:r>
            <a:r>
              <a:rPr lang="en-US" dirty="0" smtClean="0"/>
              <a:t> limited discriminating information</a:t>
            </a:r>
          </a:p>
          <a:p>
            <a:endParaRPr lang="en-US" dirty="0" smtClean="0"/>
          </a:p>
          <a:p>
            <a:r>
              <a:rPr lang="en-US" dirty="0" smtClean="0"/>
              <a:t>&gt; 100 </a:t>
            </a:r>
            <a:r>
              <a:rPr lang="en-US" dirty="0" err="1" smtClean="0"/>
              <a:t>GeV</a:t>
            </a:r>
            <a:r>
              <a:rPr lang="en-US" dirty="0" smtClean="0"/>
              <a:t> self-veto from backsplash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96240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Off-axis: more material, less cross section</a:t>
            </a:r>
          </a:p>
          <a:p>
            <a:endParaRPr lang="en-US" dirty="0" smtClean="0"/>
          </a:p>
          <a:p>
            <a:r>
              <a:rPr lang="en-US" dirty="0" smtClean="0"/>
              <a:t>Shift from front/back events as we go off-axis</a:t>
            </a:r>
            <a:endParaRPr lang="en-US" dirty="0"/>
          </a:p>
        </p:txBody>
      </p:sp>
      <p:pic>
        <p:nvPicPr>
          <p:cNvPr id="8194" name="Picture 2" descr="http://www.slac.stanford.edu/exp/glast/groups/canda/lat_Performance_files/cAeffEnergy_P7SOURCE_V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052736"/>
            <a:ext cx="3825859" cy="2533478"/>
          </a:xfrm>
          <a:prstGeom prst="rect">
            <a:avLst/>
          </a:prstGeom>
          <a:noFill/>
        </p:spPr>
      </p:pic>
      <p:pic>
        <p:nvPicPr>
          <p:cNvPr id="8196" name="Picture 4" descr="http://www.slac.stanford.edu/exp/glast/groups/canda/lat_Performance_files/cAeffTheta_P7SOURCE_V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42" y="1052736"/>
            <a:ext cx="3825858" cy="25334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6396593"/>
            <a:ext cx="77893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http://www.slac.stanford.edu/exp/glast/groups/canda/lat_Performance.htm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Spread Function (P)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18184" y="5011598"/>
            <a:ext cx="537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energy: dominated by MS</a:t>
            </a:r>
          </a:p>
          <a:p>
            <a:endParaRPr lang="en-US" dirty="0" smtClean="0"/>
          </a:p>
          <a:p>
            <a:r>
              <a:rPr lang="en-US" dirty="0" smtClean="0"/>
              <a:t>High energy: dominated by strip pitch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slac.stanford.edu/exp/glast/groups/canda/lat_Performance_files/cPsfEnergy_P7SOURCE_V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124744"/>
            <a:ext cx="5616624" cy="3719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396593"/>
            <a:ext cx="77893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http://www.slac.stanford.edu/exp/glast/groups/canda/lat_Performance.htm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Dispersion (D)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974068"/>
            <a:ext cx="36159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energy: energy lost in TKR</a:t>
            </a:r>
          </a:p>
          <a:p>
            <a:endParaRPr lang="en-US" dirty="0" smtClean="0"/>
          </a:p>
          <a:p>
            <a:r>
              <a:rPr lang="en-US" dirty="0" smtClean="0"/>
              <a:t>High energy: energy lost out back of CAL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96240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Off-axis: more material, more MS</a:t>
            </a:r>
          </a:p>
          <a:p>
            <a:r>
              <a:rPr lang="en-US" dirty="0" smtClean="0"/>
              <a:t>at low energy</a:t>
            </a:r>
          </a:p>
          <a:p>
            <a:endParaRPr lang="en-US" dirty="0" smtClean="0"/>
          </a:p>
          <a:p>
            <a:r>
              <a:rPr lang="en-US" dirty="0" smtClean="0"/>
              <a:t>More pattern recognition confusion off-axis at high energy</a:t>
            </a:r>
          </a:p>
        </p:txBody>
      </p:sp>
      <p:pic>
        <p:nvPicPr>
          <p:cNvPr id="6146" name="Picture 2" descr="http://www.slac.stanford.edu/exp/glast/groups/canda/lat_Performance_files/cEdispEnergy_P7SOURCE_V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24744"/>
            <a:ext cx="3960440" cy="2622598"/>
          </a:xfrm>
          <a:prstGeom prst="rect">
            <a:avLst/>
          </a:prstGeom>
          <a:noFill/>
        </p:spPr>
      </p:pic>
      <p:pic>
        <p:nvPicPr>
          <p:cNvPr id="6148" name="Picture 4" descr="http://www.slac.stanford.edu/exp/glast/groups/canda/lat_Performance_files/cEdispTheta_P7SOURCE_V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67795"/>
            <a:ext cx="3744416" cy="24795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6396593"/>
            <a:ext cx="77893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http://www.slac.stanford.edu/exp/glast/groups/canda/lat_Performance.htm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Background Contamination</a:t>
            </a:r>
            <a:endParaRPr lang="en-US" dirty="0"/>
          </a:p>
        </p:txBody>
      </p:sp>
      <p:pic>
        <p:nvPicPr>
          <p:cNvPr id="6" name="Content Placeholder 5" descr="Isotropic_P7_comp_Talk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97" r="-3897"/>
          <a:stretch>
            <a:fillRect/>
          </a:stretch>
        </p:blipFill>
        <p:spPr>
          <a:xfrm>
            <a:off x="4329095" y="952499"/>
            <a:ext cx="4905410" cy="30861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52499"/>
            <a:ext cx="3733800" cy="2860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974068"/>
            <a:ext cx="36159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 particle background leakage from very large MC simulations</a:t>
            </a:r>
          </a:p>
          <a:p>
            <a:endParaRPr lang="en-US" dirty="0" smtClean="0"/>
          </a:p>
          <a:p>
            <a:r>
              <a:rPr lang="en-US" dirty="0" smtClean="0"/>
              <a:t>Need to generate 10</a:t>
            </a:r>
            <a:r>
              <a:rPr lang="en-US" baseline="30000" dirty="0" smtClean="0"/>
              <a:t>9 </a:t>
            </a:r>
            <a:r>
              <a:rPr lang="en-US" dirty="0" smtClean="0"/>
              <a:t>events to have ~few hundred passing cuts</a:t>
            </a:r>
            <a:endParaRPr lang="en-US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962400"/>
            <a:ext cx="368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for isotropic component in sky</a:t>
            </a:r>
          </a:p>
          <a:p>
            <a:r>
              <a:rPr lang="en-US" dirty="0" smtClean="0"/>
              <a:t>with different event samples</a:t>
            </a:r>
          </a:p>
          <a:p>
            <a:endParaRPr lang="en-US" dirty="0" smtClean="0"/>
          </a:p>
          <a:p>
            <a:r>
              <a:rPr lang="en-US" dirty="0" smtClean="0"/>
              <a:t>Sky does not change, difference is</a:t>
            </a:r>
          </a:p>
          <a:p>
            <a:r>
              <a:rPr lang="en-US" dirty="0" smtClean="0"/>
              <a:t>instrumental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6381328"/>
            <a:ext cx="418146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E.Charles</a:t>
            </a:r>
            <a:r>
              <a:rPr lang="en-US" dirty="0" smtClean="0"/>
              <a:t>: Fermi Summer School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Overview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Caveats and Use Cases</a:t>
            </a:r>
            <a:endParaRPr lang="en-US" cap="smal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Classes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5475" y="4005064"/>
            <a:ext cx="7991475" cy="5027613"/>
          </a:xfrm>
        </p:spPr>
        <p:txBody>
          <a:bodyPr/>
          <a:lstStyle/>
          <a:p>
            <a:r>
              <a:rPr lang="en-US" sz="1800" dirty="0" smtClean="0"/>
              <a:t>P7TRANSIENT: </a:t>
            </a:r>
            <a:r>
              <a:rPr lang="en-US" sz="1800" dirty="0" smtClean="0"/>
              <a:t>event class has large non-photon backgrounds and is only appropriate for the study of short transient events with a duration of less than 200s.  (for energies &gt; 100 </a:t>
            </a:r>
            <a:r>
              <a:rPr lang="en-US" sz="1800" dirty="0" err="1" smtClean="0"/>
              <a:t>MeV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P7SOURCE: photons for all point source analyses as well as for the analysis of bright diffuse sources. </a:t>
            </a:r>
          </a:p>
          <a:p>
            <a:r>
              <a:rPr lang="en-US" sz="1800" dirty="0" smtClean="0"/>
              <a:t>P7CLEAN: </a:t>
            </a:r>
            <a:r>
              <a:rPr lang="en-US" sz="1800" dirty="0" smtClean="0"/>
              <a:t>photons for studies of diffuse emission at high energies.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4274" name="Picture 2" descr="http://www.slac.stanford.edu/exp/glast/groups/canda/lat_Performance_files/cAeffEnergyComp_P7_V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312" y="1052736"/>
            <a:ext cx="4392488" cy="29086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3064" y="6023029"/>
            <a:ext cx="778937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http://www.slac.stanford.edu/exp/glast/groups/canda/lat_Performance.htm</a:t>
            </a:r>
          </a:p>
          <a:p>
            <a:r>
              <a:rPr lang="en-US" dirty="0" smtClean="0"/>
              <a:t>http://fermi.gsfc.nasa.gov/ssc/data/analysis/LAT_caveats.html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89" y="3933056"/>
            <a:ext cx="7991475" cy="5027613"/>
          </a:xfrm>
        </p:spPr>
        <p:txBody>
          <a:bodyPr/>
          <a:lstStyle/>
          <a:p>
            <a:r>
              <a:rPr lang="en-US" dirty="0" smtClean="0"/>
              <a:t>The LAT Low Energy analysis (LLE) is a new type of analysis developed by the Fermi-LAT and Fermi-GBM teams for increasing the effective area of the Large Area Telescope at low energy, and it is suitable for studying transient phenomena, such as Gamma-Ray Bursts and Solar Flares. The LLE analysis filters event data with a very loose event selection, requiring only minimal information, such as the existence of a reconstructed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082176"/>
            <a:ext cx="4505325" cy="28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3608" y="644404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http://fermi.gsfc.nasa.gov/ssc/data/analysis/LAT_caveats.html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66" y="1547500"/>
            <a:ext cx="191590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arXiv:1002.2617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GRB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908720"/>
            <a:ext cx="7373996" cy="55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6396593"/>
            <a:ext cx="20056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Piron</a:t>
            </a:r>
            <a:r>
              <a:rPr lang="en-US" b="1" dirty="0" smtClean="0"/>
              <a:t> : GRB2012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Transient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 </a:t>
            </a:r>
            <a:r>
              <a:rPr lang="en-US" dirty="0" err="1" smtClean="0"/>
              <a:t>LowEnergy</a:t>
            </a:r>
            <a:r>
              <a:rPr lang="en-US" dirty="0" smtClean="0"/>
              <a:t> Detection</a:t>
            </a:r>
          </a:p>
          <a:p>
            <a:r>
              <a:rPr lang="en-US" dirty="0" smtClean="0"/>
              <a:t>Proper Background estimation  for TRANSIENT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537" y="2289874"/>
            <a:ext cx="4454525" cy="327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654" y="2732112"/>
            <a:ext cx="4192346" cy="33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78961" y="6211927"/>
            <a:ext cx="200567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Piron</a:t>
            </a:r>
            <a:r>
              <a:rPr lang="en-US" b="1" dirty="0" smtClean="0"/>
              <a:t> : GRB2012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Pulsar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4935" y="6396593"/>
            <a:ext cx="38395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Ray : Fermi Summer School 2012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044476"/>
            <a:ext cx="7128792" cy="51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Analysis (</a:t>
            </a:r>
            <a:r>
              <a:rPr lang="en-US" dirty="0" err="1" smtClean="0"/>
              <a:t>eg</a:t>
            </a:r>
            <a:r>
              <a:rPr lang="en-US" dirty="0" smtClean="0"/>
              <a:t>. Pulsars)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7991475" cy="5027613"/>
          </a:xfrm>
        </p:spPr>
        <p:txBody>
          <a:bodyPr/>
          <a:lstStyle/>
          <a:p>
            <a:r>
              <a:rPr lang="en-US" dirty="0" smtClean="0"/>
              <a:t>Folding with known </a:t>
            </a:r>
            <a:r>
              <a:rPr lang="en-US" dirty="0" err="1" smtClean="0"/>
              <a:t>ephemeridis</a:t>
            </a:r>
            <a:endParaRPr lang="en-US" dirty="0" smtClean="0"/>
          </a:p>
          <a:p>
            <a:r>
              <a:rPr lang="en-US" dirty="0" smtClean="0"/>
              <a:t>Blind searches</a:t>
            </a:r>
          </a:p>
          <a:p>
            <a:r>
              <a:rPr lang="en-US" dirty="0" smtClean="0"/>
              <a:t>Radio follow up on Fermi LAT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9" y="2132856"/>
            <a:ext cx="3240360" cy="20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358" y="1052736"/>
            <a:ext cx="3395042" cy="15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2780928"/>
            <a:ext cx="2562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68046" y="6156012"/>
            <a:ext cx="41473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Ray : Fermi Summer School 2011/12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5316" y="2996952"/>
            <a:ext cx="18646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Abdo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9929" y="2411596"/>
            <a:ext cx="209544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Atwood et al. 2006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2329" y="5524128"/>
            <a:ext cx="281359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Saz</a:t>
            </a:r>
            <a:r>
              <a:rPr lang="en-US" dirty="0" smtClean="0"/>
              <a:t> Parkinson et al. 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17755"/>
          <a:stretch>
            <a:fillRect/>
          </a:stretch>
        </p:blipFill>
        <p:spPr bwMode="auto">
          <a:xfrm>
            <a:off x="827584" y="4291005"/>
            <a:ext cx="3801740" cy="24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 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257301"/>
            <a:ext cx="8519864" cy="46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2329" y="6100247"/>
            <a:ext cx="192873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Nolan et al.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Diffuse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237" y="1257300"/>
            <a:ext cx="4409763" cy="42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967" y="1257300"/>
            <a:ext cx="3833665" cy="42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57300"/>
            <a:ext cx="3312368" cy="502761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Cosmic rays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Interstellar gas (molecular, atomic, ionized)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Interstellar radiation field</a:t>
            </a:r>
            <a:endParaRPr lang="en-US" sz="1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 descr="galprop.tiff"/>
          <p:cNvPicPr>
            <a:picLocks noChangeAspect="1"/>
          </p:cNvPicPr>
          <p:nvPr/>
        </p:nvPicPr>
        <p:blipFill>
          <a:blip r:embed="rId2"/>
          <a:srcRect b="26476"/>
          <a:stretch>
            <a:fillRect/>
          </a:stretch>
        </p:blipFill>
        <p:spPr>
          <a:xfrm>
            <a:off x="115797" y="4073227"/>
            <a:ext cx="4816243" cy="25241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825" y="1002392"/>
            <a:ext cx="5362575" cy="29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8887" y="4149080"/>
            <a:ext cx="388651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Casandjian</a:t>
            </a:r>
            <a:r>
              <a:rPr lang="en-US" dirty="0" smtClean="0"/>
              <a:t>: Fermi Symposium 2011</a:t>
            </a:r>
          </a:p>
          <a:p>
            <a:r>
              <a:rPr lang="en-US" dirty="0" err="1" smtClean="0"/>
              <a:t>Digel</a:t>
            </a:r>
            <a:r>
              <a:rPr lang="en-US" dirty="0" smtClean="0"/>
              <a:t>: Fermi Summer school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Gamma-ray Telescope</a:t>
            </a:r>
            <a:endParaRPr lang="en-US" dirty="0"/>
          </a:p>
        </p:txBody>
      </p:sp>
      <p:pic>
        <p:nvPicPr>
          <p:cNvPr id="7" name="Picture 3" descr="pc_tele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196752"/>
            <a:ext cx="5544616" cy="527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2FGL catalog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24744"/>
            <a:ext cx="6017406" cy="54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86667" y="5730915"/>
            <a:ext cx="192873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Nolan et al.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detections algorithms </a:t>
            </a:r>
          </a:p>
          <a:p>
            <a:r>
              <a:rPr lang="en-US" dirty="0" smtClean="0"/>
              <a:t>Spectral analysis </a:t>
            </a:r>
          </a:p>
          <a:p>
            <a:r>
              <a:rPr lang="en-US" dirty="0" smtClean="0"/>
              <a:t>Association studies</a:t>
            </a:r>
          </a:p>
          <a:p>
            <a:r>
              <a:rPr lang="en-US" dirty="0" smtClean="0"/>
              <a:t>Variability studies</a:t>
            </a:r>
          </a:p>
          <a:p>
            <a:r>
              <a:rPr lang="en-US" dirty="0" smtClean="0"/>
              <a:t>Source extension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390" y="1052736"/>
            <a:ext cx="3896820" cy="30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140968"/>
            <a:ext cx="4207915" cy="325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435" y="4312612"/>
            <a:ext cx="4455965" cy="20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6352218"/>
            <a:ext cx="371980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Abdo</a:t>
            </a:r>
            <a:r>
              <a:rPr lang="en-US" dirty="0" smtClean="0"/>
              <a:t> et al. 2011, Nolan et al.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2329" y="6352218"/>
            <a:ext cx="196720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Lande</a:t>
            </a:r>
            <a:r>
              <a:rPr lang="en-US" dirty="0" smtClean="0"/>
              <a:t> et al.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cap="small" dirty="0" smtClean="0"/>
              <a:t>Summary</a:t>
            </a:r>
            <a:endParaRPr lang="en-US" i="1" cap="smal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 Area Telescope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LAT is a particle physics detector we’ve shot into space</a:t>
            </a:r>
          </a:p>
          <a:p>
            <a:pPr lvl="1"/>
            <a:r>
              <a:rPr lang="en-US" dirty="0" smtClean="0"/>
              <a:t>We analyze individual events (one photon at a time) with high energy physics techniques to get photon sample</a:t>
            </a:r>
          </a:p>
          <a:p>
            <a:pPr lvl="1"/>
            <a:r>
              <a:rPr lang="en-US" dirty="0" smtClean="0"/>
              <a:t>Lots of hard work to get (RA,DEC,E) behind the curtain</a:t>
            </a:r>
          </a:p>
          <a:p>
            <a:r>
              <a:rPr lang="en-US" dirty="0" smtClean="0"/>
              <a:t>Huge variations in response to different types of events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= 4-5 decades in energy (&lt; 20MeV to &gt; 300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Field of View = 2.4 </a:t>
            </a:r>
            <a:r>
              <a:rPr lang="en-US" dirty="0" err="1" smtClean="0"/>
              <a:t>sr</a:t>
            </a:r>
            <a:r>
              <a:rPr lang="en-US" dirty="0" smtClean="0"/>
              <a:t> (some response up to 70</a:t>
            </a:r>
            <a:r>
              <a:rPr lang="en-US" smtClean="0"/>
              <a:t>° </a:t>
            </a:r>
            <a:r>
              <a:rPr lang="en-US" smtClean="0"/>
              <a:t>off-axis)</a:t>
            </a:r>
            <a:endParaRPr lang="en-US" dirty="0" smtClean="0"/>
          </a:p>
          <a:p>
            <a:r>
              <a:rPr lang="en-US" dirty="0" smtClean="0"/>
              <a:t>Several High Energy Astrophysics topics explored by the LAT  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D5F04-EBB3-DA49-A96C-A344E2014C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Features of the LAT</a:t>
            </a:r>
            <a:endParaRPr lang="en-US" dirty="0"/>
          </a:p>
        </p:txBody>
      </p:sp>
      <p:pic>
        <p:nvPicPr>
          <p:cNvPr id="4" name="Picture 3" descr="lat_cuta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1"/>
            <a:ext cx="3917950" cy="335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350" y="1143000"/>
            <a:ext cx="263525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Tracker (TKR):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18 Si bi-layers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Front- 12 layers (~60% X</a:t>
            </a:r>
            <a:r>
              <a:rPr lang="en-US" sz="1600" baseline="-250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342900" indent="-34290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Back-   6 layers (~80% X</a:t>
            </a:r>
            <a:r>
              <a:rPr lang="en-US" sz="1600" baseline="-250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342900" indent="-342900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Angular resolution ~2x better for front</a:t>
            </a:r>
          </a:p>
          <a:p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Many EM showers start in TKR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350" y="4495800"/>
            <a:ext cx="3016250" cy="1905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Calorimeter (CAL):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8 layers  (8.6 X</a:t>
            </a:r>
            <a:r>
              <a:rPr lang="en-US" sz="1600" baseline="-250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on axis)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E/E ~ 5-20%</a:t>
            </a:r>
          </a:p>
          <a:p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Hodoscopic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, shower profile and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direction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reconstruction above ~200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MeV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914400"/>
            <a:ext cx="4006850" cy="1353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Anti-Coincidence Detector (ACD):</a:t>
            </a:r>
          </a:p>
          <a:p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= 0.9997 for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MIPs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Segmented: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less self-veto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when good direction information is available</a:t>
            </a: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654551"/>
            <a:ext cx="3092450" cy="1746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Trigger and Filter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Use fast (~0.1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s) signals to trigger readout and reject cosmic ray (CR) backgrounds</a:t>
            </a:r>
          </a:p>
          <a:p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Ground analysis uses slower (~10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s) shaped signals 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5400000">
            <a:off x="5777296" y="1945077"/>
            <a:ext cx="627894" cy="1273164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276600" y="4953001"/>
            <a:ext cx="762000" cy="495300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1975104"/>
            <a:ext cx="1143000" cy="387096"/>
          </a:xfrm>
          <a:prstGeom prst="straightConnector1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5C24E-5862-6547-B625-FFA84ACA42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Event Gallery</a:t>
            </a:r>
            <a:endParaRPr lang="en-US" dirty="0"/>
          </a:p>
        </p:txBody>
      </p:sp>
      <p:pic>
        <p:nvPicPr>
          <p:cNvPr id="3" name="Picture 4" descr="WiredAnimation-19185"/>
          <p:cNvPicPr>
            <a:picLocks noChangeAspect="1" noChangeArrowheads="1"/>
          </p:cNvPicPr>
          <p:nvPr/>
        </p:nvPicPr>
        <p:blipFill>
          <a:blip r:embed="rId2">
            <a:lum bright="42000" contrast="36000"/>
          </a:blip>
          <a:srcRect/>
          <a:stretch>
            <a:fillRect/>
          </a:stretch>
        </p:blipFill>
        <p:spPr bwMode="auto">
          <a:xfrm>
            <a:off x="304800" y="838200"/>
            <a:ext cx="41776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WiredAnimation-7280"/>
          <p:cNvPicPr>
            <a:picLocks noChangeAspect="1" noChangeArrowheads="1"/>
          </p:cNvPicPr>
          <p:nvPr/>
        </p:nvPicPr>
        <p:blipFill>
          <a:blip r:embed="rId3">
            <a:lum bright="42000" contrast="36000"/>
          </a:blip>
          <a:srcRect/>
          <a:stretch>
            <a:fillRect/>
          </a:stretch>
        </p:blipFill>
        <p:spPr bwMode="auto">
          <a:xfrm>
            <a:off x="4724400" y="838200"/>
            <a:ext cx="4148812" cy="227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iredAnimation-1698"/>
          <p:cNvPicPr>
            <a:picLocks noChangeAspect="1" noChangeArrowheads="1"/>
          </p:cNvPicPr>
          <p:nvPr/>
        </p:nvPicPr>
        <p:blipFill>
          <a:blip r:embed="rId4">
            <a:lum bright="48000" contrast="42000"/>
          </a:blip>
          <a:srcRect/>
          <a:stretch>
            <a:fillRect/>
          </a:stretch>
        </p:blipFill>
        <p:spPr bwMode="auto">
          <a:xfrm>
            <a:off x="304800" y="3350809"/>
            <a:ext cx="4177626" cy="22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WiredAnimation-24601"/>
          <p:cNvPicPr>
            <a:picLocks noChangeAspect="1" noChangeArrowheads="1"/>
          </p:cNvPicPr>
          <p:nvPr/>
        </p:nvPicPr>
        <p:blipFill>
          <a:blip r:embed="rId5">
            <a:lum bright="48000" contrast="42000"/>
          </a:blip>
          <a:srcRect/>
          <a:stretch>
            <a:fillRect/>
          </a:stretch>
        </p:blipFill>
        <p:spPr bwMode="auto">
          <a:xfrm>
            <a:off x="4724400" y="3350810"/>
            <a:ext cx="4178143" cy="22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5715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rgbClr val="5CB748"/>
                </a:solidFill>
                <a:latin typeface="+mn-lt"/>
                <a:ea typeface="+mn-ea"/>
                <a:cs typeface="+mn-cs"/>
              </a:rPr>
              <a:t>Green Lines = Strip hits </a:t>
            </a:r>
            <a:r>
              <a:rPr lang="en-US" sz="1400" b="1" i="1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53E8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</a:t>
            </a:r>
            <a:r>
              <a:rPr kumimoji="0" lang="en-US" sz="1400" b="1" i="1" u="none" strike="noStrike" kern="0" cap="none" spc="0" normalizeH="0" noProof="0" dirty="0" smtClean="0">
                <a:ln>
                  <a:noFill/>
                </a:ln>
                <a:solidFill>
                  <a:srgbClr val="53E8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400" b="1" i="1" kern="0" dirty="0" smtClean="0">
                <a:solidFill>
                  <a:srgbClr val="53E853"/>
                </a:solidFill>
                <a:latin typeface="+mn-lt"/>
                <a:ea typeface="+mn-ea"/>
                <a:cs typeface="+mn-cs"/>
              </a:rPr>
              <a:t>Crosses = TKR hits on track</a:t>
            </a:r>
            <a:r>
              <a:rPr lang="en-US" sz="1400" b="1" i="1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400" b="1" i="1" kern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Blue lines = TKR trajectories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Grey Boxes = CAL log hits ,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 crosses = Reconstructed CAL energy deposits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Yellow Line = Incoming photon direction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C0A6-2280-BC42-9D29-0534C2579E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photon event</a:t>
            </a:r>
            <a:endParaRPr lang="en-US" dirty="0"/>
          </a:p>
        </p:txBody>
      </p:sp>
      <p:pic>
        <p:nvPicPr>
          <p:cNvPr id="3" name="Content Placeholder 5" descr="EventDisplay.png"/>
          <p:cNvPicPr>
            <a:picLocks noChangeAspect="1"/>
          </p:cNvPicPr>
          <p:nvPr/>
        </p:nvPicPr>
        <p:blipFill>
          <a:blip r:embed="rId2"/>
          <a:srcRect l="885" t="2077" r="885" b="3462"/>
          <a:stretch>
            <a:fillRect/>
          </a:stretch>
        </p:blipFill>
        <p:spPr bwMode="auto">
          <a:xfrm>
            <a:off x="137160" y="914399"/>
            <a:ext cx="8856731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C0A6-2280-BC42-9D29-0534C2579E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" y="4798873"/>
            <a:ext cx="3291840" cy="17543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Track starts in middle of TKR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Calorimeter topology highly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consistent with EM Shower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Only small signals in ACD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hape 121"/>
          <p:cNvCxnSpPr>
            <a:stCxn id="9" idx="3"/>
            <a:endCxn id="121" idx="1"/>
          </p:cNvCxnSpPr>
          <p:nvPr/>
        </p:nvCxnSpPr>
        <p:spPr>
          <a:xfrm flipV="1">
            <a:off x="6553205" y="5295903"/>
            <a:ext cx="1219201" cy="114299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Photon Selection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81100"/>
            <a:ext cx="2819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Trigger Request: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Minimal signal in LAT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TKR 3 layers in a row OR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CAL log &gt; 1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GeV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(5-10 kHz)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baseline="-25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012" y="1181100"/>
            <a:ext cx="28956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Trigger Accept: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Veto ACD TKR coincidence if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 CAL log &gt; 100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MeV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363788"/>
            <a:ext cx="357822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Onboard Filter: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Flight software uses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fast signals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to reduce CR rate (~400Hz)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028699"/>
            <a:ext cx="7145450" cy="2368296"/>
          </a:xfrm>
          <a:prstGeom prst="rect">
            <a:avLst/>
          </a:prstGeom>
          <a:noFill/>
          <a:ln w="28575" cmpd="sng"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dirty="0" smtClean="0">
                <a:solidFill>
                  <a:schemeClr val="bg2"/>
                </a:solidFill>
              </a:rPr>
              <a:t>Onboard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996936"/>
            <a:ext cx="2895600" cy="826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Event Reconstruction: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Track finding and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fiducial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cuts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4838704"/>
            <a:ext cx="2895600" cy="1142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Event Selections: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Ground software uses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all </a:t>
            </a:r>
          </a:p>
          <a:p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signals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and detailed analysis to reject CR (~few Hz)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Shape 14"/>
          <p:cNvCxnSpPr>
            <a:stCxn id="5" idx="3"/>
            <a:endCxn id="19" idx="0"/>
          </p:cNvCxnSpPr>
          <p:nvPr/>
        </p:nvCxnSpPr>
        <p:spPr>
          <a:xfrm>
            <a:off x="6932617" y="1638300"/>
            <a:ext cx="1498601" cy="1945483"/>
          </a:xfrm>
          <a:prstGeom prst="bentConnector2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6" idx="3"/>
            <a:endCxn id="19" idx="0"/>
          </p:cNvCxnSpPr>
          <p:nvPr/>
        </p:nvCxnSpPr>
        <p:spPr>
          <a:xfrm>
            <a:off x="6931025" y="2820988"/>
            <a:ext cx="1500189" cy="762794"/>
          </a:xfrm>
          <a:prstGeom prst="bentConnector2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72405" y="3583783"/>
            <a:ext cx="1317625" cy="914400"/>
          </a:xfrm>
          <a:prstGeom prst="rect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rgbClr val="800000"/>
                </a:solidFill>
              </a:rPr>
              <a:t>Diagnostic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Sample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(DGN)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4055" y="1301235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prescale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934200" y="1485900"/>
            <a:ext cx="304800" cy="304800"/>
          </a:xfrm>
          <a:prstGeom prst="ellipse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hape 34"/>
          <p:cNvCxnSpPr>
            <a:stCxn id="4" idx="3"/>
            <a:endCxn id="5" idx="1"/>
          </p:cNvCxnSpPr>
          <p:nvPr/>
        </p:nvCxnSpPr>
        <p:spPr>
          <a:xfrm flipV="1">
            <a:off x="3276600" y="1638301"/>
            <a:ext cx="760412" cy="1143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19" idx="2"/>
            <a:endCxn id="8" idx="0"/>
          </p:cNvCxnSpPr>
          <p:nvPr/>
        </p:nvCxnSpPr>
        <p:spPr>
          <a:xfrm rot="5400000">
            <a:off x="4804433" y="1370156"/>
            <a:ext cx="498752" cy="675481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hape 38"/>
          <p:cNvCxnSpPr>
            <a:stCxn id="146" idx="2"/>
            <a:endCxn id="8" idx="0"/>
          </p:cNvCxnSpPr>
          <p:nvPr/>
        </p:nvCxnSpPr>
        <p:spPr>
          <a:xfrm rot="5400000">
            <a:off x="3332026" y="2842559"/>
            <a:ext cx="498752" cy="38100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374056" y="2451657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prescale</a:t>
            </a:r>
            <a:endParaRPr lang="en-US" dirty="0"/>
          </a:p>
        </p:txBody>
      </p:sp>
      <p:cxnSp>
        <p:nvCxnSpPr>
          <p:cNvPr id="105" name="Shape 104"/>
          <p:cNvCxnSpPr>
            <a:stCxn id="8" idx="3"/>
            <a:endCxn id="9" idx="1"/>
          </p:cNvCxnSpPr>
          <p:nvPr/>
        </p:nvCxnSpPr>
        <p:spPr>
          <a:xfrm>
            <a:off x="3124200" y="5410203"/>
            <a:ext cx="533400" cy="15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7772405" y="5867401"/>
            <a:ext cx="1317625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Photon Event Classes</a:t>
            </a:r>
          </a:p>
        </p:txBody>
      </p:sp>
      <p:cxnSp>
        <p:nvCxnSpPr>
          <p:cNvPr id="115" name="Shape 104"/>
          <p:cNvCxnSpPr>
            <a:stCxn id="9" idx="2"/>
            <a:endCxn id="111" idx="1"/>
          </p:cNvCxnSpPr>
          <p:nvPr/>
        </p:nvCxnSpPr>
        <p:spPr>
          <a:xfrm rot="16200000" flipH="1">
            <a:off x="6267450" y="4819651"/>
            <a:ext cx="342902" cy="2667000"/>
          </a:xfrm>
          <a:prstGeom prst="bentConnector2">
            <a:avLst/>
          </a:prstGeom>
          <a:ln w="38100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7772406" y="4838701"/>
            <a:ext cx="1317625" cy="914400"/>
          </a:xfrm>
          <a:prstGeom prst="rect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rgbClr val="800000"/>
                </a:solidFill>
              </a:rPr>
              <a:t>Validation Sample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707247" y="4926569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prescale</a:t>
            </a:r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6934200" y="2668588"/>
            <a:ext cx="304800" cy="304800"/>
          </a:xfrm>
          <a:prstGeom prst="ellipse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53200" y="5257800"/>
            <a:ext cx="304800" cy="304800"/>
          </a:xfrm>
          <a:prstGeom prst="ellipse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419600" y="3583783"/>
            <a:ext cx="21336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Flight Software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Photon Sample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(FSW_GAM)</a:t>
            </a:r>
          </a:p>
        </p:txBody>
      </p:sp>
      <p:cxnSp>
        <p:nvCxnSpPr>
          <p:cNvPr id="204" name="Straight Arrow Connector 203"/>
          <p:cNvCxnSpPr/>
          <p:nvPr/>
        </p:nvCxnSpPr>
        <p:spPr>
          <a:xfrm rot="5400000">
            <a:off x="5349876" y="2229645"/>
            <a:ext cx="268288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rot="5400000">
            <a:off x="5351464" y="3448844"/>
            <a:ext cx="268288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28605" y="6139940"/>
            <a:ext cx="497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Several pre-scaled samples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of events rejected at various stages of analysis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2474912"/>
            <a:ext cx="2819400" cy="344488"/>
          </a:xfrm>
          <a:prstGeom prst="rect">
            <a:avLst/>
          </a:prstGeom>
          <a:solidFill>
            <a:srgbClr val="F9DAE6"/>
          </a:solidFill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dirty="0" smtClean="0">
                <a:solidFill>
                  <a:srgbClr val="800000"/>
                </a:solidFill>
              </a:rPr>
              <a:t>Periodic Trigger Sample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_noBKG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Fermi_noBKG.pot</Template>
  <TotalTime>1992</TotalTime>
  <Words>2357</Words>
  <Application>Microsoft Office PowerPoint</Application>
  <PresentationFormat>On-screen Show (4:3)</PresentationFormat>
  <Paragraphs>501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Fermi_noBKG</vt:lpstr>
      <vt:lpstr>Fermi LAT Overview</vt:lpstr>
      <vt:lpstr>The Large Area Telescope </vt:lpstr>
      <vt:lpstr>Outline</vt:lpstr>
      <vt:lpstr>Overview</vt:lpstr>
      <vt:lpstr>A typical Gamma-ray Telescope</vt:lpstr>
      <vt:lpstr>Salient Features of the LAT</vt:lpstr>
      <vt:lpstr>Single Event Gallery</vt:lpstr>
      <vt:lpstr>A good photon event</vt:lpstr>
      <vt:lpstr>Overview of the Photon Selection Process</vt:lpstr>
      <vt:lpstr>Instrument Response Functions</vt:lpstr>
      <vt:lpstr>Silicon Tracker</vt:lpstr>
      <vt:lpstr>Images of the TKR</vt:lpstr>
      <vt:lpstr>TKR Roles</vt:lpstr>
      <vt:lpstr>CsI Calorimeter</vt:lpstr>
      <vt:lpstr>Images of the CAL</vt:lpstr>
      <vt:lpstr>CAL Roles</vt:lpstr>
      <vt:lpstr>Anti-Coincidence Detector</vt:lpstr>
      <vt:lpstr>Images of the ACD</vt:lpstr>
      <vt:lpstr>ACD Roles</vt:lpstr>
      <vt:lpstr>Trigger and Filter</vt:lpstr>
      <vt:lpstr>Roles of the Trigger and Filter</vt:lpstr>
      <vt:lpstr>Hardware Trigger Components</vt:lpstr>
      <vt:lpstr>ACD Region of Interest definitions</vt:lpstr>
      <vt:lpstr>FSW Onboard Filter</vt:lpstr>
      <vt:lpstr>Data rates</vt:lpstr>
      <vt:lpstr>Event Reconstruction</vt:lpstr>
      <vt:lpstr>Event Reconstruction and Selection</vt:lpstr>
      <vt:lpstr>CAL Reconstruction</vt:lpstr>
      <vt:lpstr>TKR Reconstruction</vt:lpstr>
      <vt:lpstr>ACD Reconstruction</vt:lpstr>
      <vt:lpstr>Event Level Analysis</vt:lpstr>
      <vt:lpstr>Outputs of the event level analysis</vt:lpstr>
      <vt:lpstr>Data Processing Pipeline</vt:lpstr>
      <vt:lpstr>Data Monitoring: Solar Flare</vt:lpstr>
      <vt:lpstr>Instrument Response Functions</vt:lpstr>
      <vt:lpstr>Effective Area  (Aeff)</vt:lpstr>
      <vt:lpstr>Point Spread Function (P)</vt:lpstr>
      <vt:lpstr>Energy Dispersion (D)</vt:lpstr>
      <vt:lpstr>Particle Background Contamination</vt:lpstr>
      <vt:lpstr>Caveats and Use Cases</vt:lpstr>
      <vt:lpstr>Event Classes</vt:lpstr>
      <vt:lpstr>LLE data</vt:lpstr>
      <vt:lpstr>GRB science</vt:lpstr>
      <vt:lpstr>Short Transient Analysis</vt:lpstr>
      <vt:lpstr>Pulsar Science</vt:lpstr>
      <vt:lpstr>Periodic Analysis (eg. Pulsars)</vt:lpstr>
      <vt:lpstr>The LAT sky</vt:lpstr>
      <vt:lpstr>The Diffuse emission</vt:lpstr>
      <vt:lpstr>Diffuse Analysis</vt:lpstr>
      <vt:lpstr>The 2FGL catalog </vt:lpstr>
      <vt:lpstr>Source Analysis</vt:lpstr>
      <vt:lpstr>Summary</vt:lpstr>
      <vt:lpstr>The Large Area Telescope 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 LAT Overview</dc:title>
  <dc:creator>Eric Charles</dc:creator>
  <cp:lastModifiedBy>Franz</cp:lastModifiedBy>
  <cp:revision>18</cp:revision>
  <dcterms:created xsi:type="dcterms:W3CDTF">2011-06-03T16:05:17Z</dcterms:created>
  <dcterms:modified xsi:type="dcterms:W3CDTF">2012-08-23T11:08:53Z</dcterms:modified>
</cp:coreProperties>
</file>