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63" r:id="rId8"/>
    <p:sldId id="260" r:id="rId9"/>
    <p:sldId id="262" r:id="rId10"/>
    <p:sldId id="259" r:id="rId11"/>
    <p:sldId id="258" r:id="rId12"/>
    <p:sldId id="261" r:id="rId13"/>
    <p:sldId id="257" r:id="rId14"/>
    <p:sldId id="264" r:id="rId15"/>
    <p:sldId id="275" r:id="rId16"/>
    <p:sldId id="274" r:id="rId17"/>
    <p:sldId id="273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864" y="-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F90C-D6AC-44B7-96D0-4094AD65713E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0A75-FD95-470E-964E-7EF5C186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F90C-D6AC-44B7-96D0-4094AD65713E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0A75-FD95-470E-964E-7EF5C186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3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F90C-D6AC-44B7-96D0-4094AD65713E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0A75-FD95-470E-964E-7EF5C186A7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150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F90C-D6AC-44B7-96D0-4094AD65713E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0A75-FD95-470E-964E-7EF5C186A7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 smtClean="0"/>
              <a:t>“</a:t>
            </a:r>
            <a:endParaRPr lang="en-US" sz="12200" dirty="0"/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 smtClean="0"/>
              <a:t>”</a:t>
            </a:r>
            <a:endParaRPr lang="en-US" sz="12200" dirty="0"/>
          </a:p>
        </p:txBody>
      </p:sp>
    </p:spTree>
    <p:extLst>
      <p:ext uri="{BB962C8B-B14F-4D97-AF65-F5344CB8AC3E}">
        <p14:creationId xmlns:p14="http://schemas.microsoft.com/office/powerpoint/2010/main" val="2367694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F90C-D6AC-44B7-96D0-4094AD65713E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0A75-FD95-470E-964E-7EF5C186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03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F90C-D6AC-44B7-96D0-4094AD65713E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0A75-FD95-470E-964E-7EF5C186A7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1409" y="4953001"/>
            <a:ext cx="6001049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 smtClean="0"/>
              <a:t>“</a:t>
            </a:r>
            <a:endParaRPr lang="en-US" sz="12200" dirty="0"/>
          </a:p>
        </p:txBody>
      </p:sp>
      <p:sp>
        <p:nvSpPr>
          <p:cNvPr id="15" name="TextBox 14"/>
          <p:cNvSpPr txBox="1"/>
          <p:nvPr/>
        </p:nvSpPr>
        <p:spPr>
          <a:xfrm>
            <a:off x="7002348" y="331651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 smtClean="0"/>
              <a:t>”</a:t>
            </a:r>
            <a:endParaRPr lang="en-US" sz="12200" dirty="0"/>
          </a:p>
        </p:txBody>
      </p:sp>
    </p:spTree>
    <p:extLst>
      <p:ext uri="{BB962C8B-B14F-4D97-AF65-F5344CB8AC3E}">
        <p14:creationId xmlns:p14="http://schemas.microsoft.com/office/powerpoint/2010/main" val="2246401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F90C-D6AC-44B7-96D0-4094AD65713E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0A75-FD95-470E-964E-7EF5C186A7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1" y="3848611"/>
            <a:ext cx="6620968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046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F90C-D6AC-44B7-96D0-4094AD65713E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0A75-FD95-470E-964E-7EF5C186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30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F90C-D6AC-44B7-96D0-4094AD65713E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0A75-FD95-470E-964E-7EF5C186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09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F90C-D6AC-44B7-96D0-4094AD65713E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0A75-FD95-470E-964E-7EF5C186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81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430214"/>
            <a:ext cx="5568812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F90C-D6AC-44B7-96D0-4094AD65713E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0A75-FD95-470E-964E-7EF5C186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9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F90C-D6AC-44B7-96D0-4094AD65713E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0A75-FD95-470E-964E-7EF5C186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8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F90C-D6AC-44B7-96D0-4094AD65713E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0A75-FD95-470E-964E-7EF5C186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0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F90C-D6AC-44B7-96D0-4094AD65713E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0A75-FD95-470E-964E-7EF5C186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3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F90C-D6AC-44B7-96D0-4094AD65713E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0A75-FD95-470E-964E-7EF5C186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F90C-D6AC-44B7-96D0-4094AD65713E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0A75-FD95-470E-964E-7EF5C186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8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F90C-D6AC-44B7-96D0-4094AD65713E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0A75-FD95-470E-964E-7EF5C186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F90C-D6AC-44B7-96D0-4094AD65713E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0A75-FD95-470E-964E-7EF5C186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1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F90C-D6AC-44B7-96D0-4094AD65713E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0A75-FD95-470E-964E-7EF5C186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1F4F90C-D6AC-44B7-96D0-4094AD65713E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0A75-FD95-470E-964E-7EF5C186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11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elioviewer.org/?date=2011-02-15T01:51:05.000Z&amp;imageScale=19.363527&amp;centerX=0&amp;centerY=0&amp;imageLayers=%5bSDO,AIA,AIA,171,1,100%5d,%5bSOHO,LASCO,C2,white-light,1,100%5d,%5bSOHO,LASCO,C3,white-light,1,100%5d" TargetMode="External"/><Relationship Id="rId2" Type="http://schemas.openxmlformats.org/officeDocument/2006/relationships/hyperlink" Target="http://helioviewer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jhelioviewer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msal.com/isolsearch?hek_query=http://www.lmsal.com/hek/her?cosec=2&amp;cmd=search&amp;type=column&amp;event_type=ar,ce,cj,cw,ef,fi,fe,fa,fl,os&amp;event_region=all&amp;event_coordsys=helioprojective&amp;x1=-5000&amp;x2=5000&amp;y1=-5000&amp;y2=5000&amp;result_limit=120&amp;event_starttime=2011-02-15T00:00:00&amp;event_endtime=2011-02-16T00:00:00" TargetMode="External"/><Relationship Id="rId2" Type="http://schemas.openxmlformats.org/officeDocument/2006/relationships/hyperlink" Target="http://www.lmsal.com/isolsearch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virtualsolar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py.org/" TargetMode="External"/><Relationship Id="rId2" Type="http://schemas.openxmlformats.org/officeDocument/2006/relationships/hyperlink" Target="http://www.lmsal.com/ssw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msal.com/sdouserguide.html" TargetMode="External"/><Relationship Id="rId2" Type="http://schemas.openxmlformats.org/officeDocument/2006/relationships/hyperlink" Target="http://sprg.ssl.berkeley.edu/~tohban/wiki/index.php/RHESSI_Softwar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sslxr.mssl.ucl.ac.uk:8080/eiswiki/Wiki.jsp?page=DataProAnalysis" TargetMode="External"/><Relationship Id="rId4" Type="http://schemas.openxmlformats.org/officeDocument/2006/relationships/hyperlink" Target="http://xrt.cfa.harvard.edu/science/tutorials.php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prg.ssl.berkeley.edu/~tohban/browser/?show=grth1+qlpcr+gbmd+gbmo" TargetMode="External"/><Relationship Id="rId2" Type="http://schemas.openxmlformats.org/officeDocument/2006/relationships/hyperlink" Target="http://sprg.ssl.berkeley.edu/~tohban/brows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prg.ssl.berkeley.edu/~tohban/browser/?show=grth2+qlpcr+rms4b&amp;date=20110215&amp;time=015256&amp;bar=1" TargetMode="External"/><Relationship Id="rId4" Type="http://schemas.openxmlformats.org/officeDocument/2006/relationships/hyperlink" Target="http://sprg.ssl.berkeley.edu/~tohban/browser/?show=grth3+qlpcr+qlifs+qli04+qli06&amp;date=20050120&amp;time=064530&amp;bar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monitor.org/index.php?date=20050120" TargetMode="External"/><Relationship Id="rId2" Type="http://schemas.openxmlformats.org/officeDocument/2006/relationships/hyperlink" Target="http://solarmonitor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larmonitor.org/index.php?date=20110215&amp;region=111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Joint data </a:t>
            </a:r>
            <a:r>
              <a:rPr lang="en-US" dirty="0"/>
              <a:t>a</a:t>
            </a:r>
            <a:r>
              <a:rPr lang="en-US" dirty="0" smtClean="0"/>
              <a:t>nalysis with non-</a:t>
            </a:r>
            <a:r>
              <a:rPr lang="en-US" i="1" dirty="0" smtClean="0"/>
              <a:t>Fermi</a:t>
            </a:r>
            <a:r>
              <a:rPr lang="en-US" dirty="0" smtClean="0"/>
              <a:t> instruments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Albert Y. Shih</a:t>
            </a:r>
          </a:p>
          <a:p>
            <a:r>
              <a:rPr lang="en-US" dirty="0" smtClean="0"/>
              <a:t>2012 August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Helioviewer.org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http://helioviewer.org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Full-Sun and coronagraph images from </a:t>
            </a:r>
            <a:r>
              <a:rPr lang="en-US" i="1" dirty="0" smtClean="0"/>
              <a:t>SDO</a:t>
            </a:r>
            <a:r>
              <a:rPr lang="en-US" dirty="0" smtClean="0"/>
              <a:t> and </a:t>
            </a:r>
            <a:r>
              <a:rPr lang="en-US" i="1" dirty="0" smtClean="0"/>
              <a:t>STEREO</a:t>
            </a:r>
            <a:r>
              <a:rPr lang="en-US" dirty="0" smtClean="0"/>
              <a:t>, as well as </a:t>
            </a:r>
            <a:r>
              <a:rPr lang="en-US" i="1" dirty="0" smtClean="0"/>
              <a:t>SOHO</a:t>
            </a:r>
            <a:r>
              <a:rPr lang="en-US" dirty="0" smtClean="0"/>
              <a:t> and </a:t>
            </a:r>
            <a:r>
              <a:rPr lang="en-US" i="1" dirty="0" smtClean="0"/>
              <a:t>PROBA2</a:t>
            </a:r>
          </a:p>
          <a:p>
            <a:r>
              <a:rPr lang="en-US" dirty="0" smtClean="0"/>
              <a:t>Overlays different data sets and matches the time</a:t>
            </a:r>
          </a:p>
          <a:p>
            <a:r>
              <a:rPr lang="en-US" dirty="0" smtClean="0"/>
              <a:t>Can share images and movies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>
                <a:hlinkClick r:id="rId3"/>
              </a:rPr>
              <a:t>http://helioviewer.org/?date=2011-02-15T01:51:05.000Z&amp;imageScale=19.363527&amp;centerX=0&amp;centerY=0&amp;imageLayers=%5BSDO,AIA,AIA,171,1,100%5D,%5BSOHO,LASCO,C2,white-light,1,100%5D,%</a:t>
            </a:r>
            <a:r>
              <a:rPr lang="en-US" dirty="0" smtClean="0">
                <a:hlinkClick r:id="rId3"/>
              </a:rPr>
              <a:t>5BSOHO,LASCO,C3,white-light,1,100%5D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JHelioviewer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http://jhelioviewer.org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Similar functionality to Helioviewer.org, but is based on Java and runs locally on your computer</a:t>
            </a:r>
          </a:p>
          <a:p>
            <a:r>
              <a:rPr lang="en-US" dirty="0" smtClean="0"/>
              <a:t>Can correct for solar rotation</a:t>
            </a:r>
          </a:p>
        </p:txBody>
      </p:sp>
    </p:spTree>
    <p:extLst>
      <p:ext uri="{BB962C8B-B14F-4D97-AF65-F5344CB8AC3E}">
        <p14:creationId xmlns:p14="http://schemas.microsoft.com/office/powerpoint/2010/main" val="74957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Heliophysics</a:t>
            </a:r>
            <a:r>
              <a:rPr lang="en-US" dirty="0" smtClean="0"/>
              <a:t> Event Knowledgebase (HEK)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www.lmsal.com/isolsearch</a:t>
            </a:r>
            <a:endParaRPr lang="en-US" dirty="0" smtClean="0"/>
          </a:p>
          <a:p>
            <a:r>
              <a:rPr lang="en-US" dirty="0" smtClean="0"/>
              <a:t>Database of flares, active regions, and other coronal features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://www.lmsal.com/isolsearch?hek_query=http://www.lmsal.com/hek/her?cosec=2&amp;cmd=search&amp;type=column&amp;event_type=ar,ce,cj,cw,ef,fi,fe,fa,fl,os&amp;event_region=all&amp;event_coordsys=helioprojective&amp;x1=-5000&amp;x2=5000&amp;y1=-</a:t>
            </a:r>
            <a:r>
              <a:rPr lang="en-US" dirty="0" smtClean="0">
                <a:hlinkClick r:id="rId3"/>
              </a:rPr>
              <a:t>5000&amp;y2=5000&amp;result_limit=120&amp;event_starttime=2011-02-15T00:00:00&amp;event_endtime=2011-02-16T00:00:00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21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Solar Observatory (VSO)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http://virtualsolar.org/</a:t>
            </a:r>
            <a:endParaRPr lang="en-US" dirty="0" smtClean="0"/>
          </a:p>
          <a:p>
            <a:r>
              <a:rPr lang="en-US" dirty="0" smtClean="0"/>
              <a:t>Lots of data!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9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take the next step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3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SolarSoftWare</a:t>
            </a:r>
            <a:r>
              <a:rPr lang="en-US" dirty="0" smtClean="0"/>
              <a:t> (SSW)</a:t>
            </a:r>
          </a:p>
          <a:p>
            <a:pPr lvl="1"/>
            <a:r>
              <a:rPr lang="en-US" dirty="0" smtClean="0"/>
              <a:t>Primarily built on IDL</a:t>
            </a:r>
          </a:p>
          <a:p>
            <a:pPr lvl="1"/>
            <a:r>
              <a:rPr lang="en-US" dirty="0" smtClean="0"/>
              <a:t>Large amount of developed software</a:t>
            </a:r>
          </a:p>
          <a:p>
            <a:pPr lvl="1"/>
            <a:r>
              <a:rPr lang="en-US" dirty="0">
                <a:hlinkClick r:id="rId2"/>
              </a:rPr>
              <a:t>http://www.lmsal.com/ssw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err="1" smtClean="0"/>
              <a:t>SunPy</a:t>
            </a:r>
            <a:endParaRPr lang="en-US" dirty="0" smtClean="0"/>
          </a:p>
          <a:p>
            <a:pPr lvl="1"/>
            <a:r>
              <a:rPr lang="en-US" dirty="0" smtClean="0"/>
              <a:t>Built on Python</a:t>
            </a:r>
          </a:p>
          <a:p>
            <a:pPr lvl="1"/>
            <a:r>
              <a:rPr lang="en-US" dirty="0" smtClean="0"/>
              <a:t>Being actively developed, but so far can do only a small fraction of what SSW can do</a:t>
            </a:r>
          </a:p>
          <a:p>
            <a:pPr lvl="1"/>
            <a:r>
              <a:rPr lang="en-US" dirty="0">
                <a:hlinkClick r:id="rId3"/>
              </a:rPr>
              <a:t>http://www.sunpy.org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7699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ata analysis guides/tutorials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RHESSI</a:t>
            </a:r>
            <a:r>
              <a:rPr lang="en-US" dirty="0" smtClean="0"/>
              <a:t>: </a:t>
            </a:r>
            <a:r>
              <a:rPr lang="en-US" dirty="0">
                <a:hlinkClick r:id="rId2"/>
              </a:rPr>
              <a:t>http://sprg.ssl.berkeley.edu/~tohban/wiki/index.php/RHESSI_Software</a:t>
            </a:r>
            <a:endParaRPr lang="en-US" dirty="0" smtClean="0"/>
          </a:p>
          <a:p>
            <a:r>
              <a:rPr lang="en-US" i="1" dirty="0" smtClean="0"/>
              <a:t>SDO</a:t>
            </a:r>
            <a:r>
              <a:rPr lang="en-US" dirty="0" smtClean="0"/>
              <a:t>: </a:t>
            </a:r>
            <a:r>
              <a:rPr lang="en-US" dirty="0">
                <a:hlinkClick r:id="rId3"/>
              </a:rPr>
              <a:t>http://www.lmsal.com/sdouserguide.html</a:t>
            </a:r>
            <a:endParaRPr lang="en-US" dirty="0" smtClean="0"/>
          </a:p>
          <a:p>
            <a:r>
              <a:rPr lang="en-US" i="1" dirty="0" err="1" smtClean="0"/>
              <a:t>Hinode</a:t>
            </a:r>
            <a:r>
              <a:rPr lang="en-US" dirty="0" smtClean="0"/>
              <a:t>/XRT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xrt.cfa.harvard.edu/science/tutorials.php</a:t>
            </a:r>
            <a:endParaRPr lang="en-US" dirty="0" smtClean="0"/>
          </a:p>
          <a:p>
            <a:r>
              <a:rPr lang="en-US" i="1" dirty="0" err="1" smtClean="0"/>
              <a:t>Hinode</a:t>
            </a:r>
            <a:r>
              <a:rPr lang="en-US" dirty="0" smtClean="0"/>
              <a:t>/EIS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msslxr.mssl.ucl.ac.uk:8080/eiswiki/Wiki.jsp?page=DataProAnalysis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81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luck!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20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two-instrument example (part 1/4)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Type “</a:t>
            </a:r>
            <a:r>
              <a:rPr lang="en-US" dirty="0" err="1" smtClean="0"/>
              <a:t>sswidl</a:t>
            </a:r>
            <a:r>
              <a:rPr lang="en-US" dirty="0" smtClean="0"/>
              <a:t>” in a terminal to start SSW</a:t>
            </a:r>
          </a:p>
          <a:p>
            <a:r>
              <a:rPr lang="en-US" dirty="0" smtClean="0"/>
              <a:t>In SSW, type: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earch_network</a:t>
            </a:r>
            <a:r>
              <a:rPr lang="en-US" dirty="0" smtClean="0"/>
              <a:t>,/enable</a:t>
            </a:r>
          </a:p>
          <a:p>
            <a:pPr lvl="1"/>
            <a:r>
              <a:rPr lang="en-US" dirty="0" err="1" smtClean="0"/>
              <a:t>hessi</a:t>
            </a:r>
            <a:endParaRPr lang="en-US" dirty="0" smtClean="0"/>
          </a:p>
          <a:p>
            <a:r>
              <a:rPr lang="en-US" dirty="0" smtClean="0"/>
              <a:t>In the RHESSI GUI, click “File” </a:t>
            </a:r>
            <a:r>
              <a:rPr lang="en-US" dirty="0"/>
              <a:t>-&gt; </a:t>
            </a:r>
            <a:r>
              <a:rPr lang="en-US" dirty="0" smtClean="0"/>
              <a:t>“Select </a:t>
            </a:r>
            <a:r>
              <a:rPr lang="en-US" dirty="0"/>
              <a:t>Observation Time Interval</a:t>
            </a:r>
            <a:r>
              <a:rPr lang="en-US" dirty="0" smtClean="0"/>
              <a:t>...”</a:t>
            </a:r>
            <a:endParaRPr lang="en-US" dirty="0"/>
          </a:p>
          <a:p>
            <a:r>
              <a:rPr lang="en-US" dirty="0" smtClean="0"/>
              <a:t>In the text box following "Set </a:t>
            </a:r>
            <a:r>
              <a:rPr lang="en-US" dirty="0"/>
              <a:t>times to start/end of flare</a:t>
            </a:r>
            <a:r>
              <a:rPr lang="en-US" dirty="0" smtClean="0"/>
              <a:t>:”, type “2022619” and hit return</a:t>
            </a:r>
            <a:endParaRPr lang="en-US" dirty="0"/>
          </a:p>
          <a:p>
            <a:r>
              <a:rPr lang="en-US" dirty="0" smtClean="0"/>
              <a:t>Click “Plot </a:t>
            </a:r>
            <a:r>
              <a:rPr lang="en-US" dirty="0"/>
              <a:t>Observing Summary </a:t>
            </a:r>
            <a:r>
              <a:rPr lang="en-US" dirty="0" smtClean="0"/>
              <a:t>Data” </a:t>
            </a:r>
            <a:r>
              <a:rPr lang="en-US" dirty="0"/>
              <a:t>(1.8 MB download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Click “Set </a:t>
            </a:r>
            <a:r>
              <a:rPr lang="en-US" dirty="0" err="1"/>
              <a:t>Obs</a:t>
            </a:r>
            <a:r>
              <a:rPr lang="en-US" dirty="0"/>
              <a:t> Time and </a:t>
            </a:r>
            <a:r>
              <a:rPr lang="en-US" dirty="0" smtClean="0"/>
              <a:t>Close”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2506663"/>
            <a:ext cx="3298825" cy="3298825"/>
          </a:xfrm>
        </p:spPr>
      </p:pic>
    </p:spTree>
    <p:extLst>
      <p:ext uri="{BB962C8B-B14F-4D97-AF65-F5344CB8AC3E}">
        <p14:creationId xmlns:p14="http://schemas.microsoft.com/office/powerpoint/2010/main" val="1920993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(part 2/4)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RHESSI GUI, click “File” </a:t>
            </a:r>
            <a:r>
              <a:rPr lang="en-US" dirty="0"/>
              <a:t>-&gt; </a:t>
            </a:r>
            <a:r>
              <a:rPr lang="en-US" dirty="0" smtClean="0"/>
              <a:t>“Retrieve/Process Data” </a:t>
            </a:r>
            <a:r>
              <a:rPr lang="en-US" dirty="0"/>
              <a:t>-&gt; </a:t>
            </a:r>
            <a:r>
              <a:rPr lang="en-US" dirty="0" smtClean="0"/>
              <a:t>“Image...”</a:t>
            </a:r>
            <a:endParaRPr lang="en-US" dirty="0"/>
          </a:p>
          <a:p>
            <a:r>
              <a:rPr lang="en-US" dirty="0" smtClean="0"/>
              <a:t>Keep the default settings</a:t>
            </a:r>
            <a:endParaRPr lang="en-US" dirty="0"/>
          </a:p>
          <a:p>
            <a:r>
              <a:rPr lang="en-US" dirty="0" smtClean="0"/>
              <a:t>Click “Make </a:t>
            </a:r>
            <a:r>
              <a:rPr lang="en-US" dirty="0"/>
              <a:t>Plot/Image(s</a:t>
            </a:r>
            <a:r>
              <a:rPr lang="en-US" dirty="0" smtClean="0"/>
              <a:t>)” </a:t>
            </a:r>
            <a:r>
              <a:rPr lang="en-US" dirty="0"/>
              <a:t>(111 MB download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Click “Close”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2506663"/>
            <a:ext cx="3298825" cy="3298825"/>
          </a:xfrm>
        </p:spPr>
      </p:pic>
    </p:spTree>
    <p:extLst>
      <p:ext uri="{BB962C8B-B14F-4D97-AF65-F5344CB8AC3E}">
        <p14:creationId xmlns:p14="http://schemas.microsoft.com/office/powerpoint/2010/main" val="125773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out there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quick overview of (some) solar 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2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(part 3/4)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the RHESSI GUI, click “File” </a:t>
            </a:r>
            <a:r>
              <a:rPr lang="en-US" dirty="0"/>
              <a:t>-&gt; </a:t>
            </a:r>
            <a:r>
              <a:rPr lang="en-US" dirty="0" smtClean="0"/>
              <a:t>“Retrieve/Process Data” </a:t>
            </a:r>
            <a:r>
              <a:rPr lang="en-US" dirty="0"/>
              <a:t>-&gt; </a:t>
            </a:r>
            <a:r>
              <a:rPr lang="en-US" dirty="0" smtClean="0"/>
              <a:t>“Synoptic...”</a:t>
            </a:r>
            <a:endParaRPr lang="en-US" dirty="0"/>
          </a:p>
          <a:p>
            <a:r>
              <a:rPr lang="en-US" dirty="0" smtClean="0"/>
              <a:t>In the drop </a:t>
            </a:r>
            <a:r>
              <a:rPr lang="en-US" dirty="0"/>
              <a:t>b</a:t>
            </a:r>
            <a:r>
              <a:rPr lang="en-US" dirty="0" smtClean="0"/>
              <a:t>ox following “remote </a:t>
            </a:r>
            <a:r>
              <a:rPr lang="en-US" dirty="0"/>
              <a:t>sites </a:t>
            </a:r>
            <a:r>
              <a:rPr lang="en-US" dirty="0" smtClean="0"/>
              <a:t>-&gt;”, select “SOHO/EIT </a:t>
            </a:r>
            <a:r>
              <a:rPr lang="en-US" dirty="0"/>
              <a:t>(level 0</a:t>
            </a:r>
            <a:r>
              <a:rPr lang="en-US" dirty="0" smtClean="0"/>
              <a:t>)”</a:t>
            </a:r>
            <a:endParaRPr lang="en-US" dirty="0"/>
          </a:p>
          <a:p>
            <a:r>
              <a:rPr lang="en-US" dirty="0" smtClean="0"/>
              <a:t>Click “Search”</a:t>
            </a: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elect “efz20020226.102438” </a:t>
            </a:r>
            <a:r>
              <a:rPr lang="en-US" dirty="0"/>
              <a:t>in middle list</a:t>
            </a:r>
          </a:p>
          <a:p>
            <a:r>
              <a:rPr lang="en-US" dirty="0" smtClean="0"/>
              <a:t>Click “Download” </a:t>
            </a:r>
            <a:r>
              <a:rPr lang="en-US" dirty="0"/>
              <a:t>(2.1 MB download)</a:t>
            </a:r>
          </a:p>
          <a:p>
            <a:r>
              <a:rPr lang="en-US" dirty="0"/>
              <a:t>S</a:t>
            </a:r>
            <a:r>
              <a:rPr lang="en-US" dirty="0" smtClean="0"/>
              <a:t>elect “efz20020226.102438” </a:t>
            </a:r>
            <a:r>
              <a:rPr lang="en-US" dirty="0"/>
              <a:t>in bottom list</a:t>
            </a:r>
          </a:p>
          <a:p>
            <a:r>
              <a:rPr lang="en-US" dirty="0" smtClean="0"/>
              <a:t>Click “Display”</a:t>
            </a:r>
            <a:endParaRPr lang="en-US" dirty="0"/>
          </a:p>
          <a:p>
            <a:r>
              <a:rPr lang="en-US" dirty="0" smtClean="0"/>
              <a:t>Click “Done”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2506663"/>
            <a:ext cx="3298825" cy="3298825"/>
          </a:xfrm>
        </p:spPr>
      </p:pic>
    </p:spTree>
    <p:extLst>
      <p:ext uri="{BB962C8B-B14F-4D97-AF65-F5344CB8AC3E}">
        <p14:creationId xmlns:p14="http://schemas.microsoft.com/office/powerpoint/2010/main" val="32740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(part 4/4)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the RHESSI GUI, click “</a:t>
            </a:r>
            <a:r>
              <a:rPr lang="en-US" dirty="0" err="1" smtClean="0"/>
              <a:t>Plot_Control</a:t>
            </a:r>
            <a:r>
              <a:rPr lang="en-US" dirty="0" smtClean="0"/>
              <a:t>” </a:t>
            </a:r>
            <a:r>
              <a:rPr lang="en-US" dirty="0"/>
              <a:t>-&gt; </a:t>
            </a:r>
            <a:r>
              <a:rPr lang="en-US" dirty="0" smtClean="0"/>
              <a:t>“Image </a:t>
            </a:r>
            <a:r>
              <a:rPr lang="en-US" dirty="0"/>
              <a:t>Display Options</a:t>
            </a:r>
            <a:r>
              <a:rPr lang="en-US" dirty="0" smtClean="0"/>
              <a:t>...”</a:t>
            </a:r>
            <a:endParaRPr lang="en-US" dirty="0"/>
          </a:p>
          <a:p>
            <a:r>
              <a:rPr lang="en-US" dirty="0" smtClean="0"/>
              <a:t>Click “Color” (near the top)</a:t>
            </a: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elect “0 </a:t>
            </a:r>
            <a:r>
              <a:rPr lang="en-US" dirty="0"/>
              <a:t>- B-W </a:t>
            </a:r>
            <a:r>
              <a:rPr lang="en-US" dirty="0" smtClean="0"/>
              <a:t>LINEAR” </a:t>
            </a:r>
            <a:r>
              <a:rPr lang="en-US" dirty="0"/>
              <a:t>in the list and click </a:t>
            </a:r>
            <a:r>
              <a:rPr lang="en-US" dirty="0" smtClean="0"/>
              <a:t>“Accept”</a:t>
            </a:r>
            <a:endParaRPr lang="en-US" dirty="0"/>
          </a:p>
          <a:p>
            <a:r>
              <a:rPr lang="en-US" dirty="0" smtClean="0"/>
              <a:t>In the drop box following “Contour </a:t>
            </a:r>
            <a:r>
              <a:rPr lang="en-US" dirty="0"/>
              <a:t>#1</a:t>
            </a:r>
            <a:r>
              <a:rPr lang="en-US" dirty="0" smtClean="0"/>
              <a:t>:”, select the image that starts with “HESSI Image”</a:t>
            </a:r>
            <a:endParaRPr lang="en-US" dirty="0"/>
          </a:p>
          <a:p>
            <a:r>
              <a:rPr lang="en-US" dirty="0" smtClean="0"/>
              <a:t>Click “Accept </a:t>
            </a:r>
            <a:r>
              <a:rPr lang="en-US" dirty="0"/>
              <a:t>and </a:t>
            </a:r>
            <a:r>
              <a:rPr lang="en-US" dirty="0" smtClean="0"/>
              <a:t>Close”</a:t>
            </a:r>
            <a:endParaRPr lang="en-US" dirty="0"/>
          </a:p>
          <a:p>
            <a:r>
              <a:rPr lang="en-US" dirty="0"/>
              <a:t>Click and drag a box over the flare to zoom in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2506663"/>
            <a:ext cx="3298825" cy="3298825"/>
          </a:xfrm>
        </p:spPr>
      </p:pic>
    </p:spTree>
    <p:extLst>
      <p:ext uri="{BB962C8B-B14F-4D97-AF65-F5344CB8AC3E}">
        <p14:creationId xmlns:p14="http://schemas.microsoft.com/office/powerpoint/2010/main" val="37500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i="1" dirty="0" err="1" smtClean="0"/>
              <a:t>Reuven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Ramaty</a:t>
            </a:r>
            <a:r>
              <a:rPr lang="en-US" sz="3200" i="1" dirty="0" smtClean="0"/>
              <a:t> High-Energy Solar Spectroscopic Imager</a:t>
            </a:r>
            <a:r>
              <a:rPr lang="en-US" sz="3200" dirty="0" smtClean="0"/>
              <a:t> (</a:t>
            </a:r>
            <a:r>
              <a:rPr lang="en-US" sz="3200" i="1" dirty="0" smtClean="0"/>
              <a:t>RHESSI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X-ray and gamma-ray imaging spectroscopy using germanium detectors</a:t>
            </a:r>
          </a:p>
          <a:p>
            <a:r>
              <a:rPr lang="en-US" dirty="0" smtClean="0"/>
              <a:t>Spectroscopy: 3 </a:t>
            </a:r>
            <a:r>
              <a:rPr lang="en-US" dirty="0" err="1" smtClean="0"/>
              <a:t>keV</a:t>
            </a:r>
            <a:r>
              <a:rPr lang="en-US" dirty="0" smtClean="0"/>
              <a:t> to 17 MeV, &lt; few </a:t>
            </a:r>
            <a:r>
              <a:rPr lang="en-US" dirty="0" err="1" smtClean="0"/>
              <a:t>keV</a:t>
            </a:r>
            <a:r>
              <a:rPr lang="en-US" dirty="0" smtClean="0"/>
              <a:t> resolution</a:t>
            </a:r>
          </a:p>
          <a:p>
            <a:r>
              <a:rPr lang="en-US" dirty="0" smtClean="0"/>
              <a:t>Angular resolution: &gt;2” (X-rays) or &gt;35” (gamma rays)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92" y="4158457"/>
            <a:ext cx="2463267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25"/>
          <a:stretch/>
        </p:blipFill>
        <p:spPr>
          <a:xfrm>
            <a:off x="4090347" y="4158457"/>
            <a:ext cx="2380945" cy="2286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66" y="1872457"/>
            <a:ext cx="3292660" cy="2286000"/>
          </a:xfrm>
        </p:spPr>
      </p:pic>
    </p:spTree>
    <p:extLst>
      <p:ext uri="{BB962C8B-B14F-4D97-AF65-F5344CB8AC3E}">
        <p14:creationId xmlns:p14="http://schemas.microsoft.com/office/powerpoint/2010/main" val="14652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Solar Dynamics Observatory</a:t>
            </a:r>
            <a:r>
              <a:rPr lang="en-US" dirty="0" smtClean="0"/>
              <a:t> (</a:t>
            </a:r>
            <a:r>
              <a:rPr lang="en-US" i="1" dirty="0" smtClean="0"/>
              <a:t>SDO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Atmospheric Imaging Assembly (AIA)</a:t>
            </a:r>
          </a:p>
          <a:p>
            <a:pPr lvl="1"/>
            <a:r>
              <a:rPr lang="en-US" dirty="0"/>
              <a:t>Full-Sun images with ~</a:t>
            </a:r>
            <a:r>
              <a:rPr lang="en-US" dirty="0" smtClean="0"/>
              <a:t>1” angular </a:t>
            </a:r>
            <a:r>
              <a:rPr lang="en-US" dirty="0"/>
              <a:t>resolution </a:t>
            </a:r>
            <a:endParaRPr lang="en-US" dirty="0" smtClean="0"/>
          </a:p>
          <a:p>
            <a:pPr lvl="1"/>
            <a:r>
              <a:rPr lang="en-US" dirty="0" smtClean="0"/>
              <a:t>10 different wavelengths (</a:t>
            </a:r>
            <a:r>
              <a:rPr lang="en-US" dirty="0" err="1" smtClean="0"/>
              <a:t>photospheric</a:t>
            </a:r>
            <a:r>
              <a:rPr lang="en-US" dirty="0" smtClean="0"/>
              <a:t> to coronal temperatures)</a:t>
            </a:r>
            <a:endParaRPr lang="en-US" dirty="0"/>
          </a:p>
          <a:p>
            <a:r>
              <a:rPr lang="en-US" dirty="0" smtClean="0"/>
              <a:t>Extreme Ultraviolet Variability Experiment (EVE)</a:t>
            </a:r>
          </a:p>
          <a:p>
            <a:pPr lvl="1"/>
            <a:r>
              <a:rPr lang="en-US" dirty="0" smtClean="0"/>
              <a:t>Sun-integrated </a:t>
            </a:r>
            <a:r>
              <a:rPr lang="en-US" dirty="0" err="1" smtClean="0"/>
              <a:t>spectropscopy</a:t>
            </a:r>
            <a:endParaRPr lang="en-US" dirty="0" smtClean="0"/>
          </a:p>
          <a:p>
            <a:pPr lvl="1"/>
            <a:r>
              <a:rPr lang="en-US" dirty="0" smtClean="0"/>
              <a:t>6–106 nm with 0.1 nm resolution</a:t>
            </a:r>
          </a:p>
          <a:p>
            <a:r>
              <a:rPr lang="en-US" dirty="0" err="1" smtClean="0"/>
              <a:t>Helioseismic</a:t>
            </a:r>
            <a:r>
              <a:rPr lang="en-US" dirty="0" smtClean="0"/>
              <a:t> and Magnetic Imager (HMI)</a:t>
            </a:r>
          </a:p>
          <a:p>
            <a:pPr lvl="1"/>
            <a:r>
              <a:rPr lang="en-US" dirty="0" err="1" smtClean="0"/>
              <a:t>Magnetograms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814" y="1152983"/>
            <a:ext cx="3298825" cy="32988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814" y="4451808"/>
            <a:ext cx="309417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1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Hinode</a:t>
            </a:r>
            <a:r>
              <a:rPr lang="en-US" dirty="0" smtClean="0"/>
              <a:t> (formerly </a:t>
            </a:r>
            <a:r>
              <a:rPr lang="en-US" i="1" dirty="0" smtClean="0"/>
              <a:t>Solar-B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X-Ray Telescope (XRT)</a:t>
            </a:r>
          </a:p>
          <a:p>
            <a:pPr lvl="1"/>
            <a:r>
              <a:rPr lang="en-US" dirty="0" smtClean="0"/>
              <a:t>Full-Sun soft X-ray images with 2” angular resolution</a:t>
            </a:r>
          </a:p>
          <a:p>
            <a:r>
              <a:rPr lang="en-US" dirty="0" smtClean="0"/>
              <a:t>Extreme-Ultraviolet Imaging Spectrometer (EIS)</a:t>
            </a:r>
          </a:p>
          <a:p>
            <a:pPr lvl="1"/>
            <a:r>
              <a:rPr lang="en-US" dirty="0" smtClean="0"/>
              <a:t>17–21 nm and 25–29 nm with 0.1 nm resolution</a:t>
            </a:r>
          </a:p>
          <a:p>
            <a:pPr lvl="1"/>
            <a:r>
              <a:rPr lang="en-US" dirty="0" smtClean="0"/>
              <a:t>Slit: 1”, 2” wide</a:t>
            </a:r>
          </a:p>
          <a:p>
            <a:pPr lvl="1"/>
            <a:r>
              <a:rPr lang="en-US" dirty="0" smtClean="0"/>
              <a:t>Slot: 40”, 266” wide</a:t>
            </a:r>
          </a:p>
          <a:p>
            <a:r>
              <a:rPr lang="en-US" dirty="0"/>
              <a:t>Solar Optical Telescope (SOT)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761" y="1703136"/>
            <a:ext cx="3200400" cy="3200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41" y="4903536"/>
            <a:ext cx="449884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4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Solar </a:t>
            </a:r>
            <a:r>
              <a:rPr lang="en-US" i="1" dirty="0" err="1" smtClean="0"/>
              <a:t>TErrestrial</a:t>
            </a:r>
            <a:r>
              <a:rPr lang="en-US" i="1" dirty="0" smtClean="0"/>
              <a:t> </a:t>
            </a:r>
            <a:r>
              <a:rPr lang="en-US" i="1" dirty="0" err="1" smtClean="0"/>
              <a:t>RElations</a:t>
            </a:r>
            <a:r>
              <a:rPr lang="en-US" i="1" dirty="0" smtClean="0"/>
              <a:t> Observatory</a:t>
            </a:r>
            <a:r>
              <a:rPr lang="en-US" dirty="0" smtClean="0"/>
              <a:t> (</a:t>
            </a:r>
            <a:r>
              <a:rPr lang="en-US" i="1" dirty="0" smtClean="0"/>
              <a:t>STEREO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spacecraft drifting away from Earth along its orbit at ~22</a:t>
            </a:r>
            <a:r>
              <a:rPr lang="en-US" i="1" dirty="0" smtClean="0"/>
              <a:t>°/</a:t>
            </a:r>
            <a:r>
              <a:rPr lang="en-US" dirty="0" smtClean="0"/>
              <a:t>year</a:t>
            </a:r>
          </a:p>
          <a:p>
            <a:r>
              <a:rPr lang="en-US" dirty="0" smtClean="0"/>
              <a:t>SECCHI/EUVI</a:t>
            </a:r>
          </a:p>
          <a:p>
            <a:pPr lvl="1"/>
            <a:r>
              <a:rPr lang="en-US" dirty="0" smtClean="0"/>
              <a:t>Full-Sun images with ~4” angular resolution</a:t>
            </a:r>
          </a:p>
          <a:p>
            <a:pPr lvl="1"/>
            <a:r>
              <a:rPr lang="en-US" dirty="0" smtClean="0"/>
              <a:t>4 different wavelengths</a:t>
            </a:r>
          </a:p>
          <a:p>
            <a:r>
              <a:rPr lang="en-US" dirty="0" smtClean="0"/>
              <a:t>STEREO/WAVES (SWAVES)</a:t>
            </a:r>
          </a:p>
          <a:p>
            <a:pPr lvl="1"/>
            <a:r>
              <a:rPr lang="en-US" dirty="0" smtClean="0"/>
              <a:t>HFR: 16 MHz to 125 kHz</a:t>
            </a:r>
          </a:p>
          <a:p>
            <a:r>
              <a:rPr lang="en-US" dirty="0" smtClean="0"/>
              <a:t>and more!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949" y="1853248"/>
            <a:ext cx="3298825" cy="263906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627" y="4492308"/>
            <a:ext cx="2286000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27" y="4492308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Resources to sift through the wealth of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0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RHESSI</a:t>
            </a:r>
            <a:r>
              <a:rPr lang="en-US" dirty="0" smtClean="0"/>
              <a:t> 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hlinkClick r:id="rId2"/>
              </a:rPr>
              <a:t>http://sprg.ssl.berkeley.edu/~tohban/browser/</a:t>
            </a:r>
            <a:endParaRPr lang="en-US" dirty="0" smtClean="0"/>
          </a:p>
          <a:p>
            <a:r>
              <a:rPr lang="en-US" dirty="0" smtClean="0"/>
              <a:t>Primarily focuses on </a:t>
            </a:r>
            <a:r>
              <a:rPr lang="en-US" i="1" dirty="0" smtClean="0"/>
              <a:t>RHESSI</a:t>
            </a:r>
            <a:r>
              <a:rPr lang="en-US" dirty="0" smtClean="0"/>
              <a:t>, but also has </a:t>
            </a:r>
            <a:r>
              <a:rPr lang="en-US" i="1" dirty="0" smtClean="0"/>
              <a:t>GOES</a:t>
            </a:r>
            <a:r>
              <a:rPr lang="en-US" dirty="0" smtClean="0"/>
              <a:t>, </a:t>
            </a:r>
            <a:r>
              <a:rPr lang="en-US" i="1" dirty="0" smtClean="0"/>
              <a:t>Fermi</a:t>
            </a:r>
            <a:r>
              <a:rPr lang="en-US" dirty="0" smtClean="0"/>
              <a:t>, and radio data</a:t>
            </a:r>
          </a:p>
          <a:p>
            <a:r>
              <a:rPr lang="en-US" dirty="0" smtClean="0"/>
              <a:t>Matches up plots by date and time</a:t>
            </a:r>
          </a:p>
          <a:p>
            <a:r>
              <a:rPr lang="en-US" dirty="0" smtClean="0"/>
              <a:t>Provides links to other data-browsing resources (e.g., </a:t>
            </a:r>
            <a:r>
              <a:rPr lang="en-US" dirty="0" err="1" smtClean="0"/>
              <a:t>SolarMonitor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>
                <a:hlinkClick r:id="rId3"/>
              </a:rPr>
              <a:t>http://sprg.ssl.berkeley.edu/~tohban/browser/?</a:t>
            </a:r>
            <a:r>
              <a:rPr lang="en-US" dirty="0" smtClean="0">
                <a:hlinkClick r:id="rId3"/>
              </a:rPr>
              <a:t>show=grth1+qlpcr+gbmd+gbmo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http://sprg.ssl.berkeley.edu/~tohban/browser/?</a:t>
            </a:r>
            <a:r>
              <a:rPr lang="en-US" dirty="0" smtClean="0">
                <a:hlinkClick r:id="rId4"/>
              </a:rPr>
              <a:t>show=grth3+qlpcr+qlifs+qli04+qli06&amp;date=20050120&amp;time=064530&amp;bar=1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http://sprg.ssl.berkeley.edu/~tohban/browser/?</a:t>
            </a:r>
            <a:r>
              <a:rPr lang="en-US" dirty="0" smtClean="0">
                <a:hlinkClick r:id="rId5"/>
              </a:rPr>
              <a:t>show=grth2+qlpcr+rms4b&amp;date=20110215&amp;time=015256&amp;bar=1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9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SolarMonitor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http://solarmonitor.org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An assortment of daily full-Sun images:</a:t>
            </a:r>
          </a:p>
          <a:p>
            <a:pPr lvl="1"/>
            <a:r>
              <a:rPr lang="en-US" i="1" dirty="0" smtClean="0"/>
              <a:t>SDO</a:t>
            </a:r>
            <a:r>
              <a:rPr lang="en-US" dirty="0" smtClean="0"/>
              <a:t>/AIA, </a:t>
            </a:r>
            <a:r>
              <a:rPr lang="en-US" i="1" dirty="0" smtClean="0"/>
              <a:t>SDO</a:t>
            </a:r>
            <a:r>
              <a:rPr lang="en-US" dirty="0" smtClean="0"/>
              <a:t>/HMI, </a:t>
            </a:r>
            <a:r>
              <a:rPr lang="en-US" i="1" dirty="0" err="1" smtClean="0"/>
              <a:t>Hinode</a:t>
            </a:r>
            <a:r>
              <a:rPr lang="en-US" dirty="0" smtClean="0"/>
              <a:t>/XRT, </a:t>
            </a:r>
            <a:r>
              <a:rPr lang="en-US" i="1" dirty="0" smtClean="0"/>
              <a:t>STEREO</a:t>
            </a:r>
            <a:r>
              <a:rPr lang="en-US" dirty="0" smtClean="0"/>
              <a:t>/EUVI, Global H-alpha Network (GHN), and more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www.solarmonitor.org/index.php?date=20050120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www.solarmonitor.org/index.php?date=20110215&amp;region=11158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 Gree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4656</TotalTime>
  <Words>808</Words>
  <Application>Microsoft Office PowerPoint</Application>
  <PresentationFormat>On-screen Show (4:3)</PresentationFormat>
  <Paragraphs>121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</vt:lpstr>
      <vt:lpstr>Joint data analysis with non-Fermi instruments</vt:lpstr>
      <vt:lpstr>What’s out there</vt:lpstr>
      <vt:lpstr>Reuven Ramaty High-Energy Solar Spectroscopic Imager (RHESSI)</vt:lpstr>
      <vt:lpstr>Solar Dynamics Observatory (SDO)</vt:lpstr>
      <vt:lpstr>Hinode (formerly Solar-B)</vt:lpstr>
      <vt:lpstr>Solar TErrestrial RElations Observatory (STEREO)</vt:lpstr>
      <vt:lpstr>Where to start</vt:lpstr>
      <vt:lpstr>RHESSI Browser</vt:lpstr>
      <vt:lpstr>SolarMonitor</vt:lpstr>
      <vt:lpstr>Helioviewer.org</vt:lpstr>
      <vt:lpstr>JHelioviewer</vt:lpstr>
      <vt:lpstr>Heliophysics Event Knowledgebase (HEK)</vt:lpstr>
      <vt:lpstr>Virtual Solar Observatory (VSO)</vt:lpstr>
      <vt:lpstr>How to take the next step</vt:lpstr>
      <vt:lpstr>Software</vt:lpstr>
      <vt:lpstr>Data analysis guides/tutorials</vt:lpstr>
      <vt:lpstr>Good luck!</vt:lpstr>
      <vt:lpstr>A two-instrument example (part 1/4)</vt:lpstr>
      <vt:lpstr>Example (part 2/4) </vt:lpstr>
      <vt:lpstr>Example (part 3/4) </vt:lpstr>
      <vt:lpstr>Example (part 4/4)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Fermi/RHESSI/SDO/Hinode/STEREO Analysis</dc:title>
  <dc:creator>Albert Y. Shih</dc:creator>
  <cp:lastModifiedBy>Albert Y. Shih</cp:lastModifiedBy>
  <cp:revision>52</cp:revision>
  <dcterms:created xsi:type="dcterms:W3CDTF">2012-08-18T20:55:21Z</dcterms:created>
  <dcterms:modified xsi:type="dcterms:W3CDTF">2012-08-23T15:14:20Z</dcterms:modified>
</cp:coreProperties>
</file>