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8" r:id="rId3"/>
    <p:sldId id="268" r:id="rId4"/>
    <p:sldId id="263" r:id="rId5"/>
    <p:sldId id="267" r:id="rId6"/>
    <p:sldId id="271" r:id="rId7"/>
    <p:sldId id="272" r:id="rId8"/>
    <p:sldId id="274" r:id="rId9"/>
    <p:sldId id="273" r:id="rId10"/>
    <p:sldId id="276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82010-3DCB-4B7B-8604-B8C09901F54E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8C6DC-3BFE-49F0-BE96-3D4EA592D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8C6DC-3BFE-49F0-BE96-3D4EA592D5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F01159B-EDA3-47E4-B240-6B7C91AEB2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F01159B-EDA3-47E4-B240-6B7C91AEB25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hesperia.gsfc.nasa.gov/fermi/gbm/rsp/" TargetMode="External"/><Relationship Id="rId3" Type="http://schemas.openxmlformats.org/officeDocument/2006/relationships/hyperlink" Target="http://hesperia.gsfc.nasa.gov/fermi/gbm/qlook/fermi_gbm_flare_list.txt" TargetMode="External"/><Relationship Id="rId7" Type="http://schemas.openxmlformats.org/officeDocument/2006/relationships/hyperlink" Target="http://hesperia.gsfc.nasa.gov/ssw/packages/spex/doc/ospex_explanation.htm" TargetMode="External"/><Relationship Id="rId2" Type="http://schemas.openxmlformats.org/officeDocument/2006/relationships/hyperlink" Target="http://hesperia.gsfc.nasa.gov/fermi_sol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speria.gsfc.nasa.gov/fermi_solar/fermi_sw_utilities.htm" TargetMode="External"/><Relationship Id="rId5" Type="http://schemas.openxmlformats.org/officeDocument/2006/relationships/hyperlink" Target="http://sprg.ssl.berkeley.edu/~tohban/browser/?show=grth+qlpcr+gbmo+gbmd" TargetMode="External"/><Relationship Id="rId4" Type="http://schemas.openxmlformats.org/officeDocument/2006/relationships/hyperlink" Target="http://hesperia.gsfc.nasa.gov/fermi/gbm/qlook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esperia.gsfc.nasa.gov/fermi_sola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hesperia.gsfc.nasa.gov/fermi/gbm/qlook/fermi_gbm_flare_list.tx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prg.ssl.berkeley.edu/~tohban/browser/?show=grth+qlpcr+gbmo+gbmd" TargetMode="External"/><Relationship Id="rId2" Type="http://schemas.openxmlformats.org/officeDocument/2006/relationships/hyperlink" Target="http://hesperia.gsfc.nasa.gov/fermi/gbm/qloo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esperia.gsfc.nasa.gov/fermi/gbm/rsp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Kim Tolbert</a:t>
            </a:r>
          </a:p>
          <a:p>
            <a:endParaRPr lang="en-US" sz="1800" dirty="0" smtClean="0"/>
          </a:p>
          <a:p>
            <a:r>
              <a:rPr lang="en-US" sz="1800" dirty="0" smtClean="0"/>
              <a:t>The Catholic </a:t>
            </a:r>
            <a:r>
              <a:rPr lang="en-US" sz="1800" dirty="0" smtClean="0"/>
              <a:t>University of America</a:t>
            </a:r>
          </a:p>
          <a:p>
            <a:r>
              <a:rPr lang="en-US" sz="1800" dirty="0" smtClean="0"/>
              <a:t>And</a:t>
            </a:r>
          </a:p>
          <a:p>
            <a:r>
              <a:rPr lang="en-US" sz="1800" dirty="0" smtClean="0"/>
              <a:t>Goddard Space Flight Center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FERMI Solar </a:t>
            </a:r>
            <a:r>
              <a:rPr lang="en-US" dirty="0" smtClean="0"/>
              <a:t>D</a:t>
            </a:r>
            <a:r>
              <a:rPr lang="en-US" dirty="0" smtClean="0"/>
              <a:t>ata Availability </a:t>
            </a:r>
            <a:r>
              <a:rPr lang="en-US" dirty="0" smtClean="0"/>
              <a:t>and </a:t>
            </a:r>
            <a:r>
              <a:rPr lang="en-US" dirty="0" err="1" smtClean="0"/>
              <a:t>Quicklook</a:t>
            </a:r>
            <a:r>
              <a:rPr lang="en-US" dirty="0" smtClean="0"/>
              <a:t> Plots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62500" lnSpcReduction="20000"/>
          </a:bodyPr>
          <a:lstStyle/>
          <a:p>
            <a:endParaRPr lang="en-US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r>
              <a:rPr lang="en-US" dirty="0" smtClean="0"/>
              <a:t>Fermi Solar Web Site</a:t>
            </a:r>
          </a:p>
          <a:p>
            <a:pPr lvl="2"/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http://hesperia.gsfc.nasa.gov/fermi_so</a:t>
            </a:r>
            <a:r>
              <a:rPr lang="en-US" sz="1700" dirty="0" smtClean="0">
                <a:solidFill>
                  <a:srgbClr val="FF0000"/>
                </a:solidFill>
                <a:hlinkClick r:id="rId2"/>
              </a:rPr>
              <a:t>lar</a:t>
            </a:r>
            <a:endParaRPr lang="en-US" sz="17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GBM Flare List</a:t>
            </a:r>
          </a:p>
          <a:p>
            <a:pPr lvl="2"/>
            <a:r>
              <a:rPr lang="en-US" sz="1700" dirty="0" smtClean="0">
                <a:hlinkClick r:id="rId3"/>
              </a:rPr>
              <a:t>http://</a:t>
            </a:r>
            <a:r>
              <a:rPr lang="en-US" sz="1700" dirty="0" smtClean="0">
                <a:hlinkClick r:id="rId3"/>
              </a:rPr>
              <a:t>hesperia.gsfc.nasa.gov/fermi/gbm/qlook/fermi_gbm_flare_list.txt</a:t>
            </a:r>
            <a:endParaRPr lang="en-US" sz="1700" dirty="0" smtClean="0"/>
          </a:p>
          <a:p>
            <a:pPr lvl="2">
              <a:buNone/>
            </a:pPr>
            <a:endParaRPr lang="en-US" sz="1700" dirty="0" smtClean="0"/>
          </a:p>
          <a:p>
            <a:r>
              <a:rPr lang="en-US" dirty="0" smtClean="0"/>
              <a:t>Daily and Orbital </a:t>
            </a:r>
            <a:r>
              <a:rPr lang="en-US" dirty="0" err="1" smtClean="0"/>
              <a:t>Quicklook</a:t>
            </a:r>
            <a:r>
              <a:rPr lang="en-US" dirty="0" smtClean="0"/>
              <a:t> Plots</a:t>
            </a:r>
          </a:p>
          <a:p>
            <a:pPr lvl="2"/>
            <a:r>
              <a:rPr lang="en-US" sz="1700" dirty="0" smtClean="0">
                <a:hlinkClick r:id="rId4"/>
              </a:rPr>
              <a:t>http://hesperia.gsfc.nasa.gov/fermi/gbm/qlook</a:t>
            </a:r>
            <a:r>
              <a:rPr lang="en-US" sz="1700" dirty="0" smtClean="0">
                <a:hlinkClick r:id="rId4"/>
              </a:rPr>
              <a:t>/</a:t>
            </a:r>
            <a:endParaRPr lang="en-US" sz="17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RHESSI Browser with GBM plots </a:t>
            </a:r>
          </a:p>
          <a:p>
            <a:pPr lvl="2"/>
            <a:r>
              <a:rPr lang="en-US" sz="1700" dirty="0" smtClean="0">
                <a:hlinkClick r:id="rId5"/>
              </a:rPr>
              <a:t>http</a:t>
            </a:r>
            <a:r>
              <a:rPr lang="en-US" sz="1700" dirty="0" smtClean="0">
                <a:hlinkClick r:id="rId5"/>
              </a:rPr>
              <a:t>://sprg.ssl.berkeley.edu/~tohban/browser/?</a:t>
            </a:r>
            <a:r>
              <a:rPr lang="en-US" sz="1700" dirty="0" smtClean="0">
                <a:hlinkClick r:id="rId5"/>
              </a:rPr>
              <a:t>show=grth+qlpcr+gbmo+gbmd</a:t>
            </a:r>
            <a:endParaRPr lang="en-US" sz="1700" dirty="0" smtClean="0"/>
          </a:p>
          <a:p>
            <a:pPr lvl="2">
              <a:buNone/>
            </a:pPr>
            <a:endParaRPr lang="en-US" sz="1700" dirty="0" smtClean="0"/>
          </a:p>
          <a:p>
            <a:r>
              <a:rPr lang="en-US" dirty="0" smtClean="0"/>
              <a:t>Utility Software Routines</a:t>
            </a:r>
          </a:p>
          <a:p>
            <a:pPr lvl="2"/>
            <a:r>
              <a:rPr lang="en-US" sz="1700" dirty="0" smtClean="0">
                <a:hlinkClick r:id="rId6"/>
              </a:rPr>
              <a:t>http://hesperia.gsfc.nasa.gov/fermi_solar/fermi_sw_utilities.htm</a:t>
            </a:r>
            <a:endParaRPr lang="en-US" sz="1700" dirty="0" smtClean="0"/>
          </a:p>
          <a:p>
            <a:pPr lvl="2">
              <a:buNone/>
            </a:pPr>
            <a:endParaRPr lang="en-US" sz="1700" dirty="0" smtClean="0"/>
          </a:p>
          <a:p>
            <a:r>
              <a:rPr lang="en-US" dirty="0" smtClean="0"/>
              <a:t>OSPEX Guide</a:t>
            </a:r>
          </a:p>
          <a:p>
            <a:pPr lvl="2"/>
            <a:r>
              <a:rPr lang="en-US" sz="1700" dirty="0" smtClean="0">
                <a:hlinkClick r:id="rId7"/>
              </a:rPr>
              <a:t>http://</a:t>
            </a:r>
            <a:r>
              <a:rPr lang="en-US" sz="1700" dirty="0" smtClean="0">
                <a:hlinkClick r:id="rId7"/>
              </a:rPr>
              <a:t>hesperia.gsfc.nasa.gov/ssw/packages/spex/doc/ospex_explanation.htm</a:t>
            </a:r>
            <a:endParaRPr lang="en-US" sz="1700" dirty="0" smtClean="0"/>
          </a:p>
          <a:p>
            <a:pPr lvl="2">
              <a:buNone/>
            </a:pPr>
            <a:endParaRPr lang="en-US" sz="1700" dirty="0" smtClean="0"/>
          </a:p>
          <a:p>
            <a:r>
              <a:rPr lang="en-US" dirty="0" smtClean="0"/>
              <a:t>Response Files</a:t>
            </a:r>
          </a:p>
          <a:p>
            <a:pPr lvl="2"/>
            <a:r>
              <a:rPr lang="en-US" sz="1700" dirty="0" smtClean="0">
                <a:hlinkClick r:id="rId8"/>
              </a:rPr>
              <a:t>http://hesperia.gsfc.nasa.gov/fermi/gbm/rsp</a:t>
            </a:r>
            <a:r>
              <a:rPr lang="en-US" sz="1700" dirty="0" smtClean="0">
                <a:hlinkClick r:id="rId8"/>
              </a:rPr>
              <a:t>/</a:t>
            </a:r>
            <a:endParaRPr lang="en-US" sz="1700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4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14600" y="2209800"/>
            <a:ext cx="43434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FERMI Solar Flare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Guest Investigator project to catalog the solar data observed by Fermi's GBM and LAT, and make them available for analysis by the solar community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z="1800" dirty="0" smtClean="0"/>
              <a:t>Brian Dennis, PI (GSFC)</a:t>
            </a:r>
          </a:p>
          <a:p>
            <a:pPr algn="ctr">
              <a:buNone/>
            </a:pPr>
            <a:r>
              <a:rPr lang="en-US" sz="1800" dirty="0" smtClean="0"/>
              <a:t>Nicola </a:t>
            </a:r>
            <a:r>
              <a:rPr lang="en-US" sz="1800" dirty="0" err="1" smtClean="0"/>
              <a:t>Omodei</a:t>
            </a:r>
            <a:r>
              <a:rPr lang="en-US" sz="1800" dirty="0" smtClean="0"/>
              <a:t> (Stanford/KIPAC)</a:t>
            </a:r>
          </a:p>
          <a:p>
            <a:pPr algn="ctr">
              <a:buNone/>
            </a:pPr>
            <a:r>
              <a:rPr lang="en-US" sz="1800" dirty="0" smtClean="0"/>
              <a:t>Rob </a:t>
            </a:r>
            <a:r>
              <a:rPr lang="en-US" sz="1800" dirty="0" err="1" smtClean="0"/>
              <a:t>Preece</a:t>
            </a:r>
            <a:r>
              <a:rPr lang="en-US" sz="1800" dirty="0" smtClean="0"/>
              <a:t> (UAH)</a:t>
            </a:r>
          </a:p>
          <a:p>
            <a:pPr algn="ctr">
              <a:buNone/>
            </a:pPr>
            <a:r>
              <a:rPr lang="en-US" sz="1800" dirty="0" smtClean="0"/>
              <a:t>Richard Schwartz (GSFC/CUA)</a:t>
            </a:r>
          </a:p>
          <a:p>
            <a:pPr algn="ctr">
              <a:buNone/>
            </a:pPr>
            <a:r>
              <a:rPr lang="en-US" sz="1800" dirty="0" smtClean="0"/>
              <a:t>Gerry Share (</a:t>
            </a:r>
            <a:r>
              <a:rPr lang="en-US" sz="1800" dirty="0" err="1" smtClean="0"/>
              <a:t>UMd</a:t>
            </a:r>
            <a:r>
              <a:rPr lang="en-US" sz="1800" dirty="0" smtClean="0"/>
              <a:t>)</a:t>
            </a:r>
          </a:p>
          <a:p>
            <a:pPr algn="ctr">
              <a:buNone/>
            </a:pPr>
            <a:r>
              <a:rPr lang="en-US" sz="1800" dirty="0" smtClean="0"/>
              <a:t>Kim Tolbert (GSFC/CUA)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Fermi Solar Web Site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noFill/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hlinkClick r:id="rId2"/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GBM Flare Catalog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err="1" smtClean="0"/>
              <a:t>Quicklook</a:t>
            </a:r>
            <a:r>
              <a:rPr lang="en-US" dirty="0" smtClean="0"/>
              <a:t> Plots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Response Files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OSPEX Software Guide</a:t>
            </a:r>
          </a:p>
          <a:p>
            <a:pPr algn="ctr">
              <a:lnSpc>
                <a:spcPct val="200000"/>
              </a:lnSpc>
              <a:buNone/>
            </a:pPr>
            <a:r>
              <a:rPr lang="en-US" dirty="0" smtClean="0"/>
              <a:t>Useful Fermi Pages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76400" y="1905000"/>
            <a:ext cx="5715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http://hesperia.gsfc.nasa.gov/fermi_so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lar/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GBM Flare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dirty="0" smtClean="0"/>
              <a:t>GBM CSPEC files are scanned daily</a:t>
            </a:r>
          </a:p>
          <a:p>
            <a:pPr lvl="2">
              <a:buNone/>
            </a:pPr>
            <a:endParaRPr lang="en-US" dirty="0" smtClean="0"/>
          </a:p>
          <a:p>
            <a:pPr lvl="2"/>
            <a:r>
              <a:rPr lang="en-US" dirty="0" smtClean="0"/>
              <a:t>Flare Identification (Richard Schwartz algorithm):</a:t>
            </a:r>
          </a:p>
          <a:p>
            <a:pPr lvl="4"/>
            <a:r>
              <a:rPr lang="en-US" dirty="0" smtClean="0"/>
              <a:t>Use difference between sunward and anti-sunward rates</a:t>
            </a:r>
            <a:endParaRPr lang="en-US" dirty="0" smtClean="0"/>
          </a:p>
          <a:p>
            <a:pPr lvl="4"/>
            <a:r>
              <a:rPr lang="en-US" dirty="0" smtClean="0"/>
              <a:t>Smallest flare ~ GOES C2</a:t>
            </a:r>
            <a:endParaRPr lang="en-US" dirty="0" smtClean="0"/>
          </a:p>
          <a:p>
            <a:pPr lvl="4">
              <a:buNone/>
            </a:pPr>
            <a:endParaRPr lang="en-US" dirty="0" smtClean="0"/>
          </a:p>
          <a:p>
            <a:pPr lvl="2"/>
            <a:r>
              <a:rPr lang="en-US" dirty="0" smtClean="0"/>
              <a:t>~1400 flares so </a:t>
            </a:r>
            <a:r>
              <a:rPr lang="en-US" dirty="0" smtClean="0"/>
              <a:t>far</a:t>
            </a:r>
            <a:endParaRPr lang="pt-BR" dirty="0" smtClean="0">
              <a:latin typeface="Arial Narrow" pitchFamily="34" charset="0"/>
            </a:endParaRPr>
          </a:p>
          <a:p>
            <a:pPr lvl="4">
              <a:buNone/>
            </a:pPr>
            <a:endParaRPr lang="pt-BR" dirty="0" smtClean="0">
              <a:latin typeface="Arial Narrow" pitchFamily="34" charset="0"/>
            </a:endParaRPr>
          </a:p>
          <a:p>
            <a:pPr lvl="2"/>
            <a:r>
              <a:rPr lang="pt-BR" dirty="0" smtClean="0"/>
              <a:t>Text </a:t>
            </a:r>
            <a:r>
              <a:rPr lang="pt-BR" dirty="0" smtClean="0"/>
              <a:t>and </a:t>
            </a:r>
            <a:r>
              <a:rPr lang="pt-BR" dirty="0" smtClean="0"/>
              <a:t>FITS </a:t>
            </a:r>
            <a:r>
              <a:rPr lang="pt-BR" dirty="0" smtClean="0"/>
              <a:t>files online</a:t>
            </a:r>
          </a:p>
          <a:p>
            <a:pPr lvl="4"/>
            <a:r>
              <a:rPr lang="en-US" sz="1400" dirty="0" smtClean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hesperia.gsfc.nasa.gov/fermi/gbm/qlook/fermi_gbm_flare_list.txt</a:t>
            </a:r>
            <a:endParaRPr lang="en-US" sz="1400" dirty="0" smtClean="0"/>
          </a:p>
          <a:p>
            <a:pPr lvl="4">
              <a:buNone/>
            </a:pPr>
            <a:endParaRPr lang="pt-BR" sz="1400" dirty="0" smtClean="0"/>
          </a:p>
          <a:p>
            <a:pPr lvl="2"/>
            <a:r>
              <a:rPr lang="pt-BR" dirty="0" smtClean="0"/>
              <a:t>Read using cat = gbm_read_cat() in SSWIDL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lvl="2">
              <a:buNone/>
            </a:pPr>
            <a:endParaRPr lang="en-US" dirty="0" smtClean="0">
              <a:latin typeface="Arial Narrow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GBM </a:t>
            </a:r>
            <a:r>
              <a:rPr lang="en-US" dirty="0" err="1" smtClean="0"/>
              <a:t>Quicklook</a:t>
            </a:r>
            <a:r>
              <a:rPr lang="en-US" dirty="0" smtClean="0"/>
              <a:t> Plots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 profiles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BGO and </a:t>
            </a:r>
            <a:r>
              <a:rPr lang="en-US" dirty="0" err="1" smtClean="0"/>
              <a:t>NaI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PNG </a:t>
            </a:r>
            <a:r>
              <a:rPr lang="en-US" dirty="0" smtClean="0"/>
              <a:t>files online </a:t>
            </a:r>
            <a:r>
              <a:rPr lang="en-US" dirty="0" smtClean="0"/>
              <a:t>at</a:t>
            </a:r>
          </a:p>
          <a:p>
            <a:pPr lvl="2"/>
            <a:r>
              <a:rPr lang="en-US" sz="1400" dirty="0" smtClean="0">
                <a:hlinkClick r:id="rId2"/>
              </a:rPr>
              <a:t>http</a:t>
            </a:r>
            <a:r>
              <a:rPr lang="en-US" sz="1400" dirty="0" smtClean="0">
                <a:hlinkClick r:id="rId2"/>
              </a:rPr>
              <a:t>://hesperia.gsfc.nasa.gov/fermi/gbm/qlook</a:t>
            </a:r>
            <a:r>
              <a:rPr lang="en-US" sz="1400" dirty="0" smtClean="0">
                <a:hlinkClick r:id="rId2"/>
              </a:rPr>
              <a:t>/</a:t>
            </a:r>
            <a:endParaRPr lang="en-US" sz="1400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V</a:t>
            </a:r>
            <a:r>
              <a:rPr lang="en-US" dirty="0" smtClean="0"/>
              <a:t>iew through </a:t>
            </a:r>
            <a:r>
              <a:rPr lang="en-US" dirty="0" smtClean="0"/>
              <a:t>RHESSI </a:t>
            </a:r>
            <a:r>
              <a:rPr lang="en-US" dirty="0" smtClean="0"/>
              <a:t>Browser</a:t>
            </a:r>
            <a:endParaRPr lang="en-US" dirty="0" smtClean="0"/>
          </a:p>
          <a:p>
            <a:pPr lvl="2"/>
            <a:r>
              <a:rPr lang="en-US" sz="1200" dirty="0" smtClean="0">
                <a:solidFill>
                  <a:schemeClr val="tx1"/>
                </a:solidFill>
                <a:hlinkClick r:id="rId3"/>
              </a:rPr>
              <a:t>http://sprg.ssl.berkeley.edu/~tohban/browser/?</a:t>
            </a:r>
            <a:r>
              <a:rPr lang="en-US" sz="1200" dirty="0" smtClean="0">
                <a:solidFill>
                  <a:schemeClr val="tx1"/>
                </a:solidFill>
                <a:hlinkClick r:id="rId3"/>
              </a:rPr>
              <a:t>show=grth+qlpcr+gbmo+gbmd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sz="1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plot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Top: GOES</a:t>
            </a:r>
          </a:p>
          <a:p>
            <a:r>
              <a:rPr lang="en-US" dirty="0" smtClean="0"/>
              <a:t>Middle: BGO in 2 energy bands</a:t>
            </a:r>
          </a:p>
          <a:p>
            <a:r>
              <a:rPr lang="en-US" dirty="0" smtClean="0"/>
              <a:t>Bottom:  Sunward minus anti-sunward  </a:t>
            </a:r>
            <a:r>
              <a:rPr lang="en-US" dirty="0" err="1" smtClean="0"/>
              <a:t>NaI</a:t>
            </a:r>
            <a:r>
              <a:rPr lang="en-US" dirty="0" smtClean="0"/>
              <a:t> in </a:t>
            </a:r>
            <a:r>
              <a:rPr lang="en-US" dirty="0" smtClean="0"/>
              <a:t>5 energy bands</a:t>
            </a:r>
            <a:endParaRPr lang="en-US" dirty="0"/>
          </a:p>
        </p:txBody>
      </p:sp>
      <p:pic>
        <p:nvPicPr>
          <p:cNvPr id="7" name="Content Placeholder 6" descr="fermi_gbm_daily_rates_2010061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238500" y="685800"/>
            <a:ext cx="5410200" cy="5410200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Orbital plot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Top: BGO in 2 energy bands</a:t>
            </a:r>
          </a:p>
          <a:p>
            <a:r>
              <a:rPr lang="en-US" dirty="0" smtClean="0"/>
              <a:t>Bottom:  Sunward minus anti-sunward  </a:t>
            </a:r>
            <a:r>
              <a:rPr lang="en-US" dirty="0" err="1" smtClean="0"/>
              <a:t>NaI</a:t>
            </a:r>
            <a:r>
              <a:rPr lang="en-US" dirty="0" smtClean="0"/>
              <a:t> in </a:t>
            </a:r>
            <a:r>
              <a:rPr lang="en-US" dirty="0" smtClean="0"/>
              <a:t>5 energy bands</a:t>
            </a:r>
          </a:p>
          <a:p>
            <a:r>
              <a:rPr lang="en-US" dirty="0" smtClean="0"/>
              <a:t>Red bar indicates flare</a:t>
            </a:r>
          </a:p>
          <a:p>
            <a:r>
              <a:rPr lang="en-US" dirty="0" smtClean="0"/>
              <a:t>Dotted blue vertical lines show  day/night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pic>
        <p:nvPicPr>
          <p:cNvPr id="9" name="Content Placeholder 8" descr="fermi_gbm_orbit_rates_20100612_00070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276350"/>
            <a:ext cx="5638800" cy="4229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Utility routines</a:t>
            </a:r>
          </a:p>
          <a:p>
            <a:pPr lvl="2"/>
            <a:r>
              <a:rPr lang="en-US" dirty="0" smtClean="0"/>
              <a:t>Convert between Fermi MET and recognizable time</a:t>
            </a:r>
          </a:p>
          <a:p>
            <a:pPr lvl="2"/>
            <a:r>
              <a:rPr lang="en-US" dirty="0" smtClean="0"/>
              <a:t>Find and copy GBM data and response files</a:t>
            </a:r>
          </a:p>
          <a:p>
            <a:pPr lvl="2"/>
            <a:r>
              <a:rPr lang="en-US" dirty="0" smtClean="0"/>
              <a:t>Read flare catalog</a:t>
            </a:r>
          </a:p>
          <a:p>
            <a:pPr lvl="2"/>
            <a:r>
              <a:rPr lang="en-US" dirty="0" smtClean="0"/>
              <a:t>Get detector angle information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OSPEX </a:t>
            </a:r>
            <a:endParaRPr lang="en-US" dirty="0" smtClean="0"/>
          </a:p>
          <a:p>
            <a:pPr lvl="2"/>
            <a:r>
              <a:rPr lang="en-US" dirty="0" smtClean="0"/>
              <a:t> Comprehensive IDL/SSW Spectral </a:t>
            </a:r>
            <a:r>
              <a:rPr lang="en-US" dirty="0" smtClean="0"/>
              <a:t>Analysis </a:t>
            </a:r>
            <a:r>
              <a:rPr lang="en-US" dirty="0" smtClean="0"/>
              <a:t>Package</a:t>
            </a:r>
            <a:endParaRPr lang="en-US" dirty="0" smtClean="0"/>
          </a:p>
          <a:p>
            <a:pPr lvl="2"/>
            <a:r>
              <a:rPr lang="en-US" dirty="0" smtClean="0"/>
              <a:t>Interactively </a:t>
            </a:r>
            <a:r>
              <a:rPr lang="en-US" dirty="0" smtClean="0"/>
              <a:t>view time profiles and spectra</a:t>
            </a:r>
          </a:p>
          <a:p>
            <a:pPr lvl="2"/>
            <a:r>
              <a:rPr lang="en-US" dirty="0" smtClean="0"/>
              <a:t>More discussion this afternoon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GBM Response Files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22-23,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Fermi Solar Data Analysis Workshop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Convert count rate to photon flux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Created using Fermi Science Tools</a:t>
            </a:r>
            <a:endParaRPr lang="en-US" dirty="0" smtClean="0"/>
          </a:p>
          <a:p>
            <a:pPr lvl="2"/>
            <a:r>
              <a:rPr lang="en-US" dirty="0" smtClean="0"/>
              <a:t>For every </a:t>
            </a:r>
            <a:r>
              <a:rPr lang="en-US" dirty="0" smtClean="0"/>
              <a:t>GBM flare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 smtClean="0"/>
              <a:t>all </a:t>
            </a:r>
            <a:r>
              <a:rPr lang="en-US" dirty="0" err="1" smtClean="0"/>
              <a:t>NaI</a:t>
            </a:r>
            <a:r>
              <a:rPr lang="en-US" dirty="0" smtClean="0"/>
              <a:t> and </a:t>
            </a:r>
            <a:r>
              <a:rPr lang="en-US" dirty="0" smtClean="0"/>
              <a:t>BGO </a:t>
            </a:r>
            <a:r>
              <a:rPr lang="en-US" dirty="0" smtClean="0"/>
              <a:t>detectors</a:t>
            </a:r>
          </a:p>
          <a:p>
            <a:pPr lvl="2"/>
            <a:r>
              <a:rPr lang="en-US" dirty="0" smtClean="0"/>
              <a:t>Archived at 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 smtClean="0">
                <a:hlinkClick r:id="rId2"/>
              </a:rPr>
              <a:t>://hesperia.gsfc.nasa.gov/fermi/gbm/rsp/</a:t>
            </a:r>
            <a:endParaRPr lang="en-US" sz="1600" dirty="0" smtClean="0"/>
          </a:p>
          <a:p>
            <a:pPr lvl="4">
              <a:buNone/>
            </a:pPr>
            <a:endParaRPr lang="en-US" dirty="0" smtClean="0"/>
          </a:p>
          <a:p>
            <a:r>
              <a:rPr lang="en-US" dirty="0" smtClean="0"/>
              <a:t>OSPEX </a:t>
            </a:r>
            <a:r>
              <a:rPr lang="en-US" dirty="0" smtClean="0"/>
              <a:t>finds and copies response files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5766</TotalTime>
  <Words>461</Words>
  <Application>Microsoft Office PowerPoint</Application>
  <PresentationFormat>On-screen Show (4:3)</PresentationFormat>
  <Paragraphs>131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FERMI Solar Data Availability and Quicklook Plots</vt:lpstr>
      <vt:lpstr>FERMI Solar Flare Observations</vt:lpstr>
      <vt:lpstr>Fermi Solar Web Site</vt:lpstr>
      <vt:lpstr>GBM Flare List</vt:lpstr>
      <vt:lpstr>GBM Quicklook Plots</vt:lpstr>
      <vt:lpstr>Daily plot </vt:lpstr>
      <vt:lpstr>Orbital plot </vt:lpstr>
      <vt:lpstr>Software</vt:lpstr>
      <vt:lpstr>GBM Response Files</vt:lpstr>
      <vt:lpstr>Links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atolbert</dc:creator>
  <cp:lastModifiedBy>atolbert</cp:lastModifiedBy>
  <cp:revision>68</cp:revision>
  <dcterms:created xsi:type="dcterms:W3CDTF">2012-08-15T22:08:04Z</dcterms:created>
  <dcterms:modified xsi:type="dcterms:W3CDTF">2012-08-19T22:26:24Z</dcterms:modified>
</cp:coreProperties>
</file>