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67" r:id="rId2"/>
    <p:sldId id="259" r:id="rId3"/>
    <p:sldId id="257" r:id="rId4"/>
    <p:sldId id="260" r:id="rId5"/>
    <p:sldId id="264" r:id="rId6"/>
    <p:sldId id="265" r:id="rId7"/>
    <p:sldId id="269" r:id="rId8"/>
    <p:sldId id="263" r:id="rId9"/>
    <p:sldId id="262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7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3C287-37DD-418C-A330-DFD7C8BBD762}" type="datetimeFigureOut">
              <a:rPr lang="en-US" smtClean="0"/>
              <a:pPr/>
              <a:t>8/20/2012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FB543-E46B-476B-8D6B-425B7211FC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August 22-23, 2012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Fermi Solar Data Analysis Workshop at GSFC    kim.tolbert@nasa.gov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ED5ED-4068-4596-8026-A935590A8A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August 22-23,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Fermi Solar Data Analysis Workshop at GSFC    kim.tolbert@nasa.gov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ED5ED-4068-4596-8026-A935590A8A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August 22-23,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Fermi Solar Data Analysis Workshop at GSFC    kim.tolbert@nasa.gov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ED5ED-4068-4596-8026-A935590A8A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August 22-23,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Fermi Solar Data Analysis Workshop at GSFC    kim.tolbert@nasa.gov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ED5ED-4068-4596-8026-A935590A8A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August 22-23,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Fermi Solar Data Analysis Workshop at GSFC    kim.tolbert@nasa.gov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ED5ED-4068-4596-8026-A935590A8A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August 22-23,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Fermi Solar Data Analysis Workshop at GSFC    kim.tolbert@nasa.gov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ED5ED-4068-4596-8026-A935590A8A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August 22-23,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Fermi Solar Data Analysis Workshop at GSFC    kim.tolbert@nasa.gov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ED5ED-4068-4596-8026-A935590A8A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August 22-23,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Fermi Solar Data Analysis Workshop at GSFC    kim.tolbert@nasa.gov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ED5ED-4068-4596-8026-A935590A8A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August 22-23,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Fermi Solar Data Analysis Workshop at GSFC    kim.tolbert@nasa.gov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ED5ED-4068-4596-8026-A935590A8A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August 22-23,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Fermi Solar Data Analysis Workshop at GSFC    kim.tolbert@nasa.gov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ED5ED-4068-4596-8026-A935590A8A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r>
              <a:rPr lang="en-US" smtClean="0"/>
              <a:t>August 22-23,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Fermi Solar Data Analysis Workshop at GSFC    kim.tolbert@nasa.gov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AEED5ED-4068-4596-8026-A935590A8A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August 22-23,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Fermi Solar Data Analysis Workshop at GSFC    kim.tolbert@nasa.gov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AEED5ED-4068-4596-8026-A935590A8A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hesperia.gsfc.nasa.gov/~kim/Fermi%20Solar%20Workshop%202012/OSPEX_step_by_step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esperia.gsfc.nasa.gov/ssw/packages/spex/doc/ospex_whatsnew.htm" TargetMode="External"/><Relationship Id="rId2" Type="http://schemas.openxmlformats.org/officeDocument/2006/relationships/hyperlink" Target="http://hesperia.gsfc.nasa.gov/ssw/packages/spex/doc/ospex_explanation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esperia.gsfc.nasa.gov/ssw/packages/spex/doc/ospex_params_all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1975104"/>
          </a:xfrm>
        </p:spPr>
        <p:txBody>
          <a:bodyPr/>
          <a:lstStyle/>
          <a:p>
            <a:pPr algn="ctr"/>
            <a:r>
              <a:rPr lang="en-US" dirty="0" smtClean="0"/>
              <a:t>Fermi </a:t>
            </a:r>
            <a:r>
              <a:rPr lang="en-US" dirty="0" smtClean="0"/>
              <a:t>SOLAR Data </a:t>
            </a:r>
            <a:r>
              <a:rPr lang="en-US" dirty="0" smtClean="0"/>
              <a:t>Analysis Using OSPEX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95600"/>
            <a:ext cx="7772400" cy="18897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Kim Tolbert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The Catholic University of America</a:t>
            </a:r>
          </a:p>
          <a:p>
            <a:pPr algn="ctr"/>
            <a:r>
              <a:rPr lang="en-US" dirty="0" smtClean="0"/>
              <a:t>a</a:t>
            </a:r>
            <a:r>
              <a:rPr lang="en-US" dirty="0" smtClean="0"/>
              <a:t>nd</a:t>
            </a:r>
            <a:endParaRPr lang="en-US" dirty="0" smtClean="0"/>
          </a:p>
          <a:p>
            <a:pPr algn="ctr"/>
            <a:r>
              <a:rPr lang="en-US" dirty="0" smtClean="0"/>
              <a:t>Goddard Space Flight Center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D5ED-4068-4596-8026-A935590A8AC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 at GSFC    kim.tolbert@nasa.gov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OSPEX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en-US" dirty="0" smtClean="0"/>
              <a:t> is reference to </a:t>
            </a:r>
            <a:r>
              <a:rPr lang="en-US" dirty="0" err="1" smtClean="0"/>
              <a:t>ospex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Use o at command line</a:t>
            </a:r>
          </a:p>
          <a:p>
            <a:pPr>
              <a:buNone/>
            </a:pPr>
            <a:r>
              <a:rPr lang="en-US" dirty="0" smtClean="0"/>
              <a:t>		or</a:t>
            </a:r>
          </a:p>
          <a:p>
            <a:pPr>
              <a:buNone/>
            </a:pPr>
            <a:r>
              <a:rPr lang="en-US" dirty="0" smtClean="0"/>
              <a:t>	through GUI simultaneously</a:t>
            </a:r>
          </a:p>
          <a:p>
            <a:r>
              <a:rPr lang="en-US" dirty="0" smtClean="0"/>
              <a:t>Click Refresh button in widgets to display changes from command line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 at GSFC    kim.tolbert@nasa.gov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D5ED-4068-4596-8026-A935590A8AC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OSPEX 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analysis of BGO data for 12 June 2012 M2 event</a:t>
            </a:r>
          </a:p>
          <a:p>
            <a:pPr marL="1225296" lvl="2" indent="-457200">
              <a:buFont typeface="+mj-lt"/>
              <a:buAutoNum type="arabicPeriod"/>
            </a:pPr>
            <a:r>
              <a:rPr lang="en-US" dirty="0" smtClean="0"/>
              <a:t>Step-by-step from beginning</a:t>
            </a:r>
          </a:p>
          <a:p>
            <a:pPr marL="1225296" lvl="2" indent="-457200">
              <a:buFont typeface="+mj-lt"/>
              <a:buAutoNum type="arabicPeriod"/>
            </a:pPr>
            <a:r>
              <a:rPr lang="en-US" dirty="0" smtClean="0"/>
              <a:t>Import previously-computed setup and fits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Details at </a:t>
            </a:r>
          </a:p>
          <a:p>
            <a:pPr lvl="2">
              <a:buNone/>
            </a:pPr>
            <a:r>
              <a:rPr lang="en-US" dirty="0" smtClean="0">
                <a:hlinkClick r:id="rId2"/>
              </a:rPr>
              <a:t>http://hesperia.gsfc.nasa.gov/~kim/Fermi%20Solar%20Workshop%202012/OSPEX_step_by_step.htm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 at GSFC    kim.tolbert@nasa.gov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D5ED-4068-4596-8026-A935590A8AC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903698" cy="2458328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algn="ctr"/>
            <a:r>
              <a:rPr lang="en-US" sz="3200" dirty="0" smtClean="0"/>
              <a:t>O</a:t>
            </a:r>
            <a:r>
              <a:rPr lang="en-US" sz="3200" dirty="0" smtClean="0"/>
              <a:t>bject-oriented </a:t>
            </a:r>
            <a:r>
              <a:rPr lang="en-US" sz="3200" dirty="0" smtClean="0"/>
              <a:t>interface for X-ray spectral analysis of solar data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Distributed in SSWIDL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 at GSFC    kim.tolbert@nasa.gov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D5ED-4068-4596-8026-A935590A8AC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OSPEX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OSPEX runs in SSWIDL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IDL</a:t>
            </a:r>
          </a:p>
          <a:p>
            <a:pPr lvl="2"/>
            <a:r>
              <a:rPr lang="en-US" dirty="0" smtClean="0"/>
              <a:t>Proprietary</a:t>
            </a:r>
          </a:p>
          <a:p>
            <a:pPr lvl="2"/>
            <a:r>
              <a:rPr lang="en-US" dirty="0" smtClean="0"/>
              <a:t>OSPEX needs IDL &gt; 6.1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SSW (SolarSoftware)</a:t>
            </a:r>
          </a:p>
          <a:p>
            <a:pPr lvl="2"/>
            <a:r>
              <a:rPr lang="en-US" dirty="0" smtClean="0"/>
              <a:t>IDL routines for solar data analysis</a:t>
            </a:r>
          </a:p>
          <a:p>
            <a:pPr lvl="2"/>
            <a:r>
              <a:rPr lang="en-US" dirty="0" smtClean="0"/>
              <a:t>Publicly available</a:t>
            </a:r>
          </a:p>
          <a:p>
            <a:pPr lvl="2"/>
            <a:r>
              <a:rPr lang="en-US" dirty="0" smtClean="0"/>
              <a:t>GEN, SPEX, XRAY branches</a:t>
            </a:r>
          </a:p>
          <a:p>
            <a:pPr lvl="2"/>
            <a:r>
              <a:rPr lang="en-US" dirty="0" smtClean="0"/>
              <a:t>Updated regularly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IDL and SSW installed in </a:t>
            </a:r>
            <a:r>
              <a:rPr lang="en-US" dirty="0" err="1" smtClean="0"/>
              <a:t>FermiVM</a:t>
            </a:r>
            <a:r>
              <a:rPr lang="en-US" dirty="0" smtClean="0"/>
              <a:t> for this workshop</a:t>
            </a:r>
          </a:p>
          <a:p>
            <a:pPr lvl="2"/>
            <a:r>
              <a:rPr lang="en-US" dirty="0" smtClean="0"/>
              <a:t>Temporary IDL license expires August </a:t>
            </a:r>
            <a:r>
              <a:rPr lang="en-US" dirty="0" smtClean="0"/>
              <a:t>31, 2012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 at GSFC    kim.tolbert@nasa.gov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D5ED-4068-4596-8026-A935590A8AC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OSPEX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Currently </a:t>
            </a:r>
            <a:r>
              <a:rPr lang="en-US" dirty="0" smtClean="0"/>
              <a:t>handles</a:t>
            </a:r>
          </a:p>
          <a:p>
            <a:pPr lvl="2"/>
            <a:r>
              <a:rPr lang="en-US" dirty="0" smtClean="0"/>
              <a:t>RHESSI spectrum and image cube</a:t>
            </a:r>
          </a:p>
          <a:p>
            <a:pPr lvl="2"/>
            <a:r>
              <a:rPr lang="en-US" dirty="0" smtClean="0"/>
              <a:t>Fermi CSPEC, CTIME, and LAT PHA2 or LLE</a:t>
            </a:r>
          </a:p>
          <a:p>
            <a:pPr lvl="2"/>
            <a:r>
              <a:rPr lang="en-US" dirty="0" smtClean="0"/>
              <a:t>XSM</a:t>
            </a:r>
          </a:p>
          <a:p>
            <a:pPr lvl="2"/>
            <a:r>
              <a:rPr lang="en-US" dirty="0" smtClean="0"/>
              <a:t>SOXS</a:t>
            </a:r>
          </a:p>
          <a:p>
            <a:pPr lvl="2"/>
            <a:r>
              <a:rPr lang="en-US" dirty="0" smtClean="0"/>
              <a:t>MESSENGER</a:t>
            </a:r>
          </a:p>
          <a:p>
            <a:pPr lvl="2"/>
            <a:r>
              <a:rPr lang="en-US" dirty="0" smtClean="0"/>
              <a:t>YOHKOH WBS</a:t>
            </a:r>
          </a:p>
          <a:p>
            <a:pPr lvl="2"/>
            <a:r>
              <a:rPr lang="en-US" dirty="0" smtClean="0"/>
              <a:t>User-provided spectrum</a:t>
            </a:r>
          </a:p>
          <a:p>
            <a:r>
              <a:rPr lang="en-US" dirty="0" smtClean="0"/>
              <a:t>Any time-ordered count spectrum data with response information can be added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 at GSFC    kim.tolbert@nasa.gov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D5ED-4068-4596-8026-A935590A8AC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OSPEX negatives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purchase of IDL license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Analyze single data </a:t>
            </a:r>
            <a:r>
              <a:rPr lang="en-US" dirty="0" smtClean="0"/>
              <a:t>source</a:t>
            </a:r>
            <a:endParaRPr lang="en-US" dirty="0" smtClean="0"/>
          </a:p>
          <a:p>
            <a:pPr lvl="2"/>
            <a:r>
              <a:rPr lang="en-US" dirty="0" smtClean="0"/>
              <a:t>Simultaneous fitting of multiple instruments (or detectors) is planned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Chi-square fitting only</a:t>
            </a:r>
          </a:p>
          <a:p>
            <a:pPr lvl="2"/>
            <a:r>
              <a:rPr lang="en-US" dirty="0" smtClean="0"/>
              <a:t>Problematic with low count rates</a:t>
            </a:r>
          </a:p>
          <a:p>
            <a:pPr lvl="2"/>
            <a:r>
              <a:rPr lang="en-US" dirty="0" smtClean="0"/>
              <a:t>C-statistic fitting is planned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 at GSFC    kim.tolbert@nasa.gov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D5ED-4068-4596-8026-A935590A8AC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OSPEX Positives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Any </a:t>
            </a:r>
            <a:r>
              <a:rPr lang="en-US" dirty="0" smtClean="0"/>
              <a:t>OS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Graphical </a:t>
            </a:r>
            <a:r>
              <a:rPr lang="en-US" dirty="0" smtClean="0"/>
              <a:t>interface, or command line, or BOTH</a:t>
            </a:r>
          </a:p>
          <a:p>
            <a:endParaRPr lang="en-US" dirty="0" smtClean="0"/>
          </a:p>
          <a:p>
            <a:r>
              <a:rPr lang="en-US" dirty="0" smtClean="0"/>
              <a:t>Multiple fit analysis intervals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View and save </a:t>
            </a:r>
            <a:r>
              <a:rPr lang="en-US" dirty="0" smtClean="0"/>
              <a:t>results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Save </a:t>
            </a:r>
            <a:r>
              <a:rPr lang="en-US" dirty="0" smtClean="0"/>
              <a:t>setup script</a:t>
            </a:r>
          </a:p>
          <a:p>
            <a:endParaRPr lang="en-US" dirty="0" smtClean="0"/>
          </a:p>
          <a:p>
            <a:r>
              <a:rPr lang="en-US" dirty="0" smtClean="0"/>
              <a:t>PLOTMAN simplifies graphic manipulations</a:t>
            </a:r>
          </a:p>
          <a:p>
            <a:endParaRPr lang="en-US" dirty="0" smtClean="0"/>
          </a:p>
          <a:p>
            <a:r>
              <a:rPr lang="en-US" dirty="0" smtClean="0"/>
              <a:t>Flexible design allows for adding new data easily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SSW – view/analyze Fermi event as observed by other instruments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 at GSFC    kim.tolbert@nasa.gov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D5ED-4068-4596-8026-A935590A8AC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OSPEX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OSPEX User Guide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What’s New in OSPEX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OSPEX Object Parameter Tables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Available via Help button on OSPEX GUI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 at GSFC    kim.tolbert@nasa.gov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D5ED-4068-4596-8026-A935590A8AC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OSPEX Steps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OSPEX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Input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background time interval(s)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analysis time interval(s)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spectral model component(s)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Fit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View results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Save results and script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script and import results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View results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 at GSFC    kim.tolbert@nasa.gov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D5ED-4068-4596-8026-A935590A8AC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OSPEX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Start SSWIDL</a:t>
            </a:r>
          </a:p>
          <a:p>
            <a:pPr lvl="2"/>
            <a:r>
              <a:rPr lang="en-US" dirty="0" err="1" smtClean="0"/>
              <a:t>sswidl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err="1" smtClean="0"/>
              <a:t>sswidlde</a:t>
            </a:r>
            <a:r>
              <a:rPr lang="en-US" dirty="0" smtClean="0"/>
              <a:t> &amp;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o = </a:t>
            </a:r>
            <a:r>
              <a:rPr lang="en-US" dirty="0" err="1" smtClean="0"/>
              <a:t>ospex</a:t>
            </a:r>
            <a:r>
              <a:rPr lang="en-US" dirty="0" smtClean="0"/>
              <a:t>()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26486" y="1770063"/>
            <a:ext cx="369790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 at GSFC    kim.tolbert@nasa.gov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D5ED-4068-4596-8026-A935590A8AC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2101</TotalTime>
  <Words>442</Words>
  <Application>Microsoft Office PowerPoint</Application>
  <PresentationFormat>On-screen Show (4:3)</PresentationFormat>
  <Paragraphs>132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Fermi SOLAR Data Analysis Using OSPEX</vt:lpstr>
      <vt:lpstr>OSPEX</vt:lpstr>
      <vt:lpstr>OSPEX runs in SSWIDL</vt:lpstr>
      <vt:lpstr>OSPEX</vt:lpstr>
      <vt:lpstr>OSPEX negatives</vt:lpstr>
      <vt:lpstr>OSPEX Positives</vt:lpstr>
      <vt:lpstr>OSPEX documentation</vt:lpstr>
      <vt:lpstr>OSPEX Steps</vt:lpstr>
      <vt:lpstr>Starting OSPEX</vt:lpstr>
      <vt:lpstr>Using OSPEX</vt:lpstr>
      <vt:lpstr>OSPEX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Fermi Data Analysis Using OSPEX</dc:title>
  <dc:creator>atolbert</dc:creator>
  <cp:lastModifiedBy>atolbert</cp:lastModifiedBy>
  <cp:revision>67</cp:revision>
  <dcterms:created xsi:type="dcterms:W3CDTF">2012-08-18T20:50:04Z</dcterms:created>
  <dcterms:modified xsi:type="dcterms:W3CDTF">2012-08-20T22:29:46Z</dcterms:modified>
</cp:coreProperties>
</file>