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notesSlides/notesSlide11.xml" ContentType="application/vnd.openxmlformats-officedocument.presentationml.notes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23.xml" ContentType="application/vnd.openxmlformats-officedocument.presentationml.slideLayout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notesSlides/notesSlide16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theme/theme5.xml" ContentType="application/vnd.openxmlformats-officedocument.theme+xml"/>
  <Override PartName="/ppt/notesSlides/notesSlide18.xml" ContentType="application/vnd.openxmlformats-officedocument.presentationml.notesSlide+xml"/>
  <Default Extension="png" ContentType="image/png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Layouts/slideLayout1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slideMasters/slideMaster2.xml" ContentType="application/vnd.openxmlformats-officedocument.presentationml.slideMaster+xml"/>
  <Override PartName="/ppt/notesSlides/notesSlide10.xml" ContentType="application/vnd.openxmlformats-officedocument.presentationml.notesSlide+xml"/>
  <Override PartName="/ppt/notesSlides/notesSlide24.xml" ContentType="application/vnd.openxmlformats-officedocument.presentationml.notesSlide+xml"/>
  <Override PartName="/ppt/slideLayouts/slideLayout19.xml" ContentType="application/vnd.openxmlformats-officedocument.presentationml.slideLayout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8.xml" ContentType="application/vnd.openxmlformats-officedocument.presentationml.notesSlide+xml"/>
  <Override PartName="/ppt/theme/theme2.xml" ContentType="application/vnd.openxmlformats-officedocument.theme+xml"/>
  <Override PartName="/ppt/theme/theme4.xml" ContentType="application/vnd.openxmlformats-officedocument.theme+xml"/>
  <Override PartName="/ppt/notesSlides/notesSlide27.xml" ContentType="application/vnd.openxmlformats-officedocument.presentationml.notesSlide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notesSlides/notesSlide25.xml" ContentType="application/vnd.openxmlformats-officedocument.presentationml.notesSlide+xml"/>
  <Override PartName="/ppt/slides/slide35.xml" ContentType="application/vnd.openxmlformats-officedocument.presentationml.slide+xml"/>
  <Override PartName="/ppt/notesSlides/notesSlide2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29.xml" ContentType="application/vnd.openxmlformats-officedocument.presentationml.notesSlide+xml"/>
  <Default Extension="xml" ContentType="application/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4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34.xml" ContentType="application/vnd.openxmlformats-officedocument.presentationml.slide+xml"/>
  <Override PartName="/ppt/notesSlides/notesSlide26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20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jpeg" ContentType="image/jpe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rels" ContentType="application/vnd.openxmlformats-package.relationships+xml"/>
  <Override PartName="/ppt/slideLayouts/slideLayout15.xml" ContentType="application/vnd.openxmlformats-officedocument.presentationml.slideLayout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notesSlides/notesSlide20.xml" ContentType="application/vnd.openxmlformats-officedocument.presentationml.notesSlide+xml"/>
  <Override PartName="/ppt/slideLayouts/slideLayout12.xml" ContentType="application/vnd.openxmlformats-officedocument.presentationml.slideLayout+xml"/>
  <Default Extension="gif" ContentType="image/gif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  <p:sldMasterId id="2147483649" r:id="rId2"/>
    <p:sldMasterId id="2147483673" r:id="rId3"/>
  </p:sldMasterIdLst>
  <p:notesMasterIdLst>
    <p:notesMasterId r:id="rId39"/>
  </p:notesMasterIdLst>
  <p:handoutMasterIdLst>
    <p:handoutMasterId r:id="rId40"/>
  </p:handoutMasterIdLst>
  <p:sldIdLst>
    <p:sldId id="525" r:id="rId4"/>
    <p:sldId id="555" r:id="rId5"/>
    <p:sldId id="535" r:id="rId6"/>
    <p:sldId id="536" r:id="rId7"/>
    <p:sldId id="537" r:id="rId8"/>
    <p:sldId id="538" r:id="rId9"/>
    <p:sldId id="539" r:id="rId10"/>
    <p:sldId id="540" r:id="rId11"/>
    <p:sldId id="541" r:id="rId12"/>
    <p:sldId id="542" r:id="rId13"/>
    <p:sldId id="543" r:id="rId14"/>
    <p:sldId id="545" r:id="rId15"/>
    <p:sldId id="547" r:id="rId16"/>
    <p:sldId id="548" r:id="rId17"/>
    <p:sldId id="549" r:id="rId18"/>
    <p:sldId id="550" r:id="rId19"/>
    <p:sldId id="551" r:id="rId20"/>
    <p:sldId id="256" r:id="rId21"/>
    <p:sldId id="526" r:id="rId22"/>
    <p:sldId id="521" r:id="rId23"/>
    <p:sldId id="502" r:id="rId24"/>
    <p:sldId id="507" r:id="rId25"/>
    <p:sldId id="505" r:id="rId26"/>
    <p:sldId id="504" r:id="rId27"/>
    <p:sldId id="506" r:id="rId28"/>
    <p:sldId id="508" r:id="rId29"/>
    <p:sldId id="532" r:id="rId30"/>
    <p:sldId id="519" r:id="rId31"/>
    <p:sldId id="520" r:id="rId32"/>
    <p:sldId id="518" r:id="rId33"/>
    <p:sldId id="527" r:id="rId34"/>
    <p:sldId id="528" r:id="rId35"/>
    <p:sldId id="522" r:id="rId36"/>
    <p:sldId id="544" r:id="rId37"/>
    <p:sldId id="422" r:id="rId38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Verdana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Verdana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Verdana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Verdana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Verdana" pitchFamily="-65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bg1"/>
        </a:solidFill>
        <a:latin typeface="Verdana" pitchFamily="-65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bg1"/>
        </a:solidFill>
        <a:latin typeface="Verdana" pitchFamily="-65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bg1"/>
        </a:solidFill>
        <a:latin typeface="Verdana" pitchFamily="-65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bg1"/>
        </a:solidFill>
        <a:latin typeface="Verdana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schemeClr val="tx1"/>
    </p:penClr>
  </p:showPr>
  <p:clrMru>
    <a:srgbClr val="003399"/>
    <a:srgbClr val="0033CC"/>
    <a:srgbClr val="FFFFFF"/>
    <a:srgbClr val="66FF66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089" autoAdjust="0"/>
    <p:restoredTop sz="94674" autoAdjust="0"/>
  </p:normalViewPr>
  <p:slideViewPr>
    <p:cSldViewPr>
      <p:cViewPr>
        <p:scale>
          <a:sx n="100" d="100"/>
          <a:sy n="100" d="100"/>
        </p:scale>
        <p:origin x="-504" y="-272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slide" Target="slides/slide32.xml"/><Relationship Id="rId31" Type="http://schemas.openxmlformats.org/officeDocument/2006/relationships/slide" Target="slides/slide28.xml"/><Relationship Id="rId34" Type="http://schemas.openxmlformats.org/officeDocument/2006/relationships/slide" Target="slides/slide31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36" Type="http://schemas.openxmlformats.org/officeDocument/2006/relationships/slide" Target="slides/slide33.xml"/><Relationship Id="rId4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0" Type="http://schemas.openxmlformats.org/officeDocument/2006/relationships/slide" Target="slides/slide7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9" Type="http://schemas.openxmlformats.org/officeDocument/2006/relationships/slide" Target="slides/slide6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7" Type="http://schemas.openxmlformats.org/officeDocument/2006/relationships/slide" Target="slides/slide24.xml"/><Relationship Id="rId14" Type="http://schemas.openxmlformats.org/officeDocument/2006/relationships/slide" Target="slides/slide11.xml"/><Relationship Id="rId23" Type="http://schemas.openxmlformats.org/officeDocument/2006/relationships/slide" Target="slides/slide20.xml"/><Relationship Id="rId4" Type="http://schemas.openxmlformats.org/officeDocument/2006/relationships/slide" Target="slides/slide1.xml"/><Relationship Id="rId28" Type="http://schemas.openxmlformats.org/officeDocument/2006/relationships/slide" Target="slides/slide25.xml"/><Relationship Id="rId45" Type="http://schemas.openxmlformats.org/officeDocument/2006/relationships/tableStyles" Target="tableStyles.xml"/><Relationship Id="rId26" Type="http://schemas.openxmlformats.org/officeDocument/2006/relationships/slide" Target="slides/slide23.xml"/><Relationship Id="rId30" Type="http://schemas.openxmlformats.org/officeDocument/2006/relationships/slide" Target="slides/slide27.xml"/><Relationship Id="rId11" Type="http://schemas.openxmlformats.org/officeDocument/2006/relationships/slide" Target="slides/slide8.xml"/><Relationship Id="rId42" Type="http://schemas.openxmlformats.org/officeDocument/2006/relationships/presProps" Target="presProps.xml"/><Relationship Id="rId29" Type="http://schemas.openxmlformats.org/officeDocument/2006/relationships/slide" Target="slides/slide26.xml"/><Relationship Id="rId6" Type="http://schemas.openxmlformats.org/officeDocument/2006/relationships/slide" Target="slides/slide3.xml"/><Relationship Id="rId16" Type="http://schemas.openxmlformats.org/officeDocument/2006/relationships/slide" Target="slides/slide13.xml"/><Relationship Id="rId33" Type="http://schemas.openxmlformats.org/officeDocument/2006/relationships/slide" Target="slides/slide30.xml"/><Relationship Id="rId44" Type="http://schemas.openxmlformats.org/officeDocument/2006/relationships/theme" Target="theme/theme1.xml"/><Relationship Id="rId41" Type="http://schemas.openxmlformats.org/officeDocument/2006/relationships/printerSettings" Target="printerSettings/printerSettings1.bin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9" Type="http://schemas.openxmlformats.org/officeDocument/2006/relationships/slide" Target="slides/slide16.xml"/><Relationship Id="rId38" Type="http://schemas.openxmlformats.org/officeDocument/2006/relationships/slide" Target="slides/slide35.xml"/><Relationship Id="rId20" Type="http://schemas.openxmlformats.org/officeDocument/2006/relationships/slide" Target="slides/slide17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" Type="http://schemas.openxmlformats.org/officeDocument/2006/relationships/slideMaster" Target="slideMasters/slideMaster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65" charset="0"/>
              </a:defRPr>
            </a:lvl1pPr>
          </a:lstStyle>
          <a:p>
            <a:endParaRPr lang="en-GB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-65" charset="0"/>
              </a:defRPr>
            </a:lvl1pPr>
          </a:lstStyle>
          <a:p>
            <a:endParaRPr lang="en-GB"/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65" charset="0"/>
              </a:defRPr>
            </a:lvl1pPr>
          </a:lstStyle>
          <a:p>
            <a:endParaRPr lang="en-GB"/>
          </a:p>
        </p:txBody>
      </p:sp>
      <p:sp>
        <p:nvSpPr>
          <p:cNvPr id="829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-65" charset="0"/>
              </a:defRPr>
            </a:lvl1pPr>
          </a:lstStyle>
          <a:p>
            <a:fld id="{687941C2-1A4D-4D4F-9C5E-B56A071DE730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3" name="Rectangle 5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3590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54" name="Text Box 6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65" charset="0"/>
      <a:defRPr sz="1200" kern="1200">
        <a:solidFill>
          <a:srgbClr val="000000"/>
        </a:solidFill>
        <a:latin typeface="Times New Roman" pitchFamily="-65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65" charset="0"/>
      <a:defRPr sz="1200" kern="1200">
        <a:solidFill>
          <a:srgbClr val="000000"/>
        </a:solidFill>
        <a:latin typeface="Times New Roman" pitchFamily="-65" charset="0"/>
        <a:ea typeface="ＭＳ Ｐゴシック" pitchFamily="-65" charset="-128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65" charset="0"/>
      <a:defRPr sz="1200" kern="1200">
        <a:solidFill>
          <a:srgbClr val="000000"/>
        </a:solidFill>
        <a:latin typeface="Times New Roman" pitchFamily="-65" charset="0"/>
        <a:ea typeface="ＭＳ Ｐゴシック" pitchFamily="-65" charset="-128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65" charset="0"/>
      <a:defRPr sz="1200" kern="1200">
        <a:solidFill>
          <a:srgbClr val="000000"/>
        </a:solidFill>
        <a:latin typeface="Times New Roman" pitchFamily="-65" charset="0"/>
        <a:ea typeface="ＭＳ Ｐゴシック" pitchFamily="-65" charset="-128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65" charset="0"/>
      <a:defRPr sz="1200" kern="1200">
        <a:solidFill>
          <a:srgbClr val="000000"/>
        </a:solidFill>
        <a:latin typeface="Times New Roman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5"/>
          <p:cNvSpPr>
            <a:spLocks noChangeArrowheads="1" noTextEdit="1"/>
          </p:cNvSpPr>
          <p:nvPr>
            <p:ph type="sldImg"/>
          </p:nvPr>
        </p:nvSpPr>
        <p:spPr>
          <a:xfrm>
            <a:off x="990600" y="303213"/>
            <a:ext cx="4876800" cy="3657600"/>
          </a:xfrm>
          <a:ln/>
        </p:spPr>
      </p:sp>
      <p:sp>
        <p:nvSpPr>
          <p:cNvPr id="16387" name="Text Box 1026"/>
          <p:cNvSpPr txBox="1">
            <a:spLocks noChangeArrowheads="1"/>
          </p:cNvSpPr>
          <p:nvPr>
            <p:ph type="body" idx="1"/>
          </p:nvPr>
        </p:nvSpPr>
        <p:spPr>
          <a:xfrm>
            <a:off x="503238" y="4316413"/>
            <a:ext cx="5856287" cy="4060825"/>
          </a:xfrm>
          <a:noFill/>
          <a:ln/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237788" y="303213"/>
            <a:ext cx="20477163" cy="15359062"/>
          </a:xfrm>
          <a:ln/>
        </p:spPr>
      </p:sp>
      <p:sp>
        <p:nvSpPr>
          <p:cNvPr id="40963" name="Notes Placeholder 2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237788" y="303213"/>
            <a:ext cx="20477163" cy="15359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414" y="8685894"/>
            <a:ext cx="2972098" cy="456595"/>
          </a:xfrm>
          <a:prstGeom prst="rect">
            <a:avLst/>
          </a:prstGeom>
        </p:spPr>
        <p:txBody>
          <a:bodyPr lIns="86493" tIns="43247" rIns="86493" bIns="43247"/>
          <a:lstStyle/>
          <a:p>
            <a:pPr>
              <a:defRPr/>
            </a:pPr>
            <a:fld id="{9D0DFC75-D3D0-4E74-87F0-4B9206F50A2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237788" y="303213"/>
            <a:ext cx="20477163" cy="15359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414" y="8685894"/>
            <a:ext cx="2972098" cy="456595"/>
          </a:xfrm>
          <a:prstGeom prst="rect">
            <a:avLst/>
          </a:prstGeom>
        </p:spPr>
        <p:txBody>
          <a:bodyPr lIns="86493" tIns="43247" rIns="86493" bIns="43247"/>
          <a:lstStyle/>
          <a:p>
            <a:pPr>
              <a:defRPr/>
            </a:pPr>
            <a:fld id="{9D0DFC75-D3D0-4E74-87F0-4B9206F50A2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237788" y="303213"/>
            <a:ext cx="20477163" cy="15359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414" y="8685894"/>
            <a:ext cx="2972098" cy="456595"/>
          </a:xfrm>
          <a:prstGeom prst="rect">
            <a:avLst/>
          </a:prstGeom>
        </p:spPr>
        <p:txBody>
          <a:bodyPr lIns="86493" tIns="43247" rIns="86493" bIns="43247"/>
          <a:lstStyle/>
          <a:p>
            <a:pPr>
              <a:defRPr/>
            </a:pPr>
            <a:fld id="{9D0DFC75-D3D0-4E74-87F0-4B9206F50A2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237788" y="303213"/>
            <a:ext cx="20477163" cy="15359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414" y="8685894"/>
            <a:ext cx="2972098" cy="456595"/>
          </a:xfrm>
          <a:prstGeom prst="rect">
            <a:avLst/>
          </a:prstGeom>
        </p:spPr>
        <p:txBody>
          <a:bodyPr lIns="86493" tIns="43247" rIns="86493" bIns="43247"/>
          <a:lstStyle/>
          <a:p>
            <a:pPr>
              <a:defRPr/>
            </a:pPr>
            <a:fld id="{9D0DFC75-D3D0-4E74-87F0-4B9206F50A2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237788" y="303213"/>
            <a:ext cx="20477163" cy="15359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414" y="8685894"/>
            <a:ext cx="2972098" cy="456595"/>
          </a:xfrm>
          <a:prstGeom prst="rect">
            <a:avLst/>
          </a:prstGeom>
        </p:spPr>
        <p:txBody>
          <a:bodyPr lIns="86493" tIns="43247" rIns="86493" bIns="43247"/>
          <a:lstStyle/>
          <a:p>
            <a:pPr>
              <a:defRPr/>
            </a:pPr>
            <a:fld id="{9D0DFC75-D3D0-4E74-87F0-4B9206F50A2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237788" y="303213"/>
            <a:ext cx="20477163" cy="15359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414" y="8685894"/>
            <a:ext cx="2972098" cy="456595"/>
          </a:xfrm>
          <a:prstGeom prst="rect">
            <a:avLst/>
          </a:prstGeom>
        </p:spPr>
        <p:txBody>
          <a:bodyPr lIns="86493" tIns="43247" rIns="86493" bIns="43247"/>
          <a:lstStyle/>
          <a:p>
            <a:pPr>
              <a:defRPr/>
            </a:pPr>
            <a:fld id="{9D0DFC75-D3D0-4E74-87F0-4B9206F50A2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303213"/>
            <a:ext cx="4876800" cy="36576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303213"/>
            <a:ext cx="4876800" cy="36576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237788" y="303213"/>
            <a:ext cx="20477163" cy="15359062"/>
          </a:xfrm>
          <a:ln/>
        </p:spPr>
      </p:sp>
      <p:sp>
        <p:nvSpPr>
          <p:cNvPr id="90115" name="Notes Placeholder 2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237788" y="303213"/>
            <a:ext cx="20477163" cy="15359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414" y="8685894"/>
            <a:ext cx="2972098" cy="456595"/>
          </a:xfrm>
          <a:prstGeom prst="rect">
            <a:avLst/>
          </a:prstGeom>
        </p:spPr>
        <p:txBody>
          <a:bodyPr lIns="86493" tIns="43247" rIns="86493" bIns="43247"/>
          <a:lstStyle/>
          <a:p>
            <a:pPr>
              <a:defRPr/>
            </a:pPr>
            <a:fld id="{9D0DFC75-D3D0-4E74-87F0-4B9206F50A2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237788" y="303213"/>
            <a:ext cx="20477163" cy="15359062"/>
          </a:xfrm>
          <a:ln/>
        </p:spPr>
      </p:sp>
      <p:sp>
        <p:nvSpPr>
          <p:cNvPr id="90115" name="Notes Placeholder 2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237788" y="303213"/>
            <a:ext cx="20477163" cy="15359062"/>
          </a:xfrm>
          <a:ln/>
        </p:spPr>
      </p:sp>
      <p:sp>
        <p:nvSpPr>
          <p:cNvPr id="90115" name="Notes Placeholder 2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237788" y="303213"/>
            <a:ext cx="20477163" cy="15359062"/>
          </a:xfrm>
          <a:ln/>
        </p:spPr>
      </p:sp>
      <p:sp>
        <p:nvSpPr>
          <p:cNvPr id="90115" name="Notes Placeholder 2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237788" y="303213"/>
            <a:ext cx="20477163" cy="15359062"/>
          </a:xfrm>
          <a:ln/>
        </p:spPr>
      </p:sp>
      <p:sp>
        <p:nvSpPr>
          <p:cNvPr id="52227" name="Notes Placeholder 2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237788" y="303213"/>
            <a:ext cx="20477163" cy="15359062"/>
          </a:xfrm>
          <a:ln/>
        </p:spPr>
      </p:sp>
      <p:sp>
        <p:nvSpPr>
          <p:cNvPr id="90115" name="Notes Placeholder 2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237788" y="303213"/>
            <a:ext cx="20477163" cy="15359062"/>
          </a:xfrm>
          <a:ln/>
        </p:spPr>
      </p:sp>
      <p:sp>
        <p:nvSpPr>
          <p:cNvPr id="90115" name="Notes Placeholder 2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237788" y="303213"/>
            <a:ext cx="20477163" cy="15359062"/>
          </a:xfrm>
          <a:ln/>
        </p:spPr>
      </p:sp>
      <p:sp>
        <p:nvSpPr>
          <p:cNvPr id="90115" name="Notes Placeholder 2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237788" y="303213"/>
            <a:ext cx="20477163" cy="15359062"/>
          </a:xfrm>
          <a:ln/>
        </p:spPr>
      </p:sp>
      <p:sp>
        <p:nvSpPr>
          <p:cNvPr id="90115" name="Notes Placeholder 2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237788" y="303213"/>
            <a:ext cx="20477163" cy="15359062"/>
          </a:xfrm>
          <a:ln/>
        </p:spPr>
      </p:sp>
      <p:sp>
        <p:nvSpPr>
          <p:cNvPr id="90115" name="Notes Placeholder 2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237788" y="303213"/>
            <a:ext cx="20477163" cy="15359062"/>
          </a:xfrm>
          <a:ln/>
        </p:spPr>
      </p:sp>
      <p:sp>
        <p:nvSpPr>
          <p:cNvPr id="90115" name="Notes Placeholder 2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507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defTabSz="914400"/>
            <a:endParaRPr lang="en-US" sz="2000">
              <a:latin typeface="Lucida Grande" pitchFamily="-65" charset="0"/>
              <a:ea typeface="ＭＳ Ｐゴシック" pitchFamily="-65" charset="-128"/>
              <a:cs typeface="ＭＳ Ｐゴシック" pitchFamily="-65" charset="-128"/>
              <a:sym typeface="Lucida Grande" pitchFamily="-65" charset="0"/>
            </a:endParaRPr>
          </a:p>
          <a:p>
            <a:pPr defTabSz="914400"/>
            <a:endParaRPr lang="en-US" sz="2000">
              <a:latin typeface="Lucida Grande" pitchFamily="-65" charset="0"/>
              <a:ea typeface="ＭＳ Ｐゴシック" pitchFamily="-65" charset="-128"/>
              <a:cs typeface="ＭＳ Ｐゴシック" pitchFamily="-65" charset="-128"/>
              <a:sym typeface="Lucida Grande" pitchFamily="-65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237788" y="303213"/>
            <a:ext cx="20477163" cy="15359062"/>
          </a:xfrm>
          <a:ln/>
        </p:spPr>
      </p:sp>
      <p:sp>
        <p:nvSpPr>
          <p:cNvPr id="90115" name="Notes Placeholder 2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303213"/>
            <a:ext cx="4876800" cy="36576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9539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60825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3795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defTabSz="914400"/>
            <a:endParaRPr lang="en-US" sz="2000">
              <a:latin typeface="Lucida Grande" pitchFamily="-65" charset="0"/>
              <a:ea typeface="ＭＳ Ｐゴシック" pitchFamily="-65" charset="-128"/>
              <a:cs typeface="ＭＳ Ｐゴシック" pitchFamily="-65" charset="-128"/>
              <a:sym typeface="Lucida Grande" pitchFamily="-65" charset="0"/>
            </a:endParaRPr>
          </a:p>
          <a:p>
            <a:pPr defTabSz="914400"/>
            <a:endParaRPr lang="en-US" sz="2000">
              <a:latin typeface="Lucida Grande" pitchFamily="-65" charset="0"/>
              <a:ea typeface="ＭＳ Ｐゴシック" pitchFamily="-65" charset="-128"/>
              <a:cs typeface="ＭＳ Ｐゴシック" pitchFamily="-65" charset="-128"/>
              <a:sym typeface="Lucida Grande" pitchFamily="-65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507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defTabSz="914400"/>
            <a:endParaRPr lang="en-US" sz="2000">
              <a:latin typeface="Lucida Grande" pitchFamily="-65" charset="0"/>
              <a:ea typeface="ＭＳ Ｐゴシック" pitchFamily="-65" charset="-128"/>
              <a:cs typeface="ＭＳ Ｐゴシック" pitchFamily="-65" charset="-128"/>
              <a:sym typeface="Lucida Grande" pitchFamily="-65" charset="0"/>
            </a:endParaRPr>
          </a:p>
          <a:p>
            <a:pPr defTabSz="914400"/>
            <a:endParaRPr lang="en-US" sz="2000">
              <a:latin typeface="Lucida Grande" pitchFamily="-65" charset="0"/>
              <a:ea typeface="ＭＳ Ｐゴシック" pitchFamily="-65" charset="-128"/>
              <a:cs typeface="ＭＳ Ｐゴシック" pitchFamily="-65" charset="-128"/>
              <a:sym typeface="Lucida Grande" pitchFamily="-65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507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defTabSz="914400"/>
            <a:endParaRPr lang="en-US" sz="2000">
              <a:latin typeface="Lucida Grande" pitchFamily="-65" charset="0"/>
              <a:ea typeface="ＭＳ Ｐゴシック" pitchFamily="-65" charset="-128"/>
              <a:cs typeface="ＭＳ Ｐゴシック" pitchFamily="-65" charset="-128"/>
              <a:sym typeface="Lucida Grande" pitchFamily="-65" charset="0"/>
            </a:endParaRPr>
          </a:p>
          <a:p>
            <a:pPr defTabSz="914400"/>
            <a:endParaRPr lang="en-US" sz="2000">
              <a:latin typeface="Lucida Grande" pitchFamily="-65" charset="0"/>
              <a:ea typeface="ＭＳ Ｐゴシック" pitchFamily="-65" charset="-128"/>
              <a:cs typeface="ＭＳ Ｐゴシック" pitchFamily="-65" charset="-128"/>
              <a:sym typeface="Lucida Grande" pitchFamily="-65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237788" y="303213"/>
            <a:ext cx="20477163" cy="15359062"/>
          </a:xfrm>
          <a:ln/>
        </p:spPr>
      </p:sp>
      <p:sp>
        <p:nvSpPr>
          <p:cNvPr id="25603" name="Notes Placeholder 2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237788" y="303213"/>
            <a:ext cx="20477163" cy="15359062"/>
          </a:xfrm>
          <a:ln/>
        </p:spPr>
      </p:sp>
      <p:sp>
        <p:nvSpPr>
          <p:cNvPr id="25603" name="Notes Placeholder 2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237788" y="303213"/>
            <a:ext cx="20477163" cy="15359062"/>
          </a:xfrm>
          <a:ln/>
        </p:spPr>
      </p:sp>
      <p:sp>
        <p:nvSpPr>
          <p:cNvPr id="38915" name="Notes Placeholder 2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0338" y="609600"/>
            <a:ext cx="1939925" cy="54784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2138" cy="54784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5238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981200"/>
            <a:ext cx="3806825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0338" y="609600"/>
            <a:ext cx="1939925" cy="54784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2138" cy="54784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4463" cy="11350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5238" cy="4106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3438" y="1981200"/>
            <a:ext cx="3806825" cy="41068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5376"/>
            <a:ext cx="8229600" cy="5030788"/>
          </a:xfrm>
        </p:spPr>
        <p:txBody>
          <a:bodyPr/>
          <a:lstStyle>
            <a:lvl2pPr marL="571500" indent="-285750">
              <a:defRPr/>
            </a:lvl2pPr>
            <a:lvl3pPr marL="971550" indent="-228600">
              <a:defRPr/>
            </a:lvl3pPr>
            <a:lvl4pPr marL="1428750" indent="-228600">
              <a:defRPr/>
            </a:lvl4pPr>
            <a:lvl5pPr marL="1885950" indent="-228600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333399"/>
                </a:solidFill>
              </a:rPr>
              <a:t>Scott P. Wakely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5238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981200"/>
            <a:ext cx="3806825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9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3" Type="http://schemas.openxmlformats.org/officeDocument/2006/relationships/image" Target="../media/image1.png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FEFEFE"/>
            </a:gs>
            <a:gs pos="50000">
              <a:srgbClr val="99CCFF"/>
            </a:gs>
            <a:gs pos="100000">
              <a:srgbClr val="FEFEF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64463" cy="113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4463" cy="410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defRPr sz="4400">
          <a:solidFill>
            <a:srgbClr val="000000"/>
          </a:solidFill>
          <a:latin typeface="Times New Roman" pitchFamily="-65" charset="0"/>
          <a:ea typeface="ＭＳ Ｐゴシック" pitchFamily="-65" charset="-128"/>
        </a:defRPr>
      </a:lvl2pPr>
      <a:lvl3pPr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defRPr sz="4400">
          <a:solidFill>
            <a:srgbClr val="000000"/>
          </a:solidFill>
          <a:latin typeface="Times New Roman" pitchFamily="-65" charset="0"/>
          <a:ea typeface="ＭＳ Ｐゴシック" pitchFamily="-65" charset="-128"/>
        </a:defRPr>
      </a:lvl3pPr>
      <a:lvl4pPr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defRPr sz="4400">
          <a:solidFill>
            <a:srgbClr val="000000"/>
          </a:solidFill>
          <a:latin typeface="Times New Roman" pitchFamily="-65" charset="0"/>
          <a:ea typeface="ＭＳ Ｐゴシック" pitchFamily="-65" charset="-128"/>
        </a:defRPr>
      </a:lvl4pPr>
      <a:lvl5pPr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defRPr sz="4400">
          <a:solidFill>
            <a:srgbClr val="000000"/>
          </a:solidFill>
          <a:latin typeface="Times New Roman" pitchFamily="-65" charset="0"/>
          <a:ea typeface="ＭＳ Ｐゴシック" pitchFamily="-65" charset="-128"/>
        </a:defRPr>
      </a:lvl5pPr>
      <a:lvl6pPr marL="4572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defRPr sz="4400">
          <a:solidFill>
            <a:srgbClr val="000000"/>
          </a:solidFill>
          <a:latin typeface="Times New Roman" pitchFamily="-65" charset="0"/>
          <a:ea typeface="ＭＳ Ｐゴシック" pitchFamily="-65" charset="-128"/>
        </a:defRPr>
      </a:lvl6pPr>
      <a:lvl7pPr marL="9144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defRPr sz="4400">
          <a:solidFill>
            <a:srgbClr val="000000"/>
          </a:solidFill>
          <a:latin typeface="Times New Roman" pitchFamily="-65" charset="0"/>
          <a:ea typeface="ＭＳ Ｐゴシック" pitchFamily="-65" charset="-128"/>
        </a:defRPr>
      </a:lvl7pPr>
      <a:lvl8pPr marL="1371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defRPr sz="4400">
          <a:solidFill>
            <a:srgbClr val="000000"/>
          </a:solidFill>
          <a:latin typeface="Times New Roman" pitchFamily="-65" charset="0"/>
          <a:ea typeface="ＭＳ Ｐゴシック" pitchFamily="-65" charset="-128"/>
        </a:defRPr>
      </a:lvl8pPr>
      <a:lvl9pPr marL="18288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defRPr sz="4400">
          <a:solidFill>
            <a:srgbClr val="000000"/>
          </a:solidFill>
          <a:latin typeface="Times New Roman" pitchFamily="-65" charset="0"/>
          <a:ea typeface="ＭＳ Ｐゴシック" pitchFamily="-65" charset="-128"/>
        </a:defRPr>
      </a:lvl9pPr>
    </p:titleStyle>
    <p:bodyStyle>
      <a:lvl1pPr marL="334963" indent="-334963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35013" indent="-277813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buChar char="–"/>
        <a:defRPr sz="2800">
          <a:solidFill>
            <a:srgbClr val="000000"/>
          </a:solidFill>
          <a:latin typeface="+mn-lt"/>
          <a:ea typeface="ＭＳ Ｐゴシック" pitchFamily="-65" charset="-128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buChar char="•"/>
        <a:defRPr sz="2400">
          <a:solidFill>
            <a:srgbClr val="000000"/>
          </a:solidFill>
          <a:latin typeface="+mn-lt"/>
          <a:ea typeface="ＭＳ Ｐゴシック" pitchFamily="-65" charset="-128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buChar char="–"/>
        <a:defRPr sz="2000">
          <a:solidFill>
            <a:srgbClr val="000000"/>
          </a:solidFill>
          <a:latin typeface="+mn-lt"/>
          <a:ea typeface="ＭＳ Ｐゴシック" pitchFamily="-65" charset="-128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buChar char="»"/>
        <a:defRPr sz="2000">
          <a:solidFill>
            <a:srgbClr val="000000"/>
          </a:solidFill>
          <a:latin typeface="+mn-lt"/>
          <a:ea typeface="ＭＳ Ｐゴシック" pitchFamily="-65" charset="-128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buChar char="»"/>
        <a:defRPr sz="2000">
          <a:solidFill>
            <a:srgbClr val="000000"/>
          </a:solidFill>
          <a:latin typeface="+mn-lt"/>
          <a:ea typeface="ＭＳ Ｐゴシック" pitchFamily="-65" charset="-128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buChar char="»"/>
        <a:defRPr sz="2000">
          <a:solidFill>
            <a:srgbClr val="000000"/>
          </a:solidFill>
          <a:latin typeface="+mn-lt"/>
          <a:ea typeface="ＭＳ Ｐゴシック" pitchFamily="-65" charset="-128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buChar char="»"/>
        <a:defRPr sz="2000">
          <a:solidFill>
            <a:srgbClr val="000000"/>
          </a:solidFill>
          <a:latin typeface="+mn-lt"/>
          <a:ea typeface="ＭＳ Ｐゴシック" pitchFamily="-65" charset="-128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buChar char="»"/>
        <a:defRPr sz="2000">
          <a:solidFill>
            <a:srgbClr val="000000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FEFEFE"/>
            </a:gs>
            <a:gs pos="50000">
              <a:srgbClr val="99CCFF"/>
            </a:gs>
            <a:gs pos="100000">
              <a:srgbClr val="FEFEF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64463" cy="113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4463" cy="410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defRPr sz="4400">
          <a:solidFill>
            <a:srgbClr val="000000"/>
          </a:solidFill>
          <a:latin typeface="Times New Roman" pitchFamily="-65" charset="0"/>
          <a:ea typeface="Arial" pitchFamily="-65" charset="0"/>
          <a:cs typeface="Arial" pitchFamily="-65" charset="0"/>
        </a:defRPr>
      </a:lvl2pPr>
      <a:lvl3pPr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defRPr sz="4400">
          <a:solidFill>
            <a:srgbClr val="000000"/>
          </a:solidFill>
          <a:latin typeface="Times New Roman" pitchFamily="-65" charset="0"/>
          <a:ea typeface="Arial" pitchFamily="-65" charset="0"/>
          <a:cs typeface="Arial" pitchFamily="-65" charset="0"/>
        </a:defRPr>
      </a:lvl3pPr>
      <a:lvl4pPr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defRPr sz="4400">
          <a:solidFill>
            <a:srgbClr val="000000"/>
          </a:solidFill>
          <a:latin typeface="Times New Roman" pitchFamily="-65" charset="0"/>
          <a:ea typeface="Arial" pitchFamily="-65" charset="0"/>
          <a:cs typeface="Arial" pitchFamily="-65" charset="0"/>
        </a:defRPr>
      </a:lvl4pPr>
      <a:lvl5pPr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defRPr sz="4400">
          <a:solidFill>
            <a:srgbClr val="000000"/>
          </a:solidFill>
          <a:latin typeface="Times New Roman" pitchFamily="-65" charset="0"/>
          <a:ea typeface="Arial" pitchFamily="-65" charset="0"/>
          <a:cs typeface="Arial" pitchFamily="-65" charset="0"/>
        </a:defRPr>
      </a:lvl5pPr>
      <a:lvl6pPr marL="4572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defRPr sz="4400">
          <a:solidFill>
            <a:srgbClr val="000000"/>
          </a:solidFill>
          <a:latin typeface="Times New Roman" pitchFamily="-65" charset="0"/>
          <a:ea typeface="Arial" pitchFamily="-65" charset="0"/>
          <a:cs typeface="Arial" pitchFamily="-65" charset="0"/>
        </a:defRPr>
      </a:lvl6pPr>
      <a:lvl7pPr marL="9144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defRPr sz="4400">
          <a:solidFill>
            <a:srgbClr val="000000"/>
          </a:solidFill>
          <a:latin typeface="Times New Roman" pitchFamily="-65" charset="0"/>
          <a:ea typeface="Arial" pitchFamily="-65" charset="0"/>
          <a:cs typeface="Arial" pitchFamily="-65" charset="0"/>
        </a:defRPr>
      </a:lvl7pPr>
      <a:lvl8pPr marL="1371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defRPr sz="4400">
          <a:solidFill>
            <a:srgbClr val="000000"/>
          </a:solidFill>
          <a:latin typeface="Times New Roman" pitchFamily="-65" charset="0"/>
          <a:ea typeface="Arial" pitchFamily="-65" charset="0"/>
          <a:cs typeface="Arial" pitchFamily="-65" charset="0"/>
        </a:defRPr>
      </a:lvl8pPr>
      <a:lvl9pPr marL="18288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defRPr sz="4400">
          <a:solidFill>
            <a:srgbClr val="000000"/>
          </a:solidFill>
          <a:latin typeface="Times New Roman" pitchFamily="-65" charset="0"/>
          <a:ea typeface="Arial" pitchFamily="-65" charset="0"/>
          <a:cs typeface="Arial" pitchFamily="-65" charset="0"/>
        </a:defRPr>
      </a:lvl9pPr>
    </p:titleStyle>
    <p:bodyStyle>
      <a:lvl1pPr marL="334963" indent="-334963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35013" indent="-277813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3825" y="93663"/>
            <a:ext cx="82296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2088" y="6535738"/>
            <a:ext cx="1825625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>
                <a:solidFill>
                  <a:schemeClr val="accent2"/>
                </a:solidFill>
              </a:defRPr>
            </a:lvl1pPr>
          </a:lstStyle>
          <a:p>
            <a:pPr eaLnBrk="1" hangingPunct="1">
              <a:defRPr/>
            </a:pPr>
            <a:r>
              <a:rPr lang="en-US">
                <a:solidFill>
                  <a:srgbClr val="333399"/>
                </a:solidFill>
                <a:latin typeface="Arial" charset="0"/>
              </a:rPr>
              <a:t>Scott P. Wakely</a:t>
            </a:r>
          </a:p>
        </p:txBody>
      </p:sp>
      <p:sp>
        <p:nvSpPr>
          <p:cNvPr id="1038" name="Line 14"/>
          <p:cNvSpPr>
            <a:spLocks noChangeShapeType="1"/>
          </p:cNvSpPr>
          <p:nvPr userDrawn="1"/>
        </p:nvSpPr>
        <p:spPr bwMode="auto">
          <a:xfrm>
            <a:off x="247650" y="647700"/>
            <a:ext cx="7948613" cy="0"/>
          </a:xfrm>
          <a:prstGeom prst="line">
            <a:avLst/>
          </a:prstGeom>
          <a:noFill/>
          <a:ln w="15875">
            <a:solidFill>
              <a:srgbClr val="000080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 baseline="-25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9" name="Line 15"/>
          <p:cNvSpPr>
            <a:spLocks noChangeShapeType="1"/>
          </p:cNvSpPr>
          <p:nvPr userDrawn="1"/>
        </p:nvSpPr>
        <p:spPr bwMode="auto">
          <a:xfrm>
            <a:off x="209550" y="6516688"/>
            <a:ext cx="8748713" cy="0"/>
          </a:xfrm>
          <a:prstGeom prst="line">
            <a:avLst/>
          </a:prstGeom>
          <a:noFill/>
          <a:ln w="15875">
            <a:solidFill>
              <a:srgbClr val="000080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 baseline="-250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31" name="Picture 24" descr="VERITAS_logo-reasonable"/>
          <p:cNvPicPr>
            <a:picLocks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5000" y="9525"/>
            <a:ext cx="868363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9" name="Rectangle 25"/>
          <p:cNvSpPr>
            <a:spLocks noChangeArrowheads="1"/>
          </p:cNvSpPr>
          <p:nvPr/>
        </p:nvSpPr>
        <p:spPr bwMode="auto">
          <a:xfrm>
            <a:off x="6442075" y="6535738"/>
            <a:ext cx="2520950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 eaLnBrk="1" hangingPunct="1">
              <a:defRPr/>
            </a:pPr>
            <a:r>
              <a:rPr lang="en-US" sz="1400" dirty="0" err="1" smtClean="0">
                <a:solidFill>
                  <a:srgbClr val="333399"/>
                </a:solidFill>
                <a:latin typeface="Helvetica" pitchFamily="34" charset="0"/>
              </a:rPr>
              <a:t>TeV</a:t>
            </a:r>
            <a:r>
              <a:rPr lang="en-US" sz="1400" dirty="0" smtClean="0">
                <a:solidFill>
                  <a:srgbClr val="333399"/>
                </a:solidFill>
                <a:latin typeface="Helvetica" pitchFamily="34" charset="0"/>
              </a:rPr>
              <a:t> Galactic Workshop </a:t>
            </a:r>
            <a:endParaRPr lang="en-US" sz="1400" dirty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1050" name="Rectangle 26"/>
          <p:cNvSpPr>
            <a:spLocks noChangeArrowheads="1"/>
          </p:cNvSpPr>
          <p:nvPr/>
        </p:nvSpPr>
        <p:spPr bwMode="auto">
          <a:xfrm>
            <a:off x="2178050" y="6535738"/>
            <a:ext cx="4787900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 sz="1400" dirty="0">
              <a:solidFill>
                <a:srgbClr val="333399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990033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5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5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Relationship Id="rId5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Relationship Id="rId5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png"/><Relationship Id="rId5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image" Target="../media/image36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3.png"/><Relationship Id="rId5" Type="http://schemas.openxmlformats.org/officeDocument/2006/relationships/image" Target="../media/image35.gif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hyperlink" Target="http://www.youtube.com/watch?v=ucP1dAXfYtQ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5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5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veritas.sao.arizona.edu/wiki/images/0/0a/Gamma_outside_array.png" TargetMode="External"/><Relationship Id="rId3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t="11310" b="6786"/>
          <a:stretch>
            <a:fillRect/>
          </a:stretch>
        </p:blipFill>
        <p:spPr>
          <a:xfrm>
            <a:off x="-76200" y="-25953"/>
            <a:ext cx="9380717" cy="2540553"/>
          </a:xfrm>
          <a:prstGeom prst="rect">
            <a:avLst/>
          </a:prstGeom>
        </p:spPr>
      </p:pic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382588" y="3862388"/>
            <a:ext cx="8305800" cy="123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marL="457200" indent="-457200" algn="ctr" eaLnBrk="1" hangingPunct="1"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b="1" dirty="0">
                <a:solidFill>
                  <a:schemeClr val="tx1"/>
                </a:solidFill>
                <a:latin typeface="Times New Roman" charset="0"/>
              </a:rPr>
              <a:t>Jamie Holder</a:t>
            </a:r>
            <a:r>
              <a:rPr lang="en-GB" sz="2800" b="1" baseline="30000" dirty="0">
                <a:solidFill>
                  <a:schemeClr val="tx1"/>
                </a:solidFill>
                <a:latin typeface="Times New Roman" charset="0"/>
              </a:rPr>
              <a:t>1</a:t>
            </a:r>
            <a:r>
              <a:rPr lang="en-GB" sz="2800" b="1" dirty="0">
                <a:solidFill>
                  <a:schemeClr val="tx1"/>
                </a:solidFill>
                <a:latin typeface="Times New Roman" charset="0"/>
              </a:rPr>
              <a:t> for the VERITAS Collaboration</a:t>
            </a:r>
            <a:r>
              <a:rPr lang="en-GB" sz="2800" b="1" baseline="30000" dirty="0">
                <a:solidFill>
                  <a:schemeClr val="tx1"/>
                </a:solidFill>
                <a:latin typeface="Times New Roman" charset="0"/>
              </a:rPr>
              <a:t>2</a:t>
            </a:r>
          </a:p>
          <a:p>
            <a:pPr marL="457200" indent="-457200" algn="ctr" eaLnBrk="1" hangingPunct="1"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 dirty="0">
                <a:solidFill>
                  <a:schemeClr val="tx1"/>
                </a:solidFill>
                <a:latin typeface="Times New Roman" charset="0"/>
              </a:rPr>
              <a:t> 1. Bartol Research Institute/ University of Delaware</a:t>
            </a:r>
          </a:p>
          <a:p>
            <a:pPr marL="457200" indent="-457200" algn="ctr" eaLnBrk="1" hangingPunct="1"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 dirty="0">
                <a:solidFill>
                  <a:schemeClr val="tx1"/>
                </a:solidFill>
                <a:latin typeface="Times New Roman" charset="0"/>
              </a:rPr>
              <a:t>2.</a:t>
            </a:r>
            <a:r>
              <a:rPr lang="en-US" sz="1800" b="1" dirty="0">
                <a:solidFill>
                  <a:schemeClr val="tx1"/>
                </a:solidFill>
                <a:latin typeface="Times New Roman" charset="0"/>
              </a:rPr>
              <a:t> http://</a:t>
            </a:r>
            <a:r>
              <a:rPr lang="en-US" sz="1800" b="1" dirty="0" err="1">
                <a:solidFill>
                  <a:schemeClr val="tx1"/>
                </a:solidFill>
                <a:latin typeface="Times New Roman" charset="0"/>
              </a:rPr>
              <a:t>veritas.sao.arizona.edu</a:t>
            </a:r>
            <a:endParaRPr lang="en-GB" sz="1800" b="1" dirty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487363" y="2670534"/>
            <a:ext cx="8047037" cy="987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 anchor="ctr">
            <a:prstTxWarp prst="textNoShape">
              <a:avLst/>
            </a:prstTxWarp>
            <a:spAutoFit/>
          </a:bodyPr>
          <a:lstStyle/>
          <a:p>
            <a:pPr algn="ctr" eaLnBrk="1" hangingPunct="1">
              <a:buClr>
                <a:srgbClr val="FF5050"/>
              </a:buClr>
              <a:buSzPct val="100000"/>
              <a:buFont typeface="Verdana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900" b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VERITAS Observations of Galactic </a:t>
            </a:r>
            <a:r>
              <a:rPr lang="en-GB" sz="2900" b="1" dirty="0" err="1" smtClean="0">
                <a:solidFill>
                  <a:srgbClr val="FF505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TeV</a:t>
            </a:r>
            <a:r>
              <a:rPr lang="en-GB" sz="2900" b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Sources</a:t>
            </a:r>
            <a:endParaRPr lang="en-GB" sz="2900" b="1" dirty="0">
              <a:solidFill>
                <a:srgbClr val="FF505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15366" name="Picture 24"/>
          <p:cNvPicPr preferRelativeResize="0"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3825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3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59625" y="0"/>
            <a:ext cx="19843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295400" y="5417403"/>
            <a:ext cx="6553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 smtClean="0">
                <a:solidFill>
                  <a:schemeClr val="tx1"/>
                </a:solidFill>
                <a:latin typeface="Times New Roman" pitchFamily="-65" charset="0"/>
              </a:rPr>
              <a:t>  </a:t>
            </a:r>
            <a:r>
              <a:rPr lang="en-GB" dirty="0" err="1" smtClean="0">
                <a:solidFill>
                  <a:schemeClr val="tx1"/>
                </a:solidFill>
                <a:latin typeface="Times New Roman" pitchFamily="-65" charset="0"/>
              </a:rPr>
              <a:t>GeV</a:t>
            </a:r>
            <a:r>
              <a:rPr lang="en-GB" dirty="0" smtClean="0">
                <a:solidFill>
                  <a:schemeClr val="tx1"/>
                </a:solidFill>
                <a:latin typeface="Times New Roman" pitchFamily="-65" charset="0"/>
              </a:rPr>
              <a:t> and </a:t>
            </a:r>
            <a:r>
              <a:rPr lang="en-GB" dirty="0" err="1" smtClean="0">
                <a:solidFill>
                  <a:schemeClr val="tx1"/>
                </a:solidFill>
                <a:latin typeface="Times New Roman" pitchFamily="-65" charset="0"/>
              </a:rPr>
              <a:t>TeV</a:t>
            </a:r>
            <a:r>
              <a:rPr lang="en-GB" dirty="0" smtClean="0">
                <a:solidFill>
                  <a:schemeClr val="tx1"/>
                </a:solidFill>
                <a:latin typeface="Times New Roman" pitchFamily="-65" charset="0"/>
              </a:rPr>
              <a:t> Sources in the Milky Way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  <a:latin typeface="Times New Roman" pitchFamily="-65" charset="0"/>
              </a:rPr>
              <a:t> Aspen Summer Workshop</a:t>
            </a:r>
            <a:r>
              <a:rPr lang="en-GB" dirty="0" smtClean="0">
                <a:solidFill>
                  <a:schemeClr val="tx1"/>
                </a:solidFill>
                <a:latin typeface="Times New Roman" pitchFamily="-65" charset="0"/>
              </a:rPr>
              <a:t>                       June </a:t>
            </a:r>
            <a:r>
              <a:rPr lang="en-GB" dirty="0" smtClean="0">
                <a:solidFill>
                  <a:schemeClr val="tx1"/>
                </a:solidFill>
                <a:latin typeface="Times New Roman" pitchFamily="-65" charset="0"/>
              </a:rPr>
              <a:t>2010</a:t>
            </a:r>
            <a:endParaRPr lang="en-GB" dirty="0">
              <a:solidFill>
                <a:schemeClr val="tx1"/>
              </a:solidFill>
              <a:latin typeface="Times New Roman" pitchFamily="-65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458788"/>
          </a:xfrm>
        </p:spPr>
        <p:txBody>
          <a:bodyPr/>
          <a:lstStyle/>
          <a:p>
            <a:pPr algn="ctr" eaLnBrk="1" hangingPunct="1">
              <a:buClr>
                <a:srgbClr val="FF5050"/>
              </a:buClr>
              <a:buFont typeface="Verdana" pitchFamily="-65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b="1" dirty="0" smtClean="0">
                <a:solidFill>
                  <a:srgbClr val="FF5050"/>
                </a:solidFill>
                <a:latin typeface="Verdana" pitchFamily="-65" charset="0"/>
                <a:ea typeface="ＭＳ Ｐゴシック" pitchFamily="-65" charset="-128"/>
                <a:cs typeface="ＭＳ Ｐゴシック" pitchFamily="-65" charset="-128"/>
              </a:rPr>
              <a:t>VERITAS Technical Performance</a:t>
            </a:r>
            <a:endParaRPr lang="en-GB" sz="2800" b="1" dirty="0">
              <a:solidFill>
                <a:srgbClr val="FF5050"/>
              </a:solidFill>
              <a:latin typeface="Verdana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37892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2220898"/>
            <a:ext cx="4648200" cy="4332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100013" y="628650"/>
            <a:ext cx="8943975" cy="14414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lvl="1"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20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Sensitivity improved from 1% Crab in 50 hours to 1% Crab in 30 hours</a:t>
            </a:r>
          </a:p>
          <a:p>
            <a:pPr lvl="1"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20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Currently the most sensitive in the world; </a:t>
            </a:r>
          </a:p>
          <a:p>
            <a:pPr lvl="1"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20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Recently received MRI-R</a:t>
            </a:r>
            <a:r>
              <a:rPr lang="en-US" sz="2000" baseline="300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2</a:t>
            </a:r>
            <a:r>
              <a:rPr lang="en-US" sz="20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 funding for a further upgrade.</a:t>
            </a:r>
          </a:p>
          <a:p>
            <a:pPr lvl="1"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 pitchFamily="-65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20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Angular </a:t>
            </a:r>
            <a:r>
              <a:rPr lang="en-US" sz="2000" dirty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resolution ~0.1° (68% containment</a:t>
            </a:r>
            <a:r>
              <a:rPr lang="en-US" sz="20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)</a:t>
            </a:r>
          </a:p>
        </p:txBody>
      </p:sp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590800"/>
            <a:ext cx="3833812" cy="3576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" name="Freeform 9"/>
          <p:cNvSpPr/>
          <p:nvPr/>
        </p:nvSpPr>
        <p:spPr bwMode="auto">
          <a:xfrm>
            <a:off x="862012" y="2957512"/>
            <a:ext cx="3028950" cy="2838450"/>
          </a:xfrm>
          <a:custGeom>
            <a:avLst/>
            <a:gdLst>
              <a:gd name="connsiteX0" fmla="*/ 0 w 3028950"/>
              <a:gd name="connsiteY0" fmla="*/ 0 h 2838450"/>
              <a:gd name="connsiteX1" fmla="*/ 1314450 w 3028950"/>
              <a:gd name="connsiteY1" fmla="*/ 1543050 h 2838450"/>
              <a:gd name="connsiteX2" fmla="*/ 2286000 w 3028950"/>
              <a:gd name="connsiteY2" fmla="*/ 2362200 h 2838450"/>
              <a:gd name="connsiteX3" fmla="*/ 3028950 w 3028950"/>
              <a:gd name="connsiteY3" fmla="*/ 2838450 h 283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8950" h="2838450">
                <a:moveTo>
                  <a:pt x="0" y="0"/>
                </a:moveTo>
                <a:cubicBezTo>
                  <a:pt x="466725" y="574675"/>
                  <a:pt x="933450" y="1149350"/>
                  <a:pt x="1314450" y="1543050"/>
                </a:cubicBezTo>
                <a:cubicBezTo>
                  <a:pt x="1695450" y="1936750"/>
                  <a:pt x="2000250" y="2146300"/>
                  <a:pt x="2286000" y="2362200"/>
                </a:cubicBezTo>
                <a:cubicBezTo>
                  <a:pt x="2571750" y="2578100"/>
                  <a:pt x="2800350" y="2708275"/>
                  <a:pt x="3028950" y="2838450"/>
                </a:cubicBezTo>
              </a:path>
            </a:pathLst>
          </a:custGeom>
          <a:noFill/>
          <a:ln w="34925" cap="flat" cmpd="sng" algn="ctr">
            <a:solidFill>
              <a:srgbClr val="EA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849820" y="3027616"/>
            <a:ext cx="2900934" cy="2765298"/>
          </a:xfrm>
          <a:custGeom>
            <a:avLst/>
            <a:gdLst>
              <a:gd name="connsiteX0" fmla="*/ 0 w 3028950"/>
              <a:gd name="connsiteY0" fmla="*/ 0 h 2838450"/>
              <a:gd name="connsiteX1" fmla="*/ 1314450 w 3028950"/>
              <a:gd name="connsiteY1" fmla="*/ 1543050 h 2838450"/>
              <a:gd name="connsiteX2" fmla="*/ 2286000 w 3028950"/>
              <a:gd name="connsiteY2" fmla="*/ 2362200 h 2838450"/>
              <a:gd name="connsiteX3" fmla="*/ 3028950 w 3028950"/>
              <a:gd name="connsiteY3" fmla="*/ 2838450 h 2838450"/>
              <a:gd name="connsiteX0" fmla="*/ 0 w 2900934"/>
              <a:gd name="connsiteY0" fmla="*/ 0 h 2765298"/>
              <a:gd name="connsiteX1" fmla="*/ 1314450 w 2900934"/>
              <a:gd name="connsiteY1" fmla="*/ 1543050 h 2765298"/>
              <a:gd name="connsiteX2" fmla="*/ 2286000 w 2900934"/>
              <a:gd name="connsiteY2" fmla="*/ 2362200 h 2765298"/>
              <a:gd name="connsiteX3" fmla="*/ 2900934 w 2900934"/>
              <a:gd name="connsiteY3" fmla="*/ 2765298 h 2765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00934" h="2765298">
                <a:moveTo>
                  <a:pt x="0" y="0"/>
                </a:moveTo>
                <a:cubicBezTo>
                  <a:pt x="466725" y="574675"/>
                  <a:pt x="933450" y="1149350"/>
                  <a:pt x="1314450" y="1543050"/>
                </a:cubicBezTo>
                <a:cubicBezTo>
                  <a:pt x="1695450" y="1936750"/>
                  <a:pt x="2021586" y="2158492"/>
                  <a:pt x="2286000" y="2362200"/>
                </a:cubicBezTo>
                <a:cubicBezTo>
                  <a:pt x="2550414" y="2565908"/>
                  <a:pt x="2672334" y="2635123"/>
                  <a:pt x="2900934" y="2765298"/>
                </a:cubicBezTo>
              </a:path>
            </a:pathLst>
          </a:custGeom>
          <a:noFill/>
          <a:ln w="349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458788"/>
          </a:xfrm>
        </p:spPr>
        <p:txBody>
          <a:bodyPr/>
          <a:lstStyle/>
          <a:p>
            <a:pPr algn="ctr" eaLnBrk="1" hangingPunct="1">
              <a:buClr>
                <a:srgbClr val="FF5050"/>
              </a:buClr>
              <a:buFont typeface="Verdana" pitchFamily="-65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b="1" dirty="0" smtClean="0">
                <a:solidFill>
                  <a:srgbClr val="FF5050"/>
                </a:solidFill>
                <a:latin typeface="Verdana" pitchFamily="-65" charset="0"/>
                <a:ea typeface="ＭＳ Ｐゴシック" pitchFamily="-65" charset="-128"/>
                <a:cs typeface="ＭＳ Ｐゴシック" pitchFamily="-65" charset="-128"/>
              </a:rPr>
              <a:t>VERITAS Technical Performance</a:t>
            </a:r>
            <a:endParaRPr lang="en-GB" sz="2800" b="1" dirty="0">
              <a:solidFill>
                <a:srgbClr val="FF5050"/>
              </a:solidFill>
              <a:latin typeface="Verdana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100013" y="628650"/>
            <a:ext cx="8943975" cy="76431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lvl="1"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 pitchFamily="-65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20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Energy </a:t>
            </a:r>
            <a:r>
              <a:rPr lang="en-US" sz="2000" dirty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resolution ~15-20% &gt;300GeV</a:t>
            </a:r>
          </a:p>
          <a:p>
            <a:pPr lvl="1"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 pitchFamily="-65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2000" dirty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Energy threshold ~150 </a:t>
            </a:r>
            <a:r>
              <a:rPr lang="en-US" sz="2000" dirty="0" err="1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GeV</a:t>
            </a:r>
            <a:r>
              <a:rPr lang="en-US" sz="20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 </a:t>
            </a:r>
            <a:endParaRPr lang="en-US" sz="2000" dirty="0">
              <a:solidFill>
                <a:srgbClr val="000000"/>
              </a:solidFill>
              <a:latin typeface="Comic Sans MS" pitchFamily="-65" charset="0"/>
              <a:sym typeface="Comic Sans MS" pitchFamily="-65" charset="0"/>
            </a:endParaRPr>
          </a:p>
        </p:txBody>
      </p:sp>
      <p:pic>
        <p:nvPicPr>
          <p:cNvPr id="39940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4388" y="2590800"/>
            <a:ext cx="436721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0188" y="2578100"/>
            <a:ext cx="43592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46086" t="15453" r="11521" b="69537"/>
          <a:stretch>
            <a:fillRect/>
          </a:stretch>
        </p:blipFill>
        <p:spPr bwMode="auto">
          <a:xfrm>
            <a:off x="5410200" y="3200400"/>
            <a:ext cx="1871571" cy="61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VERITAS </a:t>
            </a:r>
            <a:r>
              <a:rPr lang="en-US" dirty="0" err="1" smtClean="0"/>
              <a:t>Skymap</a:t>
            </a:r>
            <a:endParaRPr lang="en-US" dirty="0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634" y="1004330"/>
            <a:ext cx="8564732" cy="4402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486400" y="6352401"/>
            <a:ext cx="16642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</a:t>
            </a:r>
            <a:r>
              <a:rPr lang="en-US" b="1" dirty="0" smtClean="0"/>
              <a:t>evcat.uchicago.edu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066800" y="5411090"/>
            <a:ext cx="7086599" cy="8925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30</a:t>
            </a:r>
            <a:r>
              <a:rPr lang="en-US" sz="2800" b="1" baseline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baseline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Sources in 6 Source Classes</a:t>
            </a:r>
            <a:endParaRPr lang="en-US" sz="2800" b="1" baseline="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en-US" b="1" baseline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(including </a:t>
            </a:r>
            <a:r>
              <a:rPr lang="en-US" b="1" baseline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Tycho’s</a:t>
            </a:r>
            <a:r>
              <a:rPr lang="en-US" b="1" baseline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SNR!)</a:t>
            </a:r>
            <a:endParaRPr lang="en-US" b="1" baseline="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817580" y="2915323"/>
            <a:ext cx="7444292" cy="505609"/>
          </a:xfrm>
          <a:prstGeom prst="roundRect">
            <a:avLst>
              <a:gd name="adj" fmla="val 36367"/>
            </a:avLst>
          </a:prstGeom>
          <a:solidFill>
            <a:srgbClr val="92D050">
              <a:alpha val="4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Untitled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9560" y="877824"/>
            <a:ext cx="8589264" cy="5577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VERITAS Sky Survey</a:t>
            </a:r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t="8501"/>
          <a:stretch>
            <a:fillRect/>
          </a:stretch>
        </p:blipFill>
        <p:spPr bwMode="auto">
          <a:xfrm>
            <a:off x="457200" y="1161288"/>
            <a:ext cx="8229600" cy="4493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 bwMode="auto">
          <a:xfrm>
            <a:off x="2562225" y="3208020"/>
            <a:ext cx="523875" cy="342900"/>
          </a:xfrm>
          <a:prstGeom prst="rect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038600" y="3208020"/>
            <a:ext cx="1000125" cy="342900"/>
          </a:xfrm>
          <a:prstGeom prst="rect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62150" y="2731770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smtClean="0">
                <a:solidFill>
                  <a:srgbClr val="FFFF00"/>
                </a:solidFill>
              </a:rPr>
              <a:t>Cygnus Survey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56632" y="2788920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smtClean="0">
                <a:solidFill>
                  <a:srgbClr val="FFFF00"/>
                </a:solidFill>
              </a:rPr>
              <a:t>HESS Survey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295144" y="5564506"/>
            <a:ext cx="4480560" cy="836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indent="-285750" algn="ctr" eaLnBrk="0" hangingPunct="0">
              <a:lnSpc>
                <a:spcPct val="80000"/>
              </a:lnSpc>
              <a:spcBef>
                <a:spcPts val="0"/>
              </a:spcBef>
            </a:pPr>
            <a:r>
              <a:rPr kumimoji="0" lang="en-US" sz="1600" b="1" i="0" u="none" strike="noStrike" kern="0" normalizeH="0" baseline="0" noProof="0" dirty="0" smtClean="0">
                <a:ln w="50800"/>
                <a:solidFill>
                  <a:schemeClr val="accent3"/>
                </a:solidFill>
                <a:uLnTx/>
                <a:uFillTx/>
                <a:latin typeface="+mn-lt"/>
                <a:cs typeface="Arial" pitchFamily="34" charset="0"/>
              </a:rPr>
              <a:t>Location based on material distribution and density of potential </a:t>
            </a:r>
            <a:r>
              <a:rPr kumimoji="0" lang="en-US" sz="1600" b="1" i="0" u="none" strike="noStrike" kern="0" normalizeH="0" baseline="0" noProof="0" dirty="0" err="1" smtClean="0">
                <a:ln w="50800"/>
                <a:solidFill>
                  <a:schemeClr val="accent3"/>
                </a:solidFill>
                <a:uLnTx/>
                <a:uFillTx/>
                <a:latin typeface="+mn-lt"/>
                <a:cs typeface="Arial" pitchFamily="34" charset="0"/>
              </a:rPr>
              <a:t>TeV</a:t>
            </a:r>
            <a:r>
              <a:rPr kumimoji="0" lang="en-US" sz="1600" b="1" i="0" u="none" strike="noStrike" kern="0" normalizeH="0" baseline="0" noProof="0" dirty="0" smtClean="0">
                <a:ln w="50800"/>
                <a:solidFill>
                  <a:schemeClr val="accent3"/>
                </a:solidFill>
                <a:uLnTx/>
                <a:uFillTx/>
                <a:latin typeface="+mn-lt"/>
                <a:cs typeface="Arial" pitchFamily="34" charset="0"/>
              </a:rPr>
              <a:t> </a:t>
            </a:r>
            <a:r>
              <a:rPr kumimoji="0" lang="el-GR" sz="1600" b="1" i="0" u="none" strike="noStrike" kern="0" normalizeH="0" baseline="0" noProof="0" dirty="0" smtClean="0">
                <a:ln w="50800"/>
                <a:solidFill>
                  <a:schemeClr val="accent3"/>
                </a:solidFill>
                <a:uLnTx/>
                <a:uFillTx/>
                <a:latin typeface="+mn-lt"/>
                <a:cs typeface="Arial" pitchFamily="34" charset="0"/>
              </a:rPr>
              <a:t>γ</a:t>
            </a:r>
            <a:r>
              <a:rPr kumimoji="0" lang="en-US" sz="1600" b="1" i="0" u="none" strike="noStrike" kern="0" normalizeH="0" baseline="0" noProof="0" dirty="0" smtClean="0">
                <a:ln w="50800"/>
                <a:solidFill>
                  <a:schemeClr val="accent3"/>
                </a:solidFill>
                <a:uLnTx/>
                <a:uFillTx/>
                <a:latin typeface="+mn-lt"/>
                <a:cs typeface="Arial" pitchFamily="34" charset="0"/>
              </a:rPr>
              <a:t>-ray emitters.  Size based on </a:t>
            </a:r>
            <a:r>
              <a:rPr kumimoji="0" lang="en-US" sz="1600" b="1" i="0" u="none" strike="noStrike" kern="0" normalizeH="0" baseline="0" noProof="0" dirty="0" smtClean="0">
                <a:ln w="50800"/>
                <a:solidFill>
                  <a:schemeClr val="accent3"/>
                </a:solidFill>
                <a:uLnTx/>
                <a:uFillTx/>
                <a:latin typeface="+mn-lt"/>
                <a:cs typeface="Arial" pitchFamily="34" charset="0"/>
              </a:rPr>
              <a:t>FOV,</a:t>
            </a:r>
            <a:r>
              <a:rPr kumimoji="0" lang="en-US" sz="1600" b="1" i="0" u="none" strike="noStrike" kern="0" normalizeH="0" noProof="0" dirty="0" smtClean="0">
                <a:ln w="50800"/>
                <a:solidFill>
                  <a:schemeClr val="accent3"/>
                </a:solidFill>
                <a:uLnTx/>
                <a:uFillTx/>
                <a:latin typeface="+mn-lt"/>
                <a:cs typeface="Arial" pitchFamily="34" charset="0"/>
              </a:rPr>
              <a:t> </a:t>
            </a:r>
            <a:r>
              <a:rPr lang="en-US" sz="1600" b="1" kern="0" dirty="0" smtClean="0">
                <a:ln w="50800"/>
                <a:solidFill>
                  <a:schemeClr val="accent3"/>
                </a:solidFill>
                <a:latin typeface="+mn-lt"/>
                <a:cs typeface="Arial" pitchFamily="34" charset="0"/>
              </a:rPr>
              <a:t>duty cycle </a:t>
            </a:r>
            <a:r>
              <a:rPr kumimoji="0" lang="en-US" sz="1600" b="1" i="0" u="none" strike="noStrike" kern="0" normalizeH="0" baseline="0" noProof="0" dirty="0" smtClean="0">
                <a:ln w="50800"/>
                <a:solidFill>
                  <a:schemeClr val="accent3"/>
                </a:solidFill>
                <a:uLnTx/>
                <a:uFillTx/>
                <a:latin typeface="+mn-lt"/>
                <a:cs typeface="Arial" pitchFamily="34" charset="0"/>
              </a:rPr>
              <a:t>and </a:t>
            </a:r>
            <a:r>
              <a:rPr kumimoji="0" lang="en-US" sz="1600" b="1" i="0" u="none" strike="noStrike" kern="0" normalizeH="0" baseline="0" noProof="0" dirty="0" smtClean="0">
                <a:ln w="50800"/>
                <a:solidFill>
                  <a:schemeClr val="accent3"/>
                </a:solidFill>
                <a:uLnTx/>
                <a:uFillTx/>
                <a:latin typeface="+mn-lt"/>
                <a:cs typeface="Arial" pitchFamily="34" charset="0"/>
              </a:rPr>
              <a:t>sensitivity.</a:t>
            </a:r>
            <a:endParaRPr kumimoji="0" lang="en-US" sz="2800" b="1" i="0" u="none" strike="noStrike" kern="0" normalizeH="0" baseline="0" noProof="0" dirty="0">
              <a:ln w="50800"/>
              <a:solidFill>
                <a:schemeClr val="accent3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VERITAS Sky Survey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80560"/>
            <a:ext cx="8229600" cy="1866900"/>
          </a:xfrm>
        </p:spPr>
        <p:txBody>
          <a:bodyPr/>
          <a:lstStyle/>
          <a:p>
            <a:pPr lvl="1"/>
            <a:r>
              <a:rPr lang="en-US" sz="2000" dirty="0" smtClean="0"/>
              <a:t>2007-2009, 112 base hrs with 56 hrs of follow-up studies</a:t>
            </a:r>
          </a:p>
          <a:p>
            <a:pPr lvl="1"/>
            <a:r>
              <a:rPr lang="en-US" sz="2000" dirty="0" smtClean="0">
                <a:cs typeface="Arial" pitchFamily="34" charset="0"/>
              </a:rPr>
              <a:t>Cygnus Region </a:t>
            </a:r>
            <a:r>
              <a:rPr lang="en-US" sz="2000" dirty="0" smtClean="0"/>
              <a:t>Coverage: 67</a:t>
            </a:r>
            <a:r>
              <a:rPr lang="el-GR" sz="2000" dirty="0" smtClean="0">
                <a:cs typeface="Arial" pitchFamily="34" charset="0"/>
              </a:rPr>
              <a:t>˚</a:t>
            </a:r>
            <a:r>
              <a:rPr lang="en-US" sz="2000" dirty="0" smtClean="0"/>
              <a:t> &lt; l &lt; 82</a:t>
            </a:r>
            <a:r>
              <a:rPr lang="en-US" sz="2000" dirty="0" smtClean="0">
                <a:cs typeface="Arial" pitchFamily="34" charset="0"/>
              </a:rPr>
              <a:t>˚</a:t>
            </a:r>
            <a:r>
              <a:rPr lang="en-US" sz="2000" dirty="0" smtClean="0"/>
              <a:t>, -1</a:t>
            </a:r>
            <a:r>
              <a:rPr lang="en-US" sz="2000" dirty="0" smtClean="0">
                <a:cs typeface="Arial" pitchFamily="34" charset="0"/>
              </a:rPr>
              <a:t>˚</a:t>
            </a:r>
            <a:r>
              <a:rPr lang="en-US" sz="2000" dirty="0" smtClean="0"/>
              <a:t> &lt; b &lt; 4</a:t>
            </a:r>
            <a:r>
              <a:rPr lang="en-US" sz="2000" dirty="0" smtClean="0">
                <a:cs typeface="Arial" pitchFamily="34" charset="0"/>
              </a:rPr>
              <a:t>˚</a:t>
            </a:r>
          </a:p>
          <a:p>
            <a:pPr lvl="1"/>
            <a:r>
              <a:rPr lang="en-US" sz="2000" dirty="0" smtClean="0">
                <a:cs typeface="Arial" pitchFamily="34" charset="0"/>
              </a:rPr>
              <a:t>4 pre-defined cut-sets (hard/soft, point-like/extended)</a:t>
            </a:r>
          </a:p>
          <a:p>
            <a:pPr lvl="1"/>
            <a:r>
              <a:rPr lang="en-US" sz="2000" dirty="0" smtClean="0">
                <a:cs typeface="Arial" pitchFamily="34" charset="0"/>
              </a:rPr>
              <a:t>Depth: &lt;3% Crab above 200 </a:t>
            </a:r>
            <a:r>
              <a:rPr lang="en-US" sz="2000" dirty="0" err="1" smtClean="0">
                <a:cs typeface="Arial" pitchFamily="34" charset="0"/>
              </a:rPr>
              <a:t>GeV</a:t>
            </a:r>
            <a:r>
              <a:rPr lang="en-US" sz="2000" dirty="0" smtClean="0">
                <a:cs typeface="Arial" pitchFamily="34" charset="0"/>
              </a:rPr>
              <a:t> [</a:t>
            </a:r>
            <a:r>
              <a:rPr lang="en-US" sz="2000" dirty="0" smtClean="0"/>
              <a:t>99% CL</a:t>
            </a:r>
            <a:r>
              <a:rPr lang="en-US" sz="2000" dirty="0" smtClean="0">
                <a:cs typeface="Arial" pitchFamily="34" charset="0"/>
              </a:rPr>
              <a:t>] for point-like sources</a:t>
            </a:r>
          </a:p>
          <a:p>
            <a:pPr lvl="1">
              <a:lnSpc>
                <a:spcPct val="80000"/>
              </a:lnSpc>
            </a:pPr>
            <a:endParaRPr lang="en-US" sz="2000" dirty="0" smtClean="0">
              <a:cs typeface="Arial" pitchFamily="34" charset="0"/>
            </a:endParaRPr>
          </a:p>
        </p:txBody>
      </p:sp>
      <p:pic>
        <p:nvPicPr>
          <p:cNvPr id="5" name="Picture 7" descr="grid_eff_ill"/>
          <p:cNvPicPr>
            <a:picLocks noChangeAspect="1" noChangeArrowheads="1"/>
          </p:cNvPicPr>
          <p:nvPr/>
        </p:nvPicPr>
        <p:blipFill>
          <a:blip r:embed="rId3" cstate="print"/>
          <a:srcRect t="8835"/>
          <a:stretch>
            <a:fillRect/>
          </a:stretch>
        </p:blipFill>
        <p:spPr bwMode="auto">
          <a:xfrm>
            <a:off x="519113" y="952500"/>
            <a:ext cx="7950200" cy="312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13"/>
          <p:cNvSpPr>
            <a:spLocks noChangeShapeType="1"/>
          </p:cNvSpPr>
          <p:nvPr/>
        </p:nvSpPr>
        <p:spPr bwMode="auto">
          <a:xfrm flipH="1">
            <a:off x="5176838" y="2825750"/>
            <a:ext cx="16700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 flipH="1">
            <a:off x="5233988" y="2306638"/>
            <a:ext cx="16129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5141913" y="2325688"/>
            <a:ext cx="6527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/>
              <a:t>1.75</a:t>
            </a:r>
            <a:r>
              <a:rPr lang="en-US" sz="2400" b="1" dirty="0">
                <a:cs typeface="Arial" pitchFamily="34" charset="0"/>
              </a:rPr>
              <a:t>˚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48075" y="3886200"/>
            <a:ext cx="1236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Exposure Map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</a:t>
            </a:r>
            <a:r>
              <a:rPr lang="en-US" dirty="0" smtClean="0"/>
              <a:t> Particularly Interesting </a:t>
            </a:r>
            <a:r>
              <a:rPr lang="en-US" dirty="0" smtClean="0"/>
              <a:t>Region</a:t>
            </a:r>
            <a:endParaRPr lang="en-US" dirty="0"/>
          </a:p>
        </p:txBody>
      </p:sp>
      <p:pic>
        <p:nvPicPr>
          <p:cNvPr id="5" name="Picture 2" descr="leftSurveyZoom"/>
          <p:cNvPicPr>
            <a:picLocks noChangeAspect="1" noChangeArrowheads="1"/>
          </p:cNvPicPr>
          <p:nvPr/>
        </p:nvPicPr>
        <p:blipFill>
          <a:blip r:embed="rId3" cstate="print"/>
          <a:srcRect t="9877"/>
          <a:stretch>
            <a:fillRect/>
          </a:stretch>
        </p:blipFill>
        <p:spPr bwMode="auto">
          <a:xfrm>
            <a:off x="3448050" y="1085850"/>
            <a:ext cx="5603875" cy="396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6" y="981075"/>
            <a:ext cx="3352799" cy="5372099"/>
          </a:xfrm>
        </p:spPr>
        <p:txBody>
          <a:bodyPr/>
          <a:lstStyle/>
          <a:p>
            <a:r>
              <a:rPr lang="en-US" sz="2400" dirty="0" smtClean="0"/>
              <a:t>Subset of Survey</a:t>
            </a:r>
          </a:p>
          <a:p>
            <a:pPr lvl="1"/>
            <a:r>
              <a:rPr lang="en-US" sz="2000" dirty="0" smtClean="0"/>
              <a:t>Hard/Extended cuts</a:t>
            </a:r>
          </a:p>
          <a:p>
            <a:pPr lvl="5"/>
            <a:endParaRPr lang="en-US" sz="1600" dirty="0" smtClean="0"/>
          </a:p>
          <a:p>
            <a:r>
              <a:rPr lang="en-US" sz="2400" dirty="0" err="1" smtClean="0"/>
              <a:t>TeV</a:t>
            </a:r>
            <a:r>
              <a:rPr lang="en-US" sz="2400" dirty="0" smtClean="0"/>
              <a:t> J2032+4130</a:t>
            </a:r>
          </a:p>
          <a:p>
            <a:pPr lvl="1"/>
            <a:r>
              <a:rPr lang="en-US" sz="1800" dirty="0" smtClean="0"/>
              <a:t>Known source, first detected by HEGRA</a:t>
            </a:r>
          </a:p>
          <a:p>
            <a:pPr lvl="1"/>
            <a:r>
              <a:rPr lang="en-US" sz="1800" dirty="0" smtClean="0"/>
              <a:t>Possible Associations</a:t>
            </a:r>
            <a:r>
              <a:rPr lang="en-US" sz="1800" dirty="0" smtClean="0"/>
              <a:t>:</a:t>
            </a:r>
          </a:p>
          <a:p>
            <a:pPr lvl="2"/>
            <a:r>
              <a:rPr lang="en-US" sz="1400" dirty="0" smtClean="0"/>
              <a:t>CYG OB2</a:t>
            </a:r>
            <a:endParaRPr lang="en-US" sz="1400" dirty="0" smtClean="0"/>
          </a:p>
          <a:p>
            <a:pPr lvl="2"/>
            <a:r>
              <a:rPr lang="en-US" sz="1400" dirty="0" smtClean="0"/>
              <a:t>MGRO J2031+41</a:t>
            </a:r>
          </a:p>
          <a:p>
            <a:pPr lvl="2"/>
            <a:r>
              <a:rPr lang="en-US" sz="1400" dirty="0" smtClean="0"/>
              <a:t>1FGL J2032.2+4127/0FGL J2032.2+4122 </a:t>
            </a:r>
          </a:p>
          <a:p>
            <a:pPr lvl="1"/>
            <a:r>
              <a:rPr lang="en-US" sz="1800" dirty="0" smtClean="0"/>
              <a:t>VERITAS Detection</a:t>
            </a:r>
            <a:r>
              <a:rPr lang="en-US" sz="1400" dirty="0" smtClean="0"/>
              <a:t> </a:t>
            </a:r>
            <a:r>
              <a:rPr lang="en-US" sz="1800" dirty="0" smtClean="0"/>
              <a:t>is</a:t>
            </a:r>
            <a:r>
              <a:rPr lang="en-US" sz="1400" dirty="0" smtClean="0"/>
              <a:t> </a:t>
            </a:r>
            <a:r>
              <a:rPr lang="en-US" sz="1800" dirty="0" smtClean="0"/>
              <a:t>&gt;5</a:t>
            </a:r>
            <a:r>
              <a:rPr lang="el-GR" sz="1800" dirty="0" smtClean="0">
                <a:cs typeface="Arial" charset="0"/>
              </a:rPr>
              <a:t>σ</a:t>
            </a:r>
            <a:r>
              <a:rPr lang="en-US" sz="1800" dirty="0" smtClean="0">
                <a:cs typeface="Arial" charset="0"/>
              </a:rPr>
              <a:t> at nominal position (no trials)</a:t>
            </a:r>
          </a:p>
          <a:p>
            <a:pPr lvl="5"/>
            <a:endParaRPr lang="en-US" sz="1400" dirty="0" smtClean="0">
              <a:cs typeface="Arial" charset="0"/>
            </a:endParaRPr>
          </a:p>
          <a:p>
            <a:r>
              <a:rPr lang="en-US" sz="2200" dirty="0" smtClean="0">
                <a:cs typeface="Arial" charset="0"/>
              </a:rPr>
              <a:t>New Source!</a:t>
            </a:r>
          </a:p>
          <a:p>
            <a:pPr lvl="1"/>
            <a:r>
              <a:rPr lang="en-US" sz="1800" dirty="0" smtClean="0">
                <a:cs typeface="Arial" charset="0"/>
              </a:rPr>
              <a:t>VER </a:t>
            </a:r>
            <a:r>
              <a:rPr lang="en-US" sz="1800" dirty="0" smtClean="0"/>
              <a:t>J2019+407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14950" y="742950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smtClean="0"/>
              <a:t>Significance Map</a:t>
            </a:r>
            <a:endParaRPr lang="en-US" baseline="0" dirty="0"/>
          </a:p>
        </p:txBody>
      </p:sp>
      <p:grpSp>
        <p:nvGrpSpPr>
          <p:cNvPr id="6" name="Group 9"/>
          <p:cNvGrpSpPr/>
          <p:nvPr/>
        </p:nvGrpSpPr>
        <p:grpSpPr>
          <a:xfrm>
            <a:off x="6191250" y="1669923"/>
            <a:ext cx="2066544" cy="1139952"/>
            <a:chOff x="6191250" y="1669923"/>
            <a:chExt cx="2066544" cy="113995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0800000">
              <a:off x="6191250" y="1724025"/>
              <a:ext cx="1743075" cy="10858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48094" y="1669923"/>
              <a:ext cx="1409700" cy="6286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2" name="Text Box 5"/>
          <p:cNvSpPr txBox="1">
            <a:spLocks noChangeAspect="1" noChangeArrowheads="1"/>
          </p:cNvSpPr>
          <p:nvPr/>
        </p:nvSpPr>
        <p:spPr bwMode="auto">
          <a:xfrm rot="18900000">
            <a:off x="6585023" y="3596367"/>
            <a:ext cx="1955483" cy="40011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baseline="0" dirty="0"/>
              <a:t>PRELIMINARY</a:t>
            </a:r>
            <a:endParaRPr lang="en-US" baseline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 J2019+407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387" y="1171575"/>
            <a:ext cx="4133850" cy="4857751"/>
          </a:xfrm>
        </p:spPr>
        <p:txBody>
          <a:bodyPr/>
          <a:lstStyle/>
          <a:p>
            <a:r>
              <a:rPr lang="en-US" sz="2400" dirty="0" smtClean="0"/>
              <a:t>Early Follow-up candidate</a:t>
            </a:r>
          </a:p>
          <a:p>
            <a:pPr lvl="1"/>
            <a:r>
              <a:rPr lang="en-US" sz="2000" dirty="0" smtClean="0"/>
              <a:t>Independent data set from Fall 2009 confirms existence of a new source at </a:t>
            </a:r>
            <a:r>
              <a:rPr lang="en-US" sz="2000" dirty="0" smtClean="0">
                <a:cs typeface="Arial" charset="0"/>
              </a:rPr>
              <a:t> ~7.5</a:t>
            </a:r>
            <a:r>
              <a:rPr lang="el-GR" sz="2000" dirty="0" smtClean="0">
                <a:cs typeface="Arial" charset="0"/>
              </a:rPr>
              <a:t>σ</a:t>
            </a:r>
            <a:r>
              <a:rPr lang="en-US" sz="2000" dirty="0" smtClean="0">
                <a:cs typeface="Arial" charset="0"/>
              </a:rPr>
              <a:t>. </a:t>
            </a:r>
          </a:p>
          <a:p>
            <a:pPr lvl="5"/>
            <a:endParaRPr lang="en-US" sz="1600" dirty="0" smtClean="0">
              <a:cs typeface="Arial" charset="0"/>
            </a:endParaRPr>
          </a:p>
          <a:p>
            <a:pPr lvl="1"/>
            <a:r>
              <a:rPr lang="en-US" sz="2000" dirty="0" smtClean="0">
                <a:cs typeface="Arial" charset="0"/>
              </a:rPr>
              <a:t>Preliminary Flux level above 1 </a:t>
            </a:r>
            <a:r>
              <a:rPr lang="en-US" sz="2000" dirty="0" err="1" smtClean="0">
                <a:cs typeface="Arial" charset="0"/>
              </a:rPr>
              <a:t>TeV</a:t>
            </a:r>
            <a:r>
              <a:rPr lang="en-US" sz="2000" dirty="0" smtClean="0">
                <a:cs typeface="Arial" charset="0"/>
              </a:rPr>
              <a:t>: ~</a:t>
            </a:r>
            <a:r>
              <a:rPr lang="en-US" sz="2000" dirty="0" smtClean="0">
                <a:cs typeface="Arial" charset="0"/>
              </a:rPr>
              <a:t> </a:t>
            </a:r>
            <a:r>
              <a:rPr lang="en-US" sz="2000" dirty="0" smtClean="0">
                <a:cs typeface="Arial" charset="0"/>
              </a:rPr>
              <a:t>3</a:t>
            </a:r>
            <a:r>
              <a:rPr lang="en-US" sz="2000" dirty="0" smtClean="0">
                <a:cs typeface="Arial" charset="0"/>
              </a:rPr>
              <a:t>% </a:t>
            </a:r>
            <a:r>
              <a:rPr lang="en-US" sz="2000" dirty="0" smtClean="0">
                <a:cs typeface="Arial" charset="0"/>
              </a:rPr>
              <a:t>Crab</a:t>
            </a:r>
          </a:p>
          <a:p>
            <a:pPr lvl="5">
              <a:buNone/>
            </a:pPr>
            <a:endParaRPr lang="en-US" sz="1600" dirty="0" smtClean="0">
              <a:cs typeface="Arial" charset="0"/>
            </a:endParaRPr>
          </a:p>
          <a:p>
            <a:pPr lvl="1"/>
            <a:r>
              <a:rPr lang="en-US" sz="2000" dirty="0" smtClean="0">
                <a:cs typeface="Arial" charset="0"/>
              </a:rPr>
              <a:t>Preliminary Extension:</a:t>
            </a:r>
          </a:p>
          <a:p>
            <a:pPr lvl="2"/>
            <a:r>
              <a:rPr lang="en-US" sz="1600" dirty="0" smtClean="0">
                <a:cs typeface="Arial" charset="0"/>
              </a:rPr>
              <a:t>~0.2˚ Symmetric Gaussian Fit</a:t>
            </a:r>
            <a:endParaRPr lang="en-US" sz="1600" dirty="0"/>
          </a:p>
        </p:txBody>
      </p:sp>
      <p:pic>
        <p:nvPicPr>
          <p:cNvPr id="5" name="Picture 9" descr="GC2009_nextday_block12345_sigMap_gal"/>
          <p:cNvPicPr>
            <a:picLocks noChangeAspect="1" noChangeArrowheads="1"/>
          </p:cNvPicPr>
          <p:nvPr/>
        </p:nvPicPr>
        <p:blipFill>
          <a:blip r:embed="rId3" cstate="print"/>
          <a:srcRect t="8752"/>
          <a:stretch>
            <a:fillRect/>
          </a:stretch>
        </p:blipFill>
        <p:spPr bwMode="auto">
          <a:xfrm>
            <a:off x="4633913" y="1224471"/>
            <a:ext cx="4321175" cy="3690938"/>
          </a:xfrm>
          <a:prstGeom prst="rect">
            <a:avLst/>
          </a:prstGeom>
          <a:noFill/>
        </p:spPr>
      </p:pic>
      <p:sp>
        <p:nvSpPr>
          <p:cNvPr id="7" name="Text Box 5"/>
          <p:cNvSpPr txBox="1">
            <a:spLocks noChangeAspect="1" noChangeArrowheads="1"/>
          </p:cNvSpPr>
          <p:nvPr/>
        </p:nvSpPr>
        <p:spPr bwMode="auto">
          <a:xfrm rot="18900000">
            <a:off x="4896072" y="1982726"/>
            <a:ext cx="1955483" cy="40011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baseline="0" dirty="0" smtClean="0"/>
              <a:t>PRELIMINARY</a:t>
            </a:r>
            <a:endParaRPr lang="en-US" baseline="0" dirty="0"/>
          </a:p>
        </p:txBody>
      </p:sp>
      <p:sp>
        <p:nvSpPr>
          <p:cNvPr id="8" name="TextBox 7"/>
          <p:cNvSpPr txBox="1"/>
          <p:nvPr/>
        </p:nvSpPr>
        <p:spPr>
          <a:xfrm>
            <a:off x="5790438" y="981774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smtClean="0"/>
              <a:t>Significance Map</a:t>
            </a:r>
            <a:endParaRPr lang="en-US" baseline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 J2019+407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676" y="1063101"/>
            <a:ext cx="4446718" cy="5351347"/>
          </a:xfrm>
        </p:spPr>
        <p:txBody>
          <a:bodyPr/>
          <a:lstStyle/>
          <a:p>
            <a:r>
              <a:rPr lang="en-US" sz="2400" dirty="0" smtClean="0"/>
              <a:t>Peak in NW corner of G78.2+2.1 (</a:t>
            </a:r>
            <a:r>
              <a:rPr lang="en-US" sz="2400" dirty="0" smtClean="0">
                <a:sym typeface="Symbol"/>
              </a:rPr>
              <a:t>-</a:t>
            </a:r>
            <a:r>
              <a:rPr lang="en-US" sz="2400" dirty="0" err="1" smtClean="0"/>
              <a:t>Cygni</a:t>
            </a:r>
            <a:r>
              <a:rPr lang="en-US" sz="2400" dirty="0" smtClean="0"/>
              <a:t>)</a:t>
            </a:r>
          </a:p>
          <a:p>
            <a:pPr lvl="1"/>
            <a:r>
              <a:rPr lang="en-US" sz="2000" dirty="0" smtClean="0"/>
              <a:t>Distance ~ 1.5 – 1.8 </a:t>
            </a:r>
            <a:r>
              <a:rPr lang="en-US" sz="2000" dirty="0" err="1" smtClean="0"/>
              <a:t>kpc</a:t>
            </a:r>
            <a:endParaRPr lang="en-US" sz="2000" dirty="0" smtClean="0"/>
          </a:p>
          <a:p>
            <a:pPr lvl="1"/>
            <a:r>
              <a:rPr lang="en-US" sz="2000" dirty="0" smtClean="0"/>
              <a:t>Age ~ 5-10 </a:t>
            </a:r>
            <a:r>
              <a:rPr lang="en-US" sz="2000" dirty="0" err="1" smtClean="0"/>
              <a:t>kyr</a:t>
            </a:r>
            <a:r>
              <a:rPr lang="en-US" sz="2000" dirty="0" smtClean="0"/>
              <a:t> </a:t>
            </a:r>
          </a:p>
          <a:p>
            <a:pPr lvl="6"/>
            <a:endParaRPr lang="en-US" sz="1400" dirty="0" smtClean="0"/>
          </a:p>
          <a:p>
            <a:r>
              <a:rPr lang="en-US" sz="2400" dirty="0" err="1" smtClean="0"/>
              <a:t>TeV</a:t>
            </a:r>
            <a:r>
              <a:rPr lang="en-US" sz="2400" dirty="0" smtClean="0"/>
              <a:t> Mechanism?</a:t>
            </a:r>
          </a:p>
          <a:p>
            <a:pPr lvl="1"/>
            <a:r>
              <a:rPr lang="en-US" sz="2000" dirty="0" smtClean="0"/>
              <a:t>Is it the PWN of Fermi PSR J2021+4026?</a:t>
            </a:r>
          </a:p>
          <a:p>
            <a:pPr lvl="3"/>
            <a:endParaRPr lang="en-US" sz="1200" dirty="0" smtClean="0">
              <a:cs typeface="Arial" charset="0"/>
            </a:endParaRPr>
          </a:p>
          <a:p>
            <a:pPr lvl="1"/>
            <a:r>
              <a:rPr lang="en-US" sz="2000" dirty="0" smtClean="0">
                <a:cs typeface="Arial" charset="0"/>
              </a:rPr>
              <a:t>Is it shock-matter interactions?</a:t>
            </a:r>
          </a:p>
          <a:p>
            <a:pPr lvl="2">
              <a:lnSpc>
                <a:spcPct val="80000"/>
              </a:lnSpc>
            </a:pPr>
            <a:r>
              <a:rPr lang="en-US" sz="1600" dirty="0" smtClean="0">
                <a:cs typeface="Arial" charset="0"/>
              </a:rPr>
              <a:t>CO?  Lots to the SE, not as much in the NW.  </a:t>
            </a:r>
          </a:p>
          <a:p>
            <a:pPr lvl="3">
              <a:lnSpc>
                <a:spcPct val="80000"/>
              </a:lnSpc>
            </a:pPr>
            <a:endParaRPr lang="en-US" sz="1050" dirty="0" smtClean="0">
              <a:cs typeface="Arial" charset="0"/>
            </a:endParaRPr>
          </a:p>
          <a:p>
            <a:pPr lvl="3">
              <a:lnSpc>
                <a:spcPct val="80000"/>
              </a:lnSpc>
              <a:buNone/>
            </a:pPr>
            <a:endParaRPr lang="en-US" sz="1000" dirty="0" smtClean="0">
              <a:cs typeface="Arial" charset="0"/>
            </a:endParaRPr>
          </a:p>
          <a:p>
            <a:pPr lvl="2">
              <a:lnSpc>
                <a:spcPct val="80000"/>
              </a:lnSpc>
            </a:pPr>
            <a:r>
              <a:rPr lang="en-US" sz="1600" dirty="0" smtClean="0">
                <a:cs typeface="Arial" charset="0"/>
              </a:rPr>
              <a:t>Partial HI shell to NW?</a:t>
            </a:r>
          </a:p>
          <a:p>
            <a:pPr lvl="2">
              <a:lnSpc>
                <a:spcPct val="80000"/>
              </a:lnSpc>
            </a:pPr>
            <a:endParaRPr lang="en-US" sz="1000" dirty="0" smtClean="0">
              <a:cs typeface="Arial" charset="0"/>
            </a:endParaRPr>
          </a:p>
          <a:p>
            <a:pPr lvl="2">
              <a:lnSpc>
                <a:spcPct val="80000"/>
              </a:lnSpc>
            </a:pPr>
            <a:r>
              <a:rPr lang="en-US" sz="1600" dirty="0" smtClean="0">
                <a:cs typeface="Arial" charset="0"/>
              </a:rPr>
              <a:t>Shock overtaking cavity wall?</a:t>
            </a:r>
            <a:endParaRPr lang="en-US" sz="1050" dirty="0" smtClean="0"/>
          </a:p>
          <a:p>
            <a:pPr lvl="2">
              <a:lnSpc>
                <a:spcPct val="80000"/>
              </a:lnSpc>
            </a:pPr>
            <a:endParaRPr lang="en-US" sz="1600" dirty="0" smtClean="0">
              <a:cs typeface="Arial" charset="0"/>
            </a:endParaRPr>
          </a:p>
          <a:p>
            <a:pPr lvl="2"/>
            <a:endParaRPr lang="en-US" dirty="0"/>
          </a:p>
        </p:txBody>
      </p:sp>
      <p:pic>
        <p:nvPicPr>
          <p:cNvPr id="7" name="Picture 13" descr="gamma_cyg_veritas_all_cgps_2"/>
          <p:cNvPicPr>
            <a:picLocks noChangeAspect="1" noChangeArrowheads="1"/>
          </p:cNvPicPr>
          <p:nvPr/>
        </p:nvPicPr>
        <p:blipFill>
          <a:blip r:embed="rId3" cstate="print"/>
          <a:srcRect l="9091" t="17648" r="32730" b="7059"/>
          <a:stretch>
            <a:fillRect/>
          </a:stretch>
        </p:blipFill>
        <p:spPr bwMode="auto">
          <a:xfrm>
            <a:off x="4749800" y="1239838"/>
            <a:ext cx="4394200" cy="439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640387" y="838200"/>
            <a:ext cx="2475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aseline="0" dirty="0" smtClean="0"/>
              <a:t>VERITAS Excess Map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5743575" y="3009900"/>
            <a:ext cx="1676400" cy="1676400"/>
          </a:xfrm>
          <a:prstGeom prst="ellipse">
            <a:avLst/>
          </a:prstGeom>
          <a:noFill/>
          <a:ln w="25400" cap="flat" cmpd="sng" algn="ctr">
            <a:solidFill>
              <a:srgbClr val="EA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 rot="1042009">
            <a:off x="6671117" y="3031748"/>
            <a:ext cx="337633" cy="471420"/>
          </a:xfrm>
          <a:prstGeom prst="ellipse">
            <a:avLst/>
          </a:prstGeom>
          <a:noFill/>
          <a:ln w="381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10275" y="6134100"/>
            <a:ext cx="2884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0" dirty="0" smtClean="0"/>
              <a:t>Black Contours –1.4 GHz (CGPS)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763000" y="3086100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smtClean="0"/>
              <a:t>W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00625" y="83820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smtClean="0"/>
              <a:t>N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6748272" y="1371600"/>
            <a:ext cx="1920240" cy="40233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baseline="0" dirty="0" smtClean="0">
                <a:solidFill>
                  <a:srgbClr val="FF0000"/>
                </a:solidFill>
              </a:rPr>
              <a:t>PRELIMINARY</a:t>
            </a:r>
            <a:endParaRPr lang="en-US" baseline="0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 rot="2794204">
            <a:off x="5345788" y="4222005"/>
            <a:ext cx="1333948" cy="984570"/>
          </a:xfrm>
          <a:prstGeom prst="ellipse">
            <a:avLst/>
          </a:prstGeom>
          <a:solidFill>
            <a:schemeClr val="accent6">
              <a:lumMod val="60000"/>
              <a:lumOff val="40000"/>
              <a:alpha val="3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 rot="3516393">
            <a:off x="6952867" y="2270644"/>
            <a:ext cx="994738" cy="957434"/>
          </a:xfrm>
          <a:prstGeom prst="ellipse">
            <a:avLst/>
          </a:prstGeom>
          <a:solidFill>
            <a:srgbClr val="92D050">
              <a:alpha val="39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4888412"/>
            <a:ext cx="10807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aseline="0" dirty="0" err="1" smtClean="0"/>
              <a:t>Ladouceur</a:t>
            </a:r>
            <a:r>
              <a:rPr lang="en-US" sz="1100" baseline="0" dirty="0" smtClean="0"/>
              <a:t> &amp;</a:t>
            </a:r>
          </a:p>
          <a:p>
            <a:r>
              <a:rPr lang="en-US" sz="1100" baseline="0" dirty="0" err="1" smtClean="0"/>
              <a:t>Pineault</a:t>
            </a:r>
            <a:r>
              <a:rPr lang="en-US" sz="1100" baseline="0" dirty="0" smtClean="0"/>
              <a:t> 2008</a:t>
            </a:r>
          </a:p>
        </p:txBody>
      </p:sp>
      <p:sp>
        <p:nvSpPr>
          <p:cNvPr id="26" name="Oval 25"/>
          <p:cNvSpPr/>
          <p:nvPr/>
        </p:nvSpPr>
        <p:spPr bwMode="auto">
          <a:xfrm rot="3615955">
            <a:off x="5426930" y="2146454"/>
            <a:ext cx="1333948" cy="898712"/>
          </a:xfrm>
          <a:prstGeom prst="ellipse">
            <a:avLst/>
          </a:prstGeom>
          <a:solidFill>
            <a:schemeClr val="accent6">
              <a:lumMod val="60000"/>
              <a:lumOff val="40000"/>
              <a:alpha val="3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8095397" y="4355909"/>
            <a:ext cx="573205" cy="573205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5" name="Group 16"/>
          <p:cNvGrpSpPr/>
          <p:nvPr/>
        </p:nvGrpSpPr>
        <p:grpSpPr>
          <a:xfrm>
            <a:off x="5210175" y="1952625"/>
            <a:ext cx="1600200" cy="1962150"/>
            <a:chOff x="5210175" y="1952625"/>
            <a:chExt cx="1600200" cy="1962150"/>
          </a:xfrm>
        </p:grpSpPr>
        <p:sp>
          <p:nvSpPr>
            <p:cNvPr id="15" name="Line 10"/>
            <p:cNvSpPr>
              <a:spLocks noChangeShapeType="1"/>
            </p:cNvSpPr>
            <p:nvPr/>
          </p:nvSpPr>
          <p:spPr bwMode="auto">
            <a:xfrm>
              <a:off x="5400675" y="2562225"/>
              <a:ext cx="933449" cy="1181099"/>
            </a:xfrm>
            <a:prstGeom prst="line">
              <a:avLst/>
            </a:prstGeom>
            <a:noFill/>
            <a:ln w="44450">
              <a:solidFill>
                <a:schemeClr val="accent2">
                  <a:lumMod val="60000"/>
                  <a:lumOff val="40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6315075" y="3724275"/>
              <a:ext cx="190500" cy="1905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normalizeH="0" baseline="-2500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 bwMode="auto">
            <a:xfrm>
              <a:off x="5210175" y="1952625"/>
              <a:ext cx="1600200" cy="685800"/>
            </a:xfrm>
            <a:prstGeom prst="roundRect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n-US" sz="1400" b="1" baseline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LAT PSR J2021+4026</a:t>
              </a:r>
              <a:endParaRPr lang="en-US" sz="1400" b="1" baseline="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8106771" y="4503762"/>
            <a:ext cx="534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0" dirty="0" smtClean="0"/>
              <a:t>PSF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  <p:bldP spid="10" grpId="0" animBg="1"/>
      <p:bldP spid="17" grpId="0" animBg="1"/>
      <p:bldP spid="20" grpId="0" animBg="1"/>
      <p:bldP spid="25" grpId="0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56008"/>
            <a:ext cx="6858000" cy="35255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1656008"/>
            <a:ext cx="2384224" cy="3517900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227012"/>
            <a:ext cx="91440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5050"/>
              </a:buClr>
              <a:buSzPct val="100000"/>
              <a:buFont typeface="Verdana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Verdana" charset="0"/>
                <a:ea typeface="+mj-ea"/>
                <a:cs typeface="+mj-cs"/>
              </a:rPr>
              <a:t>The</a:t>
            </a:r>
            <a:r>
              <a:rPr kumimoji="0" lang="en-GB" sz="2800" b="1" i="0" u="none" strike="noStrike" kern="0" cap="none" spc="0" normalizeH="0" noProof="0" dirty="0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Verdana" charset="0"/>
                <a:ea typeface="+mj-ea"/>
                <a:cs typeface="+mj-cs"/>
              </a:rPr>
              <a:t> </a:t>
            </a:r>
            <a:r>
              <a:rPr kumimoji="0" lang="en-GB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Verdana" charset="0"/>
                <a:ea typeface="+mj-ea"/>
                <a:cs typeface="+mj-cs"/>
              </a:rPr>
              <a:t>TeV</a:t>
            </a:r>
            <a:r>
              <a:rPr kumimoji="0" lang="en-GB" sz="2800" b="1" i="0" u="none" strike="noStrike" kern="0" cap="none" spc="0" normalizeH="0" noProof="0" dirty="0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Verdana" charset="0"/>
                <a:ea typeface="+mj-ea"/>
                <a:cs typeface="+mj-cs"/>
              </a:rPr>
              <a:t> Sky, </a:t>
            </a:r>
            <a:r>
              <a:rPr kumimoji="0" lang="en-GB" sz="2800" b="1" i="1" u="none" strike="noStrike" kern="0" cap="none" spc="0" normalizeH="0" noProof="0" dirty="0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Verdana" charset="0"/>
                <a:ea typeface="+mj-ea"/>
                <a:cs typeface="+mj-cs"/>
              </a:rPr>
              <a:t>circa</a:t>
            </a:r>
            <a:r>
              <a:rPr kumimoji="0" lang="en-GB" sz="2800" b="1" i="0" u="none" strike="noStrike" kern="0" cap="none" spc="0" normalizeH="0" noProof="0" dirty="0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Verdana" charset="0"/>
                <a:ea typeface="+mj-ea"/>
                <a:cs typeface="+mj-cs"/>
              </a:rPr>
              <a:t> June 2010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Verdana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56008"/>
            <a:ext cx="6858000" cy="35255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1656008"/>
            <a:ext cx="2384224" cy="3517900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227012"/>
            <a:ext cx="91440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5050"/>
              </a:buClr>
              <a:buSzPct val="100000"/>
              <a:buFont typeface="Verdana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Verdana" charset="0"/>
                <a:ea typeface="+mj-ea"/>
                <a:cs typeface="+mj-cs"/>
              </a:rPr>
              <a:t>The</a:t>
            </a:r>
            <a:r>
              <a:rPr kumimoji="0" lang="en-GB" sz="2800" b="1" i="0" u="none" strike="noStrike" kern="0" cap="none" spc="0" normalizeH="0" noProof="0" dirty="0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Verdana" charset="0"/>
                <a:ea typeface="+mj-ea"/>
                <a:cs typeface="+mj-cs"/>
              </a:rPr>
              <a:t> </a:t>
            </a:r>
            <a:r>
              <a:rPr kumimoji="0" lang="en-GB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Verdana" charset="0"/>
                <a:ea typeface="+mj-ea"/>
                <a:cs typeface="+mj-cs"/>
              </a:rPr>
              <a:t>TeV</a:t>
            </a:r>
            <a:r>
              <a:rPr kumimoji="0" lang="en-GB" sz="2800" b="1" i="0" u="none" strike="noStrike" kern="0" cap="none" spc="0" normalizeH="0" noProof="0" dirty="0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Verdana" charset="0"/>
                <a:ea typeface="+mj-ea"/>
                <a:cs typeface="+mj-cs"/>
              </a:rPr>
              <a:t> Sky, </a:t>
            </a:r>
            <a:r>
              <a:rPr kumimoji="0" lang="en-GB" sz="2800" b="1" i="1" u="none" strike="noStrike" kern="0" cap="none" spc="0" normalizeH="0" noProof="0" dirty="0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Verdana" charset="0"/>
                <a:ea typeface="+mj-ea"/>
                <a:cs typeface="+mj-cs"/>
              </a:rPr>
              <a:t>circa</a:t>
            </a:r>
            <a:r>
              <a:rPr kumimoji="0" lang="en-GB" sz="2800" b="1" i="0" u="none" strike="noStrike" kern="0" cap="none" spc="0" normalizeH="0" noProof="0" dirty="0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Verdana" charset="0"/>
                <a:ea typeface="+mj-ea"/>
                <a:cs typeface="+mj-cs"/>
              </a:rPr>
              <a:t> June 2010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Verdana" charset="0"/>
              <a:ea typeface="+mj-ea"/>
              <a:cs typeface="+mj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52016"/>
            <a:ext cx="6865767" cy="352958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Galactic Sources with VERITAS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r>
              <a:rPr lang="en-US" dirty="0" smtClean="0"/>
              <a:t>General Observation Strategy:</a:t>
            </a:r>
          </a:p>
          <a:p>
            <a:pPr lvl="1"/>
            <a:r>
              <a:rPr lang="en-US" dirty="0" smtClean="0"/>
              <a:t>Limited Blind Survey</a:t>
            </a:r>
          </a:p>
          <a:p>
            <a:pPr lvl="1"/>
            <a:r>
              <a:rPr lang="en-US" dirty="0" smtClean="0"/>
              <a:t>Pointed Observations</a:t>
            </a:r>
          </a:p>
          <a:p>
            <a:pPr lvl="1"/>
            <a:r>
              <a:rPr lang="en-US" dirty="0" smtClean="0"/>
              <a:t>Both of these have led to detections.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This talk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VERITAS Overview</a:t>
            </a:r>
          </a:p>
          <a:p>
            <a:pPr lvl="1"/>
            <a:r>
              <a:rPr lang="en-US" dirty="0" smtClean="0"/>
              <a:t>Survey</a:t>
            </a:r>
          </a:p>
          <a:p>
            <a:pPr lvl="1"/>
            <a:r>
              <a:rPr lang="en-US" dirty="0" smtClean="0"/>
              <a:t>Galactic</a:t>
            </a:r>
            <a:r>
              <a:rPr lang="en-US" dirty="0" smtClean="0"/>
              <a:t> Binaries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6" name="Rounded Rectangle 5"/>
          <p:cNvSpPr/>
          <p:nvPr/>
        </p:nvSpPr>
        <p:spPr bwMode="auto">
          <a:xfrm>
            <a:off x="4964048" y="4474845"/>
            <a:ext cx="3563303" cy="93345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000" dirty="0" smtClean="0">
                <a:solidFill>
                  <a:srgbClr val="FFFFFF"/>
                </a:solidFill>
              </a:rPr>
              <a:t>Brian </a:t>
            </a:r>
            <a:r>
              <a:rPr lang="en-US" sz="2000" dirty="0" err="1" smtClean="0">
                <a:solidFill>
                  <a:srgbClr val="FFFFFF"/>
                </a:solidFill>
              </a:rPr>
              <a:t>Humensky</a:t>
            </a:r>
            <a:r>
              <a:rPr lang="en-US" sz="2000" dirty="0" smtClean="0">
                <a:solidFill>
                  <a:srgbClr val="FFFFFF"/>
                </a:solidFill>
              </a:rPr>
              <a:t>:</a:t>
            </a:r>
          </a:p>
          <a:p>
            <a:pPr algn="ctr" eaLnBrk="1" hangingPunct="1"/>
            <a:r>
              <a:rPr lang="en-US" sz="2000" dirty="0" smtClean="0">
                <a:solidFill>
                  <a:srgbClr val="FFFFFF"/>
                </a:solidFill>
              </a:rPr>
              <a:t>SNR and PWN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/>
        </p:nvSpPr>
        <p:spPr bwMode="auto">
          <a:xfrm>
            <a:off x="4913990" y="3264302"/>
            <a:ext cx="213653" cy="213664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Verdana" pitchFamily="-65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82024" y="2963726"/>
            <a:ext cx="9084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F4AADB"/>
                </a:solidFill>
                <a:latin typeface="+mj-lt"/>
              </a:rPr>
              <a:t>Cen</a:t>
            </a:r>
            <a:r>
              <a:rPr lang="en-US" sz="1600" b="1" dirty="0" smtClean="0">
                <a:solidFill>
                  <a:srgbClr val="F4AADB"/>
                </a:solidFill>
                <a:latin typeface="+mj-lt"/>
              </a:rPr>
              <a:t> X-3</a:t>
            </a:r>
            <a:endParaRPr lang="en-US" sz="1600" b="1" dirty="0">
              <a:solidFill>
                <a:srgbClr val="F4AADB"/>
              </a:solidFill>
              <a:latin typeface="+mj-lt"/>
            </a:endParaRPr>
          </a:p>
        </p:txBody>
      </p:sp>
      <p:pic>
        <p:nvPicPr>
          <p:cNvPr id="7" name="Picture 6" descr="TeV_Binari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5840"/>
            <a:ext cx="9144000" cy="470055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0" y="1143000"/>
            <a:ext cx="20220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Gamma-ray</a:t>
            </a:r>
          </a:p>
          <a:p>
            <a:r>
              <a:rPr lang="en-US" dirty="0" smtClean="0"/>
              <a:t>Binaries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1408" y="3299915"/>
            <a:ext cx="13505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5"/>
                </a:solidFill>
                <a:latin typeface="+mj-lt"/>
              </a:rPr>
              <a:t>LS I + 61 303</a:t>
            </a:r>
            <a:endParaRPr lang="en-US" sz="1600" b="1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55805" y="3484101"/>
            <a:ext cx="16983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4AADB"/>
                </a:solidFill>
                <a:latin typeface="+mj-lt"/>
              </a:rPr>
              <a:t>HESS J0632+057</a:t>
            </a:r>
            <a:endParaRPr lang="en-US" sz="1600" b="1" dirty="0">
              <a:solidFill>
                <a:srgbClr val="F4AADB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41699" y="3280396"/>
            <a:ext cx="9084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F4AADB"/>
                </a:solidFill>
                <a:latin typeface="+mj-lt"/>
              </a:rPr>
              <a:t>Cyg</a:t>
            </a:r>
            <a:r>
              <a:rPr lang="en-US" sz="1600" b="1" dirty="0" smtClean="0">
                <a:solidFill>
                  <a:srgbClr val="F4AADB"/>
                </a:solidFill>
                <a:latin typeface="+mj-lt"/>
              </a:rPr>
              <a:t> X-1</a:t>
            </a:r>
            <a:endParaRPr lang="en-US" sz="1600" b="1" dirty="0">
              <a:solidFill>
                <a:srgbClr val="F4AADB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57921" y="3349704"/>
            <a:ext cx="14443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5"/>
                </a:solidFill>
                <a:latin typeface="+mj-lt"/>
              </a:rPr>
              <a:t>PSR B1259-63</a:t>
            </a:r>
            <a:endParaRPr lang="en-US" sz="1600" b="1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18023" y="2979815"/>
            <a:ext cx="8973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5"/>
                </a:solidFill>
                <a:latin typeface="+mj-lt"/>
              </a:rPr>
              <a:t>LS 5039</a:t>
            </a:r>
            <a:endParaRPr lang="en-US" sz="1600" b="1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045610" y="3238649"/>
            <a:ext cx="213653" cy="213664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Verdana" pitchFamily="-65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2821142" y="3129906"/>
            <a:ext cx="213653" cy="213664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Verdana" pitchFamily="-65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656070" y="3215336"/>
            <a:ext cx="213653" cy="213664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Verdana" pitchFamily="-65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7778804" y="3268523"/>
            <a:ext cx="213653" cy="213664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Verdana" pitchFamily="-65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422440" y="3167428"/>
            <a:ext cx="213653" cy="213664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Verdana" pitchFamily="-65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2668740" y="3167428"/>
            <a:ext cx="213653" cy="213664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Verdana" pitchFamily="-65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21208" y="2876809"/>
            <a:ext cx="9084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F4AADB"/>
                </a:solidFill>
                <a:latin typeface="+mj-lt"/>
              </a:rPr>
              <a:t>Cyg</a:t>
            </a:r>
            <a:r>
              <a:rPr lang="en-US" sz="1600" b="1" dirty="0" smtClean="0">
                <a:solidFill>
                  <a:srgbClr val="F4AADB"/>
                </a:solidFill>
                <a:latin typeface="+mj-lt"/>
              </a:rPr>
              <a:t> X-3</a:t>
            </a:r>
            <a:endParaRPr lang="en-US" sz="1600" b="1" dirty="0">
              <a:solidFill>
                <a:srgbClr val="F4AADB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121992" y="990600"/>
            <a:ext cx="1852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 Eta Car?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458788"/>
          </a:xfrm>
        </p:spPr>
        <p:txBody>
          <a:bodyPr/>
          <a:lstStyle/>
          <a:p>
            <a:pPr algn="ctr" eaLnBrk="1" hangingPunct="1">
              <a:buClr>
                <a:srgbClr val="FF5050"/>
              </a:buClr>
              <a:buFont typeface="Verdana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b="1" dirty="0" smtClean="0">
                <a:solidFill>
                  <a:srgbClr val="FF5050"/>
                </a:solidFill>
                <a:latin typeface="Verdana" charset="0"/>
              </a:rPr>
              <a:t> Why are these few so interesting?</a:t>
            </a:r>
            <a:endParaRPr lang="en-GB" sz="2800" b="1" dirty="0">
              <a:solidFill>
                <a:srgbClr val="FF5050"/>
              </a:solidFill>
              <a:latin typeface="Verdana" charset="0"/>
            </a:endParaRPr>
          </a:p>
        </p:txBody>
      </p:sp>
      <p:sp>
        <p:nvSpPr>
          <p:cNvPr id="65539" name="TextBox 2"/>
          <p:cNvSpPr txBox="1">
            <a:spLocks noChangeArrowheads="1"/>
          </p:cNvSpPr>
          <p:nvPr/>
        </p:nvSpPr>
        <p:spPr bwMode="auto">
          <a:xfrm>
            <a:off x="328613" y="1009650"/>
            <a:ext cx="8175625" cy="405752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indent="-182563" defTabSz="449263">
              <a:lnSpc>
                <a:spcPct val="110000"/>
              </a:lnSpc>
              <a:spcAft>
                <a:spcPts val="1800"/>
              </a:spcAft>
              <a:buClr>
                <a:schemeClr val="tx1"/>
              </a:buClr>
              <a:buSzPct val="100000"/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Binaries are the </a:t>
            </a:r>
            <a:r>
              <a:rPr lang="en-US" sz="2000" i="1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only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 variable galactic </a:t>
            </a:r>
            <a:r>
              <a:rPr lang="en-US" sz="2000" dirty="0" err="1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TeV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 sources</a:t>
            </a:r>
          </a:p>
          <a:p>
            <a:pPr indent="-182563" defTabSz="449263">
              <a:lnSpc>
                <a:spcPct val="110000"/>
              </a:lnSpc>
              <a:spcAft>
                <a:spcPts val="1800"/>
              </a:spcAft>
              <a:buClr>
                <a:schemeClr val="tx1"/>
              </a:buClr>
              <a:buSzPct val="100000"/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They are natural particle accelerators operating under varying, but </a:t>
            </a:r>
            <a:r>
              <a:rPr lang="en-US" sz="2000" b="1" i="1" dirty="0" smtClean="0">
                <a:solidFill>
                  <a:srgbClr val="FF0000"/>
                </a:solidFill>
                <a:latin typeface="Comic Sans MS" charset="0"/>
                <a:sym typeface="Comic Sans MS" charset="0"/>
              </a:rPr>
              <a:t>regularly repeating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, environmental conditions</a:t>
            </a:r>
          </a:p>
          <a:p>
            <a:pPr indent="-182563" defTabSz="449263">
              <a:lnSpc>
                <a:spcPct val="110000"/>
              </a:lnSpc>
              <a:spcAft>
                <a:spcPts val="1800"/>
              </a:spcAft>
              <a:buClr>
                <a:schemeClr val="tx1"/>
              </a:buClr>
              <a:buSzPct val="100000"/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Provide a constraining laboratory for models of particle acceleration, and gamma-ray production, emission and absorption </a:t>
            </a:r>
            <a:r>
              <a:rPr lang="en-US" sz="20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processes</a:t>
            </a:r>
          </a:p>
          <a:p>
            <a:pPr indent="-182563" defTabSz="449263">
              <a:lnSpc>
                <a:spcPct val="110000"/>
              </a:lnSpc>
              <a:spcAft>
                <a:spcPts val="1800"/>
              </a:spcAft>
              <a:buClr>
                <a:schemeClr val="tx1"/>
              </a:buClr>
              <a:buSzPct val="100000"/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May provide the keys to an understanding of astrophysical jets</a:t>
            </a:r>
          </a:p>
          <a:p>
            <a:pPr indent="-182563" defTabSz="449263">
              <a:lnSpc>
                <a:spcPct val="110000"/>
              </a:lnSpc>
              <a:spcAft>
                <a:spcPts val="1800"/>
              </a:spcAft>
              <a:buClr>
                <a:schemeClr val="tx1"/>
              </a:buClr>
              <a:buSzPct val="100000"/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Each system is unique – and the population, as well as the data quality, is increasing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3"/>
          <p:cNvSpPr>
            <a:spLocks noGrp="1" noChangeArrowheads="1"/>
          </p:cNvSpPr>
          <p:nvPr>
            <p:ph type="title"/>
          </p:nvPr>
        </p:nvSpPr>
        <p:spPr>
          <a:xfrm>
            <a:off x="2971800" y="152400"/>
            <a:ext cx="4184954" cy="458788"/>
          </a:xfrm>
        </p:spPr>
        <p:txBody>
          <a:bodyPr/>
          <a:lstStyle/>
          <a:p>
            <a:pPr eaLnBrk="1" hangingPunct="1">
              <a:buClr>
                <a:srgbClr val="FF505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dirty="0" smtClean="0">
                <a:solidFill>
                  <a:srgbClr val="FF5050"/>
                </a:solidFill>
                <a:latin typeface="Verdana" charset="0"/>
              </a:rPr>
              <a:t>LS I +61° 303</a:t>
            </a:r>
            <a:endParaRPr lang="en-GB" sz="2800" b="1" dirty="0">
              <a:solidFill>
                <a:srgbClr val="FF5050"/>
              </a:solidFill>
              <a:latin typeface="Verdan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13200" t="8675" r="7200" b="13632"/>
          <a:stretch>
            <a:fillRect/>
          </a:stretch>
        </p:blipFill>
        <p:spPr>
          <a:xfrm>
            <a:off x="392890" y="2955860"/>
            <a:ext cx="3562266" cy="33667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0305" y="2895600"/>
            <a:ext cx="12831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  <a:latin typeface="Comic Sans MS" charset="0"/>
                <a:sym typeface="Comic Sans MS" charset="0"/>
              </a:rPr>
              <a:t>Superior</a:t>
            </a:r>
          </a:p>
          <a:p>
            <a:r>
              <a:rPr lang="en-US" sz="1400" i="1" dirty="0" smtClean="0">
                <a:solidFill>
                  <a:srgbClr val="FF0000"/>
                </a:solidFill>
                <a:latin typeface="Comic Sans MS" charset="0"/>
                <a:sym typeface="Comic Sans MS" charset="0"/>
              </a:rPr>
              <a:t>conjunction</a:t>
            </a:r>
            <a:endParaRPr lang="en-US" sz="1400" i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58049" y="5564481"/>
            <a:ext cx="12831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</a:rPr>
              <a:t>Inferior</a:t>
            </a:r>
          </a:p>
          <a:p>
            <a:r>
              <a:rPr lang="en-US" sz="1400" i="1" dirty="0" smtClean="0">
                <a:solidFill>
                  <a:srgbClr val="FF0000"/>
                </a:solidFill>
              </a:rPr>
              <a:t>conjunction</a:t>
            </a:r>
            <a:endParaRPr lang="en-US" sz="1400" i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" y="4529862"/>
            <a:ext cx="128310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 err="1" smtClean="0">
                <a:solidFill>
                  <a:srgbClr val="000000"/>
                </a:solidFill>
              </a:rPr>
              <a:t>Peri</a:t>
            </a:r>
            <a:r>
              <a:rPr lang="en-US" sz="1400" i="1" dirty="0" smtClean="0">
                <a:solidFill>
                  <a:srgbClr val="000000"/>
                </a:solidFill>
              </a:rPr>
              <a:t>-</a:t>
            </a:r>
          </a:p>
          <a:p>
            <a:r>
              <a:rPr lang="en-US" sz="1400" i="1" dirty="0" smtClean="0">
                <a:solidFill>
                  <a:srgbClr val="000000"/>
                </a:solidFill>
              </a:rPr>
              <a:t>astron</a:t>
            </a:r>
          </a:p>
          <a:p>
            <a:r>
              <a:rPr lang="en-US" sz="1400" i="1" dirty="0" smtClean="0">
                <a:solidFill>
                  <a:srgbClr val="000000"/>
                </a:solidFill>
              </a:rPr>
              <a:t>0.1 AU</a:t>
            </a:r>
            <a:endParaRPr lang="en-US" sz="1400" i="1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36152" y="3079786"/>
            <a:ext cx="12831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 err="1" smtClean="0">
                <a:solidFill>
                  <a:srgbClr val="000000"/>
                </a:solidFill>
              </a:rPr>
              <a:t>Apastron</a:t>
            </a:r>
            <a:endParaRPr lang="en-US" sz="1400" i="1" dirty="0" smtClean="0">
              <a:solidFill>
                <a:srgbClr val="000000"/>
              </a:solidFill>
            </a:endParaRPr>
          </a:p>
          <a:p>
            <a:r>
              <a:rPr lang="en-US" sz="1400" i="1" dirty="0" smtClean="0">
                <a:solidFill>
                  <a:srgbClr val="000000"/>
                </a:solidFill>
              </a:rPr>
              <a:t>0.7 AU</a:t>
            </a:r>
            <a:endParaRPr lang="en-US" sz="1400" i="1" dirty="0">
              <a:solidFill>
                <a:srgbClr val="000000"/>
              </a:solidFill>
            </a:endParaRPr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76200" y="595714"/>
            <a:ext cx="8991600" cy="222368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indent="-182563" defTabSz="4492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Compact object (Black hole or Neutron star) orbiting an B0Ve companion (12M</a:t>
            </a:r>
            <a:r>
              <a:rPr lang="en-US" sz="1800" baseline="-2500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Comic Sans MS" charset="0"/>
              </a:rPr>
              <a:t>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)</a:t>
            </a:r>
          </a:p>
          <a:p>
            <a:pPr indent="-182563" defTabSz="4492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26.5 day, inclined orbit, </a:t>
            </a:r>
            <a:r>
              <a:rPr lang="en-US" sz="1800" dirty="0" err="1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e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=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0.54, </a:t>
            </a:r>
            <a:r>
              <a:rPr lang="en-US" sz="1800" dirty="0" err="1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circumstellar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 disk</a:t>
            </a:r>
            <a:endParaRPr lang="en-US" sz="1800" dirty="0" smtClean="0">
              <a:solidFill>
                <a:srgbClr val="000000"/>
              </a:solidFill>
              <a:latin typeface="Comic Sans MS" charset="0"/>
              <a:sym typeface="Comic Sans MS" charset="0"/>
            </a:endParaRPr>
          </a:p>
          <a:p>
            <a:pPr indent="-182563" defTabSz="4492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extended radio structures; </a:t>
            </a:r>
            <a:r>
              <a:rPr lang="en-US" sz="1800" dirty="0" err="1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microquasar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? but radio imaging shows 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morphology modulated by orbital position; pulsar wind.</a:t>
            </a:r>
            <a:endParaRPr lang="en-US" sz="1800" dirty="0" smtClean="0">
              <a:solidFill>
                <a:srgbClr val="000000"/>
              </a:solidFill>
              <a:latin typeface="Comic Sans MS" charset="0"/>
              <a:sym typeface="Comic Sans MS" charset="0"/>
            </a:endParaRPr>
          </a:p>
          <a:p>
            <a:pPr indent="-182563" defTabSz="4492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Whipple limits, detected 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by MAGIC, then 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VERITAS (8.4</a:t>
            </a:r>
            <a:r>
              <a:rPr lang="en-US" sz="18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Comic Sans MS" charset="0"/>
              </a:rPr>
              <a:t>σ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, </a:t>
            </a:r>
            <a:r>
              <a:rPr lang="en-US" sz="1800" dirty="0" err="1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Comic Sans MS" charset="0"/>
              </a:rPr>
              <a:t>Γ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=2.4±0.16</a:t>
            </a:r>
            <a:r>
              <a:rPr lang="en-US" sz="1800" baseline="-250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stat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±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0.2</a:t>
            </a:r>
            <a:r>
              <a:rPr lang="en-US" sz="1800" baseline="-250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sys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)</a:t>
            </a:r>
            <a:endParaRPr lang="en-US" sz="1800" dirty="0" smtClean="0">
              <a:solidFill>
                <a:srgbClr val="000000"/>
              </a:solidFill>
              <a:latin typeface="Comic Sans MS" charset="0"/>
              <a:sym typeface="Comic Sans MS" charset="0"/>
            </a:endParaRPr>
          </a:p>
          <a:p>
            <a:pPr indent="-182563" defTabSz="4492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Strong emission only detected near </a:t>
            </a:r>
            <a:r>
              <a:rPr lang="en-US" sz="1800" dirty="0" err="1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apastron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 (</a:t>
            </a:r>
            <a:r>
              <a:rPr lang="en-US" sz="1800" dirty="0" err="1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Comic Sans MS" charset="0"/>
              </a:rPr>
              <a:t>ϕ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=0.5-0.8)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88232" y="6055369"/>
            <a:ext cx="19501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Aragona</a:t>
            </a:r>
            <a:r>
              <a:rPr lang="en-US" sz="1200" dirty="0" smtClean="0">
                <a:solidFill>
                  <a:schemeClr val="tx1"/>
                </a:solidFill>
                <a:latin typeface="Comic Sans MS"/>
                <a:cs typeface="Comic Sans MS"/>
              </a:rPr>
              <a:t> et al. </a:t>
            </a:r>
            <a:r>
              <a:rPr lang="en-US" sz="1200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ApJ</a:t>
            </a:r>
            <a:r>
              <a:rPr lang="en-US" sz="1200" dirty="0" smtClean="0">
                <a:solidFill>
                  <a:schemeClr val="tx1"/>
                </a:solidFill>
                <a:latin typeface="Comic Sans MS"/>
                <a:cs typeface="Comic Sans MS"/>
              </a:rPr>
              <a:t> 2009</a:t>
            </a:r>
            <a:endParaRPr lang="en-US" sz="120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6303" y="2819400"/>
            <a:ext cx="4308150" cy="4038600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7618524" y="2938046"/>
            <a:ext cx="11444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VERITAS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9" name="Moon 18"/>
          <p:cNvSpPr/>
          <p:nvPr/>
        </p:nvSpPr>
        <p:spPr bwMode="auto">
          <a:xfrm rot="8712363">
            <a:off x="2655713" y="3159138"/>
            <a:ext cx="366986" cy="1410809"/>
          </a:xfrm>
          <a:prstGeom prst="moon">
            <a:avLst>
              <a:gd name="adj" fmla="val 47498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TextBox 2"/>
          <p:cNvSpPr txBox="1">
            <a:spLocks noChangeArrowheads="1"/>
          </p:cNvSpPr>
          <p:nvPr/>
        </p:nvSpPr>
        <p:spPr bwMode="auto">
          <a:xfrm>
            <a:off x="166174" y="668788"/>
            <a:ext cx="5015426" cy="184204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indent="-182563" defTabSz="4492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Detected by Fermi-LAT (BSL)</a:t>
            </a:r>
          </a:p>
          <a:p>
            <a:pPr indent="-182563" defTabSz="4492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Orbital modulation well measured</a:t>
            </a:r>
          </a:p>
          <a:p>
            <a:pPr indent="-182563" defTabSz="4492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Emission peaks near </a:t>
            </a:r>
            <a:r>
              <a:rPr lang="en-US" sz="1800" i="1" dirty="0" err="1" smtClean="0">
                <a:solidFill>
                  <a:srgbClr val="FF0000"/>
                </a:solidFill>
                <a:latin typeface="Comic Sans MS" charset="0"/>
                <a:sym typeface="Comic Sans MS" charset="0"/>
              </a:rPr>
              <a:t>periastron</a:t>
            </a:r>
            <a:endParaRPr lang="en-US" sz="1800" i="1" dirty="0" smtClean="0">
              <a:solidFill>
                <a:srgbClr val="FF0000"/>
              </a:solidFill>
              <a:latin typeface="Comic Sans MS" charset="0"/>
              <a:sym typeface="Comic Sans MS" charset="0"/>
            </a:endParaRPr>
          </a:p>
          <a:p>
            <a:pPr indent="-182563" defTabSz="4492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 smtClean="0">
                <a:solidFill>
                  <a:srgbClr val="FF0000"/>
                </a:solidFill>
                <a:latin typeface="Comic Sans MS" charset="0"/>
                <a:sym typeface="Comic Sans MS" charset="0"/>
              </a:rPr>
              <a:t>Cut-off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 at 6 </a:t>
            </a:r>
            <a:r>
              <a:rPr lang="en-US" sz="1800" dirty="0" err="1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GeV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 observed between LAT and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TeV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- but not contemporaneous data</a:t>
            </a:r>
            <a:endParaRPr lang="en-US" sz="1800" dirty="0" smtClean="0">
              <a:solidFill>
                <a:srgbClr val="000000"/>
              </a:solidFill>
              <a:latin typeface="Comic Sans MS" charset="0"/>
              <a:sym typeface="Comic Sans MS" charset="0"/>
            </a:endParaRP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4184954" cy="458788"/>
          </a:xfrm>
        </p:spPr>
        <p:txBody>
          <a:bodyPr/>
          <a:lstStyle/>
          <a:p>
            <a:pPr eaLnBrk="1" hangingPunct="1">
              <a:buClr>
                <a:srgbClr val="FF505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dirty="0" smtClean="0">
                <a:solidFill>
                  <a:srgbClr val="FF5050"/>
                </a:solidFill>
                <a:latin typeface="Verdana" charset="0"/>
              </a:rPr>
              <a:t>LS I +61° 303</a:t>
            </a:r>
            <a:endParaRPr lang="en-GB" sz="2800" b="1" dirty="0">
              <a:solidFill>
                <a:srgbClr val="FF5050"/>
              </a:solidFill>
              <a:latin typeface="Verdana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248" y="3471334"/>
            <a:ext cx="4517368" cy="335038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715" y="3084286"/>
            <a:ext cx="4078831" cy="3725333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8131993" y="3538445"/>
            <a:ext cx="10120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Fermi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431215" y="3512792"/>
            <a:ext cx="10120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Fermi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280960" y="4413014"/>
            <a:ext cx="1241336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MAGIC/VERITAS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rcRect l="13200" t="8675" r="7200" b="13632"/>
          <a:stretch>
            <a:fillRect/>
          </a:stretch>
        </p:blipFill>
        <p:spPr>
          <a:xfrm>
            <a:off x="5498533" y="60260"/>
            <a:ext cx="3562266" cy="336674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805948" y="0"/>
            <a:ext cx="12831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  <a:latin typeface="Comic Sans MS" charset="0"/>
                <a:sym typeface="Comic Sans MS" charset="0"/>
              </a:rPr>
              <a:t>Superior</a:t>
            </a:r>
          </a:p>
          <a:p>
            <a:r>
              <a:rPr lang="en-US" sz="1400" i="1" dirty="0" smtClean="0">
                <a:solidFill>
                  <a:srgbClr val="FF0000"/>
                </a:solidFill>
                <a:latin typeface="Comic Sans MS" charset="0"/>
                <a:sym typeface="Comic Sans MS" charset="0"/>
              </a:rPr>
              <a:t>conjunction</a:t>
            </a:r>
            <a:endParaRPr lang="en-US" sz="1400" i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63692" y="2668881"/>
            <a:ext cx="12831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</a:rPr>
              <a:t>Inferior</a:t>
            </a:r>
          </a:p>
          <a:p>
            <a:r>
              <a:rPr lang="en-US" sz="1400" i="1" dirty="0" smtClean="0">
                <a:solidFill>
                  <a:srgbClr val="FF0000"/>
                </a:solidFill>
              </a:rPr>
              <a:t>conjunction</a:t>
            </a:r>
            <a:endParaRPr lang="en-US" sz="1400" i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34000" y="1634262"/>
            <a:ext cx="128310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 err="1" smtClean="0">
                <a:solidFill>
                  <a:srgbClr val="000000"/>
                </a:solidFill>
              </a:rPr>
              <a:t>Peri</a:t>
            </a:r>
            <a:r>
              <a:rPr lang="en-US" sz="1400" i="1" dirty="0" smtClean="0">
                <a:solidFill>
                  <a:srgbClr val="000000"/>
                </a:solidFill>
              </a:rPr>
              <a:t>-</a:t>
            </a:r>
          </a:p>
          <a:p>
            <a:r>
              <a:rPr lang="en-US" sz="1400" i="1" dirty="0" smtClean="0">
                <a:solidFill>
                  <a:srgbClr val="000000"/>
                </a:solidFill>
              </a:rPr>
              <a:t>astron</a:t>
            </a:r>
          </a:p>
          <a:p>
            <a:r>
              <a:rPr lang="en-US" sz="1400" i="1" dirty="0" smtClean="0">
                <a:solidFill>
                  <a:srgbClr val="000000"/>
                </a:solidFill>
              </a:rPr>
              <a:t>0.1 AU</a:t>
            </a:r>
            <a:endParaRPr lang="en-US" sz="1400" i="1" dirty="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841795" y="184186"/>
            <a:ext cx="12831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 err="1" smtClean="0">
                <a:solidFill>
                  <a:srgbClr val="000000"/>
                </a:solidFill>
              </a:rPr>
              <a:t>Apastron</a:t>
            </a:r>
            <a:endParaRPr lang="en-US" sz="1400" i="1" dirty="0" smtClean="0">
              <a:solidFill>
                <a:srgbClr val="000000"/>
              </a:solidFill>
            </a:endParaRPr>
          </a:p>
          <a:p>
            <a:r>
              <a:rPr lang="en-US" sz="1400" i="1" dirty="0" smtClean="0">
                <a:solidFill>
                  <a:srgbClr val="000000"/>
                </a:solidFill>
              </a:rPr>
              <a:t>0.7 AU</a:t>
            </a:r>
            <a:endParaRPr lang="en-US" sz="1400" i="1" dirty="0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193875" y="3159769"/>
            <a:ext cx="19501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Aragona</a:t>
            </a:r>
            <a:r>
              <a:rPr lang="en-US" sz="1200" dirty="0" smtClean="0">
                <a:solidFill>
                  <a:schemeClr val="tx1"/>
                </a:solidFill>
                <a:latin typeface="Comic Sans MS"/>
                <a:cs typeface="Comic Sans MS"/>
              </a:rPr>
              <a:t> et al. </a:t>
            </a:r>
            <a:r>
              <a:rPr lang="en-US" sz="1200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ApJ</a:t>
            </a:r>
            <a:r>
              <a:rPr lang="en-US" sz="1200" dirty="0" smtClean="0">
                <a:solidFill>
                  <a:schemeClr val="tx1"/>
                </a:solidFill>
                <a:latin typeface="Comic Sans MS"/>
                <a:cs typeface="Comic Sans MS"/>
              </a:rPr>
              <a:t> 2009</a:t>
            </a:r>
            <a:endParaRPr lang="en-US" sz="120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24" name="Moon 23"/>
          <p:cNvSpPr/>
          <p:nvPr/>
        </p:nvSpPr>
        <p:spPr bwMode="auto">
          <a:xfrm rot="19356887">
            <a:off x="6181806" y="1490501"/>
            <a:ext cx="366986" cy="1410809"/>
          </a:xfrm>
          <a:prstGeom prst="moon">
            <a:avLst>
              <a:gd name="adj" fmla="val 47498"/>
            </a:avLst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458787"/>
          </a:xfrm>
        </p:spPr>
        <p:txBody>
          <a:bodyPr/>
          <a:lstStyle/>
          <a:p>
            <a:pPr algn="ctr" eaLnBrk="1" hangingPunct="1">
              <a:buClr>
                <a:srgbClr val="FF5050"/>
              </a:buClr>
              <a:buFont typeface="Verdana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b="1" dirty="0" smtClean="0">
                <a:solidFill>
                  <a:srgbClr val="FF5050"/>
                </a:solidFill>
                <a:latin typeface="Verdana" charset="0"/>
              </a:rPr>
              <a:t>What’s going on?</a:t>
            </a:r>
            <a:endParaRPr lang="en-GB" sz="2800" b="1" dirty="0">
              <a:solidFill>
                <a:srgbClr val="FF5050"/>
              </a:solidFill>
              <a:latin typeface="Verdana" charset="0"/>
            </a:endParaRPr>
          </a:p>
        </p:txBody>
      </p:sp>
      <p:pic>
        <p:nvPicPr>
          <p:cNvPr id="51203" name="Picture 22" descr="GMaier_LSI61303andMQ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11213"/>
            <a:ext cx="9144000" cy="487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Rectangle 23"/>
          <p:cNvSpPr>
            <a:spLocks noChangeArrowheads="1"/>
          </p:cNvSpPr>
          <p:nvPr/>
        </p:nvSpPr>
        <p:spPr bwMode="auto">
          <a:xfrm>
            <a:off x="2203450" y="5746750"/>
            <a:ext cx="4572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642938" eaLnBrk="1" hangingPunct="1"/>
            <a:r>
              <a:rPr lang="en-US" sz="1400">
                <a:solidFill>
                  <a:srgbClr val="000000"/>
                </a:solidFill>
                <a:latin typeface="Comic Sans MS" charset="0"/>
                <a:sym typeface="Comic Sans MS" charset="0"/>
              </a:rPr>
              <a:t>Mirabel (Science 309, 714, 2006)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308609" y="894325"/>
            <a:ext cx="2563821" cy="42575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indent="-182563" defTabSz="4492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Accretion powered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244435" y="892413"/>
            <a:ext cx="1782335" cy="42575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indent="-182563" defTabSz="4492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Wind-driven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3"/>
          <p:cNvSpPr>
            <a:spLocks noGrp="1" noChangeArrowheads="1"/>
          </p:cNvSpPr>
          <p:nvPr>
            <p:ph type="title"/>
          </p:nvPr>
        </p:nvSpPr>
        <p:spPr>
          <a:xfrm>
            <a:off x="-1" y="185055"/>
            <a:ext cx="4184954" cy="458788"/>
          </a:xfrm>
        </p:spPr>
        <p:txBody>
          <a:bodyPr/>
          <a:lstStyle/>
          <a:p>
            <a:pPr eaLnBrk="1" hangingPunct="1">
              <a:buClr>
                <a:srgbClr val="FF505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dirty="0" smtClean="0">
                <a:solidFill>
                  <a:srgbClr val="FF5050"/>
                </a:solidFill>
                <a:latin typeface="Verdana" charset="0"/>
              </a:rPr>
              <a:t>LS I +61° 303</a:t>
            </a:r>
            <a:endParaRPr lang="en-GB" sz="2800" b="1" dirty="0">
              <a:solidFill>
                <a:srgbClr val="FF5050"/>
              </a:solidFill>
              <a:latin typeface="Verdan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13200" t="8675" r="7200" b="13632"/>
          <a:stretch>
            <a:fillRect/>
          </a:stretch>
        </p:blipFill>
        <p:spPr>
          <a:xfrm>
            <a:off x="5341295" y="90200"/>
            <a:ext cx="3562266" cy="33667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48710" y="29940"/>
            <a:ext cx="12831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  <a:latin typeface="Comic Sans MS" charset="0"/>
                <a:sym typeface="Comic Sans MS" charset="0"/>
              </a:rPr>
              <a:t>Superior</a:t>
            </a:r>
          </a:p>
          <a:p>
            <a:r>
              <a:rPr lang="en-US" sz="1400" i="1" dirty="0" smtClean="0">
                <a:solidFill>
                  <a:srgbClr val="FF0000"/>
                </a:solidFill>
                <a:latin typeface="Comic Sans MS" charset="0"/>
                <a:sym typeface="Comic Sans MS" charset="0"/>
              </a:rPr>
              <a:t>conjunction</a:t>
            </a:r>
            <a:endParaRPr lang="en-US" sz="1400" i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06454" y="2698821"/>
            <a:ext cx="12831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</a:rPr>
              <a:t>Inferior</a:t>
            </a:r>
          </a:p>
          <a:p>
            <a:r>
              <a:rPr lang="en-US" sz="1400" i="1" dirty="0" smtClean="0">
                <a:solidFill>
                  <a:srgbClr val="FF0000"/>
                </a:solidFill>
              </a:rPr>
              <a:t>conjunction</a:t>
            </a:r>
            <a:endParaRPr lang="en-US" sz="1400" i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53205" y="1664202"/>
            <a:ext cx="128310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 err="1" smtClean="0">
                <a:solidFill>
                  <a:srgbClr val="000000"/>
                </a:solidFill>
              </a:rPr>
              <a:t>Peri</a:t>
            </a:r>
            <a:r>
              <a:rPr lang="en-US" sz="1400" i="1" dirty="0" smtClean="0">
                <a:solidFill>
                  <a:srgbClr val="000000"/>
                </a:solidFill>
              </a:rPr>
              <a:t>-</a:t>
            </a:r>
          </a:p>
          <a:p>
            <a:r>
              <a:rPr lang="en-US" sz="1400" i="1" dirty="0" smtClean="0">
                <a:solidFill>
                  <a:srgbClr val="000000"/>
                </a:solidFill>
              </a:rPr>
              <a:t>astron</a:t>
            </a:r>
          </a:p>
          <a:p>
            <a:r>
              <a:rPr lang="en-US" sz="1400" i="1" dirty="0" smtClean="0">
                <a:solidFill>
                  <a:srgbClr val="000000"/>
                </a:solidFill>
              </a:rPr>
              <a:t>0.1 AU</a:t>
            </a:r>
            <a:endParaRPr lang="en-US" sz="1400" i="1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84557" y="214126"/>
            <a:ext cx="12831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 err="1" smtClean="0">
                <a:solidFill>
                  <a:srgbClr val="000000"/>
                </a:solidFill>
              </a:rPr>
              <a:t>Apastron</a:t>
            </a:r>
            <a:endParaRPr lang="en-US" sz="1400" i="1" dirty="0" smtClean="0">
              <a:solidFill>
                <a:srgbClr val="000000"/>
              </a:solidFill>
            </a:endParaRPr>
          </a:p>
          <a:p>
            <a:r>
              <a:rPr lang="en-US" sz="1400" i="1" dirty="0" smtClean="0">
                <a:solidFill>
                  <a:srgbClr val="000000"/>
                </a:solidFill>
              </a:rPr>
              <a:t>0.7 AU</a:t>
            </a:r>
            <a:endParaRPr lang="en-US" sz="1400" i="1" dirty="0">
              <a:solidFill>
                <a:srgbClr val="000000"/>
              </a:solidFill>
            </a:endParaRPr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153854" y="681111"/>
            <a:ext cx="5103946" cy="527375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indent="-182563" defTabSz="4492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Competing processes</a:t>
            </a:r>
          </a:p>
          <a:p>
            <a:pPr lvl="1" indent="-182563" defTabSz="4492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Assuming 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Inverse Compton production -&gt; high energy electrons boost stellar photons to gamma-ray energies </a:t>
            </a:r>
          </a:p>
          <a:p>
            <a:pPr lvl="1" indent="-182563" defTabSz="4492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At superior conjunction, Inverse Compton production peaks over all energies</a:t>
            </a:r>
          </a:p>
          <a:p>
            <a:pPr lvl="1" indent="-182563" defTabSz="4492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At superior conjunction, photons &gt; 30 </a:t>
            </a:r>
            <a:r>
              <a:rPr lang="en-US" sz="1800" dirty="0" err="1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GeV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 are most heavily absorbed</a:t>
            </a:r>
          </a:p>
          <a:p>
            <a:pPr indent="-182563" defTabSz="4492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Doesn’t fit the </a:t>
            </a:r>
            <a:r>
              <a:rPr lang="en-US" sz="1800" dirty="0" err="1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lightcurves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 very well</a:t>
            </a:r>
          </a:p>
          <a:p>
            <a:pPr lvl="1" indent="-182563" defTabSz="4492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Moderate Doppler boosting helps</a:t>
            </a:r>
          </a:p>
          <a:p>
            <a:pPr indent="-182563" defTabSz="4492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Why is there a 6 </a:t>
            </a:r>
            <a:r>
              <a:rPr lang="en-US" sz="1800" dirty="0" err="1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GeV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 cut-off?</a:t>
            </a:r>
          </a:p>
          <a:p>
            <a:pPr lvl="1" indent="-182563" defTabSz="4492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Different mechanism for </a:t>
            </a:r>
            <a:r>
              <a:rPr lang="en-US" sz="1800" dirty="0" err="1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GeV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 and </a:t>
            </a:r>
            <a:r>
              <a:rPr lang="en-US" sz="1800" dirty="0" err="1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TeV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?</a:t>
            </a:r>
          </a:p>
          <a:p>
            <a:pPr lvl="1" indent="-182563" defTabSz="4492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 err="1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GeV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 emission spectrum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looks like a pulsar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– but then why is the </a:t>
            </a:r>
            <a:r>
              <a:rPr lang="en-US" sz="1800" dirty="0" err="1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GeV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 emission modulated at all? Where are the pulses?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036637" y="3189709"/>
            <a:ext cx="19501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Aragona</a:t>
            </a:r>
            <a:r>
              <a:rPr lang="en-US" sz="1200" dirty="0" smtClean="0">
                <a:solidFill>
                  <a:schemeClr val="tx1"/>
                </a:solidFill>
                <a:latin typeface="Comic Sans MS"/>
                <a:cs typeface="Comic Sans MS"/>
              </a:rPr>
              <a:t> et al. </a:t>
            </a:r>
            <a:r>
              <a:rPr lang="en-US" sz="1200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ApJ</a:t>
            </a:r>
            <a:r>
              <a:rPr lang="en-US" sz="1200" dirty="0" smtClean="0">
                <a:solidFill>
                  <a:schemeClr val="tx1"/>
                </a:solidFill>
                <a:latin typeface="Comic Sans MS"/>
                <a:cs typeface="Comic Sans MS"/>
              </a:rPr>
              <a:t> 2009</a:t>
            </a:r>
            <a:endParaRPr lang="en-US" sz="120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18" name="Moon 17"/>
          <p:cNvSpPr/>
          <p:nvPr/>
        </p:nvSpPr>
        <p:spPr bwMode="auto">
          <a:xfrm rot="19356887">
            <a:off x="6029407" y="1518289"/>
            <a:ext cx="366986" cy="1410809"/>
          </a:xfrm>
          <a:prstGeom prst="moon">
            <a:avLst>
              <a:gd name="adj" fmla="val 47498"/>
            </a:avLst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sp>
        <p:nvSpPr>
          <p:cNvPr id="19" name="Moon 18"/>
          <p:cNvSpPr/>
          <p:nvPr/>
        </p:nvSpPr>
        <p:spPr bwMode="auto">
          <a:xfrm rot="8712363">
            <a:off x="7608717" y="283387"/>
            <a:ext cx="366986" cy="1410809"/>
          </a:xfrm>
          <a:prstGeom prst="moon">
            <a:avLst>
              <a:gd name="adj" fmla="val 47498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sp>
        <p:nvSpPr>
          <p:cNvPr id="20" name="Up Arrow 19"/>
          <p:cNvSpPr/>
          <p:nvPr/>
        </p:nvSpPr>
        <p:spPr bwMode="auto">
          <a:xfrm>
            <a:off x="6400800" y="1524000"/>
            <a:ext cx="228600" cy="461288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sp>
        <p:nvSpPr>
          <p:cNvPr id="21" name="Up Arrow 20"/>
          <p:cNvSpPr/>
          <p:nvPr/>
        </p:nvSpPr>
        <p:spPr bwMode="auto">
          <a:xfrm rot="10800000">
            <a:off x="6400800" y="762001"/>
            <a:ext cx="228600" cy="731520"/>
          </a:xfrm>
          <a:prstGeom prst="upArrow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2068" y="3505200"/>
            <a:ext cx="2906132" cy="336914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562600" y="6243935"/>
            <a:ext cx="19501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Dubus</a:t>
            </a:r>
            <a:r>
              <a:rPr lang="en-US" sz="1200" dirty="0" smtClean="0">
                <a:solidFill>
                  <a:schemeClr val="tx1"/>
                </a:solidFill>
                <a:latin typeface="Comic Sans MS"/>
                <a:cs typeface="Comic Sans MS"/>
              </a:rPr>
              <a:t> et al,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Comic Sans MS"/>
                <a:cs typeface="Comic Sans MS"/>
              </a:rPr>
              <a:t>2010</a:t>
            </a:r>
            <a:endParaRPr lang="en-US" sz="120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3"/>
          <p:cNvSpPr>
            <a:spLocks noGrp="1" noChangeArrowheads="1"/>
          </p:cNvSpPr>
          <p:nvPr>
            <p:ph type="title"/>
          </p:nvPr>
        </p:nvSpPr>
        <p:spPr>
          <a:xfrm>
            <a:off x="2971800" y="150812"/>
            <a:ext cx="4184954" cy="458788"/>
          </a:xfrm>
        </p:spPr>
        <p:txBody>
          <a:bodyPr/>
          <a:lstStyle/>
          <a:p>
            <a:pPr eaLnBrk="1" hangingPunct="1">
              <a:buClr>
                <a:srgbClr val="FF505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dirty="0" smtClean="0">
                <a:solidFill>
                  <a:srgbClr val="FF5050"/>
                </a:solidFill>
                <a:latin typeface="Verdana" charset="0"/>
              </a:rPr>
              <a:t>LS I +61° 303</a:t>
            </a:r>
            <a:endParaRPr lang="en-GB" sz="2800" b="1" dirty="0">
              <a:solidFill>
                <a:srgbClr val="FF5050"/>
              </a:solidFill>
              <a:latin typeface="Verdana" charset="0"/>
            </a:endParaRPr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153854" y="609600"/>
            <a:ext cx="8532946" cy="222368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indent="-182563" defTabSz="4492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Contemporaneous observations complicate things further</a:t>
            </a:r>
          </a:p>
          <a:p>
            <a:pPr indent="-182563" defTabSz="4492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No detection by VERITAS since the launch of Fermi, despite good exposure around </a:t>
            </a:r>
            <a:r>
              <a:rPr lang="en-US" sz="1800" dirty="0" err="1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apastron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 – but poor sampling…</a:t>
            </a:r>
          </a:p>
          <a:p>
            <a:pPr indent="-182563" defTabSz="4492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New FERMI result (Richard Dubois)</a:t>
            </a:r>
          </a:p>
          <a:p>
            <a:pPr lvl="1" indent="-182563" defTabSz="4492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No orbital modulation since March 2009 flux increase!!!</a:t>
            </a:r>
          </a:p>
          <a:p>
            <a:pPr indent="-182563" defTabSz="4492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Is it “weather”? Are there longer-term cycles? More data needed!!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0" y="2895600"/>
            <a:ext cx="3962400" cy="3942343"/>
            <a:chOff x="1282095" y="1306286"/>
            <a:chExt cx="5987144" cy="5494837"/>
          </a:xfrm>
        </p:grpSpPr>
        <p:sp>
          <p:nvSpPr>
            <p:cNvPr id="16" name="Rectangle 15"/>
            <p:cNvSpPr/>
            <p:nvPr/>
          </p:nvSpPr>
          <p:spPr bwMode="auto">
            <a:xfrm>
              <a:off x="1282095" y="1306286"/>
              <a:ext cx="5987144" cy="535818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-65" charset="0"/>
              </a:endParaRPr>
            </a:p>
          </p:txBody>
        </p:sp>
        <p:pic>
          <p:nvPicPr>
            <p:cNvPr id="17" name="Picture 16" descr="LSI-fluxByWeek.png"/>
            <p:cNvPicPr>
              <a:picLocks noChangeAspect="1"/>
            </p:cNvPicPr>
            <p:nvPr/>
          </p:nvPicPr>
          <p:blipFill>
            <a:blip r:embed="rId3"/>
            <a:srcRect l="1732" t="4918" r="27716" b="2459"/>
            <a:stretch>
              <a:fillRect/>
            </a:stretch>
          </p:blipFill>
          <p:spPr>
            <a:xfrm>
              <a:off x="1772016" y="1501737"/>
              <a:ext cx="5440203" cy="5029208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 bwMode="auto">
            <a:xfrm>
              <a:off x="3301996" y="2016921"/>
              <a:ext cx="157243" cy="4039809"/>
            </a:xfrm>
            <a:prstGeom prst="rect">
              <a:avLst/>
            </a:prstGeom>
            <a:solidFill>
              <a:srgbClr val="F4AADB">
                <a:alpha val="50000"/>
              </a:srgbClr>
            </a:solidFill>
            <a:ln w="9525" cap="flat" cmpd="sng" algn="ctr">
              <a:solidFill>
                <a:srgbClr val="F4AADB">
                  <a:alpha val="49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5" tIns="45718" rIns="91435" bIns="45718" numCol="1" rtlCol="0" anchor="t" anchorCtr="0" compatLnSpc="1">
              <a:prstTxWarp prst="textNoShape">
                <a:avLst/>
              </a:prstTxWarp>
            </a:bodyPr>
            <a:lstStyle/>
            <a:p>
              <a:pPr defTabSz="914353"/>
              <a:endParaRPr lang="en-US" dirty="0">
                <a:latin typeface="Verdana" pitchFamily="-65" charset="0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3950292" y="2012085"/>
              <a:ext cx="65329" cy="4044645"/>
            </a:xfrm>
            <a:prstGeom prst="rect">
              <a:avLst/>
            </a:prstGeom>
            <a:solidFill>
              <a:srgbClr val="F4AADB">
                <a:alpha val="50000"/>
              </a:srgbClr>
            </a:solidFill>
            <a:ln w="9525" cap="flat" cmpd="sng" algn="ctr">
              <a:solidFill>
                <a:srgbClr val="F4AADB">
                  <a:alpha val="49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5" tIns="45718" rIns="91435" bIns="45718" numCol="1" rtlCol="0" anchor="t" anchorCtr="0" compatLnSpc="1">
              <a:prstTxWarp prst="textNoShape">
                <a:avLst/>
              </a:prstTxWarp>
            </a:bodyPr>
            <a:lstStyle/>
            <a:p>
              <a:pPr defTabSz="914353"/>
              <a:endParaRPr lang="en-US" dirty="0">
                <a:latin typeface="Verdana" pitchFamily="-65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5747636" y="2007251"/>
              <a:ext cx="45719" cy="4044645"/>
            </a:xfrm>
            <a:prstGeom prst="rect">
              <a:avLst/>
            </a:prstGeom>
            <a:solidFill>
              <a:srgbClr val="F4AADB">
                <a:alpha val="50000"/>
              </a:srgbClr>
            </a:solidFill>
            <a:ln w="9525" cap="flat" cmpd="sng" algn="ctr">
              <a:solidFill>
                <a:srgbClr val="F4AADB">
                  <a:alpha val="49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5" tIns="45718" rIns="91435" bIns="45718" numCol="1" rtlCol="0" anchor="t" anchorCtr="0" compatLnSpc="1">
              <a:prstTxWarp prst="textNoShape">
                <a:avLst/>
              </a:prstTxWarp>
            </a:bodyPr>
            <a:lstStyle/>
            <a:p>
              <a:pPr defTabSz="914353"/>
              <a:endParaRPr lang="en-US" dirty="0">
                <a:latin typeface="Verdana" pitchFamily="-65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5912131" y="2002415"/>
              <a:ext cx="45719" cy="4044645"/>
            </a:xfrm>
            <a:prstGeom prst="rect">
              <a:avLst/>
            </a:prstGeom>
            <a:solidFill>
              <a:srgbClr val="F4AADB">
                <a:alpha val="50000"/>
              </a:srgbClr>
            </a:solidFill>
            <a:ln w="9525" cap="flat" cmpd="sng" algn="ctr">
              <a:solidFill>
                <a:srgbClr val="F4AADB">
                  <a:alpha val="49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5" tIns="45718" rIns="91435" bIns="45718" numCol="1" rtlCol="0" anchor="t" anchorCtr="0" compatLnSpc="1">
              <a:prstTxWarp prst="textNoShape">
                <a:avLst/>
              </a:prstTxWarp>
            </a:bodyPr>
            <a:lstStyle/>
            <a:p>
              <a:pPr defTabSz="914353"/>
              <a:endParaRPr lang="en-US" dirty="0">
                <a:latin typeface="Verdana" pitchFamily="-65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6064530" y="2009676"/>
              <a:ext cx="27432" cy="4044645"/>
            </a:xfrm>
            <a:prstGeom prst="rect">
              <a:avLst/>
            </a:prstGeom>
            <a:solidFill>
              <a:srgbClr val="F4AADB">
                <a:alpha val="50000"/>
              </a:srgbClr>
            </a:solidFill>
            <a:ln w="9525" cap="flat" cmpd="sng" algn="ctr">
              <a:solidFill>
                <a:srgbClr val="F4AADB">
                  <a:alpha val="49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5" tIns="45718" rIns="91435" bIns="45718" numCol="1" rtlCol="0" anchor="t" anchorCtr="0" compatLnSpc="1">
              <a:prstTxWarp prst="textNoShape">
                <a:avLst/>
              </a:prstTxWarp>
            </a:bodyPr>
            <a:lstStyle/>
            <a:p>
              <a:pPr defTabSz="914353"/>
              <a:endParaRPr lang="en-US" dirty="0">
                <a:latin typeface="Verdana" pitchFamily="-65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136574" y="6372144"/>
              <a:ext cx="911913" cy="428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tx2"/>
                  </a:solidFill>
                </a:rPr>
                <a:t>MJD</a:t>
              </a:r>
              <a:endParaRPr lang="en-US" sz="1800" dirty="0">
                <a:solidFill>
                  <a:schemeClr val="tx2"/>
                </a:solidFill>
              </a:endParaRPr>
            </a:p>
          </p:txBody>
        </p:sp>
        <p:pic>
          <p:nvPicPr>
            <p:cNvPr id="29" name="Picture 28" descr="Untitled.png"/>
            <p:cNvPicPr>
              <a:picLocks noChangeAspect="1"/>
            </p:cNvPicPr>
            <p:nvPr/>
          </p:nvPicPr>
          <p:blipFill>
            <a:blip r:embed="rId4"/>
            <a:srcRect l="1746" t="47836" r="88715" b="15307"/>
            <a:stretch>
              <a:fillRect/>
            </a:stretch>
          </p:blipFill>
          <p:spPr>
            <a:xfrm>
              <a:off x="1332252" y="2919918"/>
              <a:ext cx="506770" cy="1761185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3976783" y="3048000"/>
            <a:ext cx="5167217" cy="3447143"/>
            <a:chOff x="1644952" y="2273905"/>
            <a:chExt cx="5167217" cy="3447143"/>
          </a:xfrm>
        </p:grpSpPr>
        <p:sp>
          <p:nvSpPr>
            <p:cNvPr id="31" name="Rectangle 30"/>
            <p:cNvSpPr/>
            <p:nvPr/>
          </p:nvSpPr>
          <p:spPr bwMode="auto">
            <a:xfrm>
              <a:off x="1644952" y="2273905"/>
              <a:ext cx="5128381" cy="344714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Verdana" pitchFamily="-65" charset="0"/>
              </a:endParaRPr>
            </a:p>
          </p:txBody>
        </p:sp>
        <p:pic>
          <p:nvPicPr>
            <p:cNvPr id="32" name="Picture 31" descr="tmp1.gif"/>
            <p:cNvPicPr>
              <a:picLocks noChangeAspect="1"/>
            </p:cNvPicPr>
            <p:nvPr/>
          </p:nvPicPr>
          <p:blipFill>
            <a:blip r:embed="rId5"/>
            <a:srcRect l="8710" t="67972" r="7258" b="5035"/>
            <a:stretch>
              <a:fillRect/>
            </a:stretch>
          </p:blipFill>
          <p:spPr>
            <a:xfrm>
              <a:off x="2039433" y="3860069"/>
              <a:ext cx="4772736" cy="1848883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372507" y="4385385"/>
              <a:ext cx="846148" cy="253912"/>
            </a:xfrm>
            <a:prstGeom prst="rect">
              <a:avLst/>
            </a:prstGeom>
            <a:noFill/>
          </p:spPr>
          <p:txBody>
            <a:bodyPr wrap="none" lIns="91435" tIns="45718" rIns="91435" bIns="45718" rtlCol="0">
              <a:spAutoFit/>
            </a:bodyPr>
            <a:lstStyle/>
            <a:p>
              <a:r>
                <a:rPr lang="en-US" sz="1050" b="1" dirty="0" smtClean="0">
                  <a:solidFill>
                    <a:srgbClr val="FF0000"/>
                  </a:solidFill>
                </a:rPr>
                <a:t>5% Crab</a:t>
              </a:r>
              <a:endParaRPr lang="en-US" sz="1050" b="1" dirty="0">
                <a:solidFill>
                  <a:srgbClr val="FF0000"/>
                </a:solidFill>
              </a:endParaRPr>
            </a:p>
          </p:txBody>
        </p:sp>
        <p:grpSp>
          <p:nvGrpSpPr>
            <p:cNvPr id="34" name="Group 17"/>
            <p:cNvGrpSpPr/>
            <p:nvPr/>
          </p:nvGrpSpPr>
          <p:grpSpPr>
            <a:xfrm>
              <a:off x="2044095" y="2324065"/>
              <a:ext cx="4762070" cy="1553598"/>
              <a:chOff x="469715" y="4997113"/>
              <a:chExt cx="4045451" cy="1553598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6"/>
              <a:srcRect l="9987" t="62576" r="3995" b="6538"/>
              <a:stretch>
                <a:fillRect/>
              </a:stretch>
            </p:blipFill>
            <p:spPr>
              <a:xfrm>
                <a:off x="469715" y="4997113"/>
                <a:ext cx="4045451" cy="1553598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737807" y="5493308"/>
                <a:ext cx="748913" cy="253912"/>
              </a:xfrm>
              <a:prstGeom prst="rect">
                <a:avLst/>
              </a:prstGeom>
              <a:noFill/>
            </p:spPr>
            <p:txBody>
              <a:bodyPr wrap="square" lIns="91435" tIns="45718" rIns="91435" bIns="45718" rtlCol="0">
                <a:spAutoFit/>
              </a:bodyPr>
              <a:lstStyle/>
              <a:p>
                <a:r>
                  <a:rPr lang="en-US" sz="1050" b="1" dirty="0" smtClean="0">
                    <a:solidFill>
                      <a:srgbClr val="FF0000"/>
                    </a:solidFill>
                  </a:rPr>
                  <a:t>5% Crab</a:t>
                </a:r>
                <a:endParaRPr lang="en-US" sz="105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2358568" y="2394856"/>
              <a:ext cx="1596575" cy="369332"/>
            </a:xfrm>
            <a:prstGeom prst="rect">
              <a:avLst/>
            </a:prstGeom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chemeClr val="tx1"/>
                  </a:solidFill>
                </a:rPr>
                <a:t>2008-2009 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402112" y="3926113"/>
              <a:ext cx="1480459" cy="369332"/>
            </a:xfrm>
            <a:prstGeom prst="rect">
              <a:avLst/>
            </a:prstGeom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chemeClr val="tx1"/>
                  </a:solidFill>
                </a:rPr>
                <a:t>2009-2010 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6"/>
            <a:srcRect l="1997" t="19613" r="90885" b="33623"/>
            <a:stretch>
              <a:fillRect/>
            </a:stretch>
          </p:blipFill>
          <p:spPr>
            <a:xfrm>
              <a:off x="1734044" y="2698771"/>
              <a:ext cx="334748" cy="2351872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6"/>
            <a:srcRect l="36953" t="93397" r="33957" b="1868"/>
            <a:stretch>
              <a:fillRect/>
            </a:stretch>
          </p:blipFill>
          <p:spPr>
            <a:xfrm>
              <a:off x="3632238" y="5429801"/>
              <a:ext cx="1367662" cy="238124"/>
            </a:xfrm>
            <a:prstGeom prst="rect">
              <a:avLst/>
            </a:prstGeom>
          </p:spPr>
        </p:pic>
      </p:grpSp>
      <p:sp>
        <p:nvSpPr>
          <p:cNvPr id="41" name="TextBox 2"/>
          <p:cNvSpPr txBox="1">
            <a:spLocks noChangeArrowheads="1"/>
          </p:cNvSpPr>
          <p:nvPr/>
        </p:nvSpPr>
        <p:spPr bwMode="auto">
          <a:xfrm>
            <a:off x="6173654" y="3218543"/>
            <a:ext cx="2741746" cy="32573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indent="-182563" defTabSz="4492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400" dirty="0" smtClean="0">
                <a:solidFill>
                  <a:srgbClr val="FF0000"/>
                </a:solidFill>
                <a:latin typeface="Comic Sans MS" charset="0"/>
                <a:sym typeface="Comic Sans MS" charset="0"/>
              </a:rPr>
              <a:t>covers almost a complete orbit </a:t>
            </a:r>
            <a:endParaRPr lang="en-US" sz="1400" dirty="0" smtClean="0">
              <a:solidFill>
                <a:srgbClr val="FF0000"/>
              </a:solidFill>
              <a:latin typeface="Comic Sans MS" charset="0"/>
              <a:sym typeface="Comic Sans MS" charset="0"/>
            </a:endParaRPr>
          </a:p>
        </p:txBody>
      </p:sp>
      <p:sp>
        <p:nvSpPr>
          <p:cNvPr id="42" name="TextBox 2"/>
          <p:cNvSpPr txBox="1">
            <a:spLocks noChangeArrowheads="1"/>
          </p:cNvSpPr>
          <p:nvPr/>
        </p:nvSpPr>
        <p:spPr bwMode="auto">
          <a:xfrm>
            <a:off x="6324600" y="4742543"/>
            <a:ext cx="2590800" cy="32573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indent="-182563" defTabSz="4492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400" dirty="0" smtClean="0">
                <a:solidFill>
                  <a:srgbClr val="FF0000"/>
                </a:solidFill>
                <a:latin typeface="Comic Sans MS" charset="0"/>
                <a:sym typeface="Comic Sans MS" charset="0"/>
              </a:rPr>
              <a:t>deep exposure near </a:t>
            </a:r>
            <a:r>
              <a:rPr lang="en-US" sz="1400" dirty="0" err="1" smtClean="0">
                <a:solidFill>
                  <a:srgbClr val="FF0000"/>
                </a:solidFill>
                <a:latin typeface="Comic Sans MS" charset="0"/>
                <a:sym typeface="Comic Sans MS" charset="0"/>
              </a:rPr>
              <a:t>apastron</a:t>
            </a:r>
            <a:endParaRPr lang="en-US" sz="1400" dirty="0" smtClean="0">
              <a:solidFill>
                <a:srgbClr val="FF0000"/>
              </a:solidFill>
              <a:latin typeface="Comic Sans MS" charset="0"/>
              <a:sym typeface="Comic Sans M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4680857" cy="458788"/>
          </a:xfrm>
        </p:spPr>
        <p:txBody>
          <a:bodyPr/>
          <a:lstStyle/>
          <a:p>
            <a:pPr eaLnBrk="1" hangingPunct="1">
              <a:buClr>
                <a:srgbClr val="FF5050"/>
              </a:buClr>
              <a:buFont typeface="Verdana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b="1" dirty="0" smtClean="0">
                <a:solidFill>
                  <a:srgbClr val="FF5050"/>
                </a:solidFill>
                <a:latin typeface="Verdana" charset="0"/>
              </a:rPr>
              <a:t>HESS J0632+057</a:t>
            </a:r>
            <a:endParaRPr lang="en-GB" sz="2800" b="1" dirty="0">
              <a:solidFill>
                <a:srgbClr val="FF5050"/>
              </a:solidFill>
              <a:latin typeface="Verdana" charset="0"/>
            </a:endParaRPr>
          </a:p>
        </p:txBody>
      </p:sp>
      <p:sp>
        <p:nvSpPr>
          <p:cNvPr id="65539" name="TextBox 2"/>
          <p:cNvSpPr txBox="1">
            <a:spLocks noChangeArrowheads="1"/>
          </p:cNvSpPr>
          <p:nvPr/>
        </p:nvSpPr>
        <p:spPr bwMode="auto">
          <a:xfrm>
            <a:off x="178044" y="596118"/>
            <a:ext cx="4546356" cy="344248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indent="-182563" defTabSz="4492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Unidentified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TeV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 HESS source 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in the Galactic 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plane 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(</a:t>
            </a:r>
            <a:r>
              <a:rPr lang="en-US" sz="1800" dirty="0" err="1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Γ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=2.53, 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Flux~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3% 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Crab)</a:t>
            </a:r>
            <a:endParaRPr lang="en-US" sz="1800" dirty="0" smtClean="0">
              <a:solidFill>
                <a:srgbClr val="000000"/>
              </a:solidFill>
              <a:latin typeface="Comic Sans MS" charset="0"/>
              <a:ea typeface="Wingdings"/>
              <a:cs typeface="Comic Sans MS"/>
              <a:sym typeface="Comic Sans MS" charset="0"/>
            </a:endParaRPr>
          </a:p>
          <a:p>
            <a:pPr indent="-182563" defTabSz="4492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A rare unresolved 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source (&lt;2’)</a:t>
            </a:r>
          </a:p>
          <a:p>
            <a:pPr indent="-182563" defTabSz="4492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VERITAS non-detection (2006 -2009) 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implied 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gamma-ray variability</a:t>
            </a:r>
            <a:endParaRPr lang="en-US" sz="1800" dirty="0" smtClean="0">
              <a:solidFill>
                <a:srgbClr val="000000"/>
              </a:solidFill>
              <a:latin typeface="Comic Sans MS" charset="0"/>
              <a:ea typeface="Wingdings"/>
              <a:cs typeface="Comic Sans MS"/>
              <a:sym typeface="Comic Sans MS" charset="0"/>
            </a:endParaRPr>
          </a:p>
          <a:p>
            <a:pPr indent="-182563" defTabSz="4492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MWL follow-up shows a hard spectrum X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-ray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source (</a:t>
            </a:r>
            <a:r>
              <a:rPr lang="en-US" sz="1800" dirty="0" err="1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Γ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=1.2 – 1.9) &amp; 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faint radio source 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coincident with a 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B0pe 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star (MWC148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). Not a Fermi source.</a:t>
            </a:r>
          </a:p>
          <a:p>
            <a:pPr indent="-182563" defTabSz="4492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Swift measures long term variability</a:t>
            </a:r>
            <a:endParaRPr lang="en-US" sz="1800" dirty="0" smtClean="0">
              <a:solidFill>
                <a:srgbClr val="000000"/>
              </a:solidFill>
              <a:latin typeface="Comic Sans MS"/>
              <a:ea typeface="Wingdings"/>
              <a:cs typeface="Comic Sans MS"/>
              <a:sym typeface="Comic Sans MS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772" y="4114800"/>
            <a:ext cx="7848604" cy="281798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377859" y="4191000"/>
            <a:ext cx="33492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Falcone</a:t>
            </a:r>
            <a:r>
              <a:rPr lang="en-US" sz="1200" dirty="0" smtClean="0">
                <a:solidFill>
                  <a:schemeClr val="tx1"/>
                </a:solidFill>
                <a:latin typeface="Comic Sans MS"/>
                <a:cs typeface="Comic Sans MS"/>
              </a:rPr>
              <a:t> et al.  </a:t>
            </a:r>
            <a:r>
              <a:rPr lang="en-US" sz="1200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ApJ</a:t>
            </a:r>
            <a:r>
              <a:rPr lang="en-US" sz="1200" dirty="0" smtClean="0">
                <a:solidFill>
                  <a:schemeClr val="tx1"/>
                </a:solidFill>
                <a:latin typeface="Comic Sans MS"/>
                <a:cs typeface="Comic Sans MS"/>
              </a:rPr>
              <a:t> 2010</a:t>
            </a:r>
            <a:endParaRPr lang="en-US" sz="120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30827" y="4495800"/>
            <a:ext cx="10365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  <a:latin typeface="Comic Sans MS"/>
                <a:cs typeface="Comic Sans MS"/>
              </a:rPr>
              <a:t>Swift</a:t>
            </a:r>
            <a:endParaRPr lang="en-US" sz="180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-19050"/>
            <a:ext cx="4157347" cy="40576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7467600" y="228600"/>
            <a:ext cx="1295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4680857" cy="458788"/>
          </a:xfrm>
        </p:spPr>
        <p:txBody>
          <a:bodyPr/>
          <a:lstStyle/>
          <a:p>
            <a:pPr eaLnBrk="1" hangingPunct="1">
              <a:buClr>
                <a:srgbClr val="FF5050"/>
              </a:buClr>
              <a:buFont typeface="Verdana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b="1" dirty="0" smtClean="0">
                <a:solidFill>
                  <a:srgbClr val="FF5050"/>
                </a:solidFill>
                <a:latin typeface="Verdana" charset="0"/>
              </a:rPr>
              <a:t>HESS J0632+057</a:t>
            </a:r>
            <a:endParaRPr lang="en-GB" sz="2800" b="1" dirty="0">
              <a:solidFill>
                <a:srgbClr val="FF5050"/>
              </a:solidFill>
              <a:latin typeface="Verdana" charset="0"/>
            </a:endParaRPr>
          </a:p>
        </p:txBody>
      </p:sp>
      <p:sp>
        <p:nvSpPr>
          <p:cNvPr id="65539" name="TextBox 2"/>
          <p:cNvSpPr txBox="1">
            <a:spLocks noChangeArrowheads="1"/>
          </p:cNvSpPr>
          <p:nvPr/>
        </p:nvSpPr>
        <p:spPr bwMode="auto">
          <a:xfrm>
            <a:off x="178044" y="596118"/>
            <a:ext cx="4546356" cy="344248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indent="-182563" defTabSz="4492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Unidentified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TeV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 HESS source 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in the Galactic 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plane 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(</a:t>
            </a:r>
            <a:r>
              <a:rPr lang="en-US" sz="1800" dirty="0" err="1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Γ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=2.53, 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Flux~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3% 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Crab)</a:t>
            </a:r>
            <a:endParaRPr lang="en-US" sz="1800" dirty="0" smtClean="0">
              <a:solidFill>
                <a:srgbClr val="000000"/>
              </a:solidFill>
              <a:latin typeface="Comic Sans MS" charset="0"/>
              <a:ea typeface="Wingdings"/>
              <a:cs typeface="Comic Sans MS"/>
              <a:sym typeface="Comic Sans MS" charset="0"/>
            </a:endParaRPr>
          </a:p>
          <a:p>
            <a:pPr indent="-182563" defTabSz="4492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A rare unresolved 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source (&lt;2’)</a:t>
            </a:r>
          </a:p>
          <a:p>
            <a:pPr indent="-182563" defTabSz="4492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VERITAS non-detection (2006 -2009) 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implied 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gamma-ray variability</a:t>
            </a:r>
            <a:endParaRPr lang="en-US" sz="1800" dirty="0" smtClean="0">
              <a:solidFill>
                <a:srgbClr val="000000"/>
              </a:solidFill>
              <a:latin typeface="Comic Sans MS" charset="0"/>
              <a:ea typeface="Wingdings"/>
              <a:cs typeface="Comic Sans MS"/>
              <a:sym typeface="Comic Sans MS" charset="0"/>
            </a:endParaRPr>
          </a:p>
          <a:p>
            <a:pPr indent="-182563" defTabSz="4492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MWL follow-up shows a hard spectrum X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-ray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source (</a:t>
            </a:r>
            <a:r>
              <a:rPr lang="en-US" sz="1800" dirty="0" err="1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Γ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=1.2 – 1.9) &amp; 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faint radio source 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coincident with a 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B0pe 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star (MWC148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). Not a Fermi source.</a:t>
            </a:r>
          </a:p>
          <a:p>
            <a:pPr indent="-182563" defTabSz="4492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Swift measures long term variability</a:t>
            </a:r>
            <a:endParaRPr lang="en-US" sz="1800" dirty="0" smtClean="0">
              <a:solidFill>
                <a:srgbClr val="000000"/>
              </a:solidFill>
              <a:latin typeface="Comic Sans MS"/>
              <a:ea typeface="Wingdings"/>
              <a:cs typeface="Comic Sans MS"/>
              <a:sym typeface="Comic Sans MS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772" y="4114800"/>
            <a:ext cx="7848604" cy="281798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377859" y="4191000"/>
            <a:ext cx="33492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Falcone</a:t>
            </a:r>
            <a:r>
              <a:rPr lang="en-US" sz="1200" dirty="0" smtClean="0">
                <a:solidFill>
                  <a:schemeClr val="tx1"/>
                </a:solidFill>
                <a:latin typeface="Comic Sans MS"/>
                <a:cs typeface="Comic Sans MS"/>
              </a:rPr>
              <a:t> et al.  </a:t>
            </a:r>
            <a:r>
              <a:rPr lang="en-US" sz="1200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ApJ</a:t>
            </a:r>
            <a:r>
              <a:rPr lang="en-US" sz="1200" dirty="0" smtClean="0">
                <a:solidFill>
                  <a:schemeClr val="tx1"/>
                </a:solidFill>
                <a:latin typeface="Comic Sans MS"/>
                <a:cs typeface="Comic Sans MS"/>
              </a:rPr>
              <a:t> 2010</a:t>
            </a:r>
            <a:endParaRPr lang="en-US" sz="120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7818" y="213664"/>
            <a:ext cx="4396182" cy="364551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930827" y="4495800"/>
            <a:ext cx="10365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  <a:latin typeface="Comic Sans MS"/>
                <a:cs typeface="Comic Sans MS"/>
              </a:rPr>
              <a:t>Swift</a:t>
            </a:r>
            <a:endParaRPr lang="en-US" sz="180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3"/>
          <p:cNvSpPr>
            <a:spLocks noGrp="1" noChangeArrowheads="1"/>
          </p:cNvSpPr>
          <p:nvPr>
            <p:ph type="title"/>
          </p:nvPr>
        </p:nvSpPr>
        <p:spPr>
          <a:xfrm>
            <a:off x="2590800" y="74612"/>
            <a:ext cx="4680857" cy="458788"/>
          </a:xfrm>
        </p:spPr>
        <p:txBody>
          <a:bodyPr/>
          <a:lstStyle/>
          <a:p>
            <a:pPr eaLnBrk="1" hangingPunct="1">
              <a:buClr>
                <a:srgbClr val="FF5050"/>
              </a:buClr>
              <a:buFont typeface="Verdana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b="1" dirty="0" smtClean="0">
                <a:solidFill>
                  <a:srgbClr val="FF5050"/>
                </a:solidFill>
                <a:latin typeface="Verdana" charset="0"/>
              </a:rPr>
              <a:t>HESS </a:t>
            </a:r>
            <a:r>
              <a:rPr lang="en-GB" sz="2800" b="1" dirty="0" smtClean="0">
                <a:solidFill>
                  <a:srgbClr val="FF5050"/>
                </a:solidFill>
                <a:latin typeface="Verdana" charset="0"/>
              </a:rPr>
              <a:t>J0632+057</a:t>
            </a:r>
            <a:endParaRPr lang="en-GB" sz="2800" b="1" dirty="0">
              <a:solidFill>
                <a:srgbClr val="FF5050"/>
              </a:solidFill>
              <a:latin typeface="Verdana" charset="0"/>
            </a:endParaRPr>
          </a:p>
        </p:txBody>
      </p:sp>
      <p:sp>
        <p:nvSpPr>
          <p:cNvPr id="65539" name="TextBox 2"/>
          <p:cNvSpPr txBox="1">
            <a:spLocks noChangeArrowheads="1"/>
          </p:cNvSpPr>
          <p:nvPr/>
        </p:nvSpPr>
        <p:spPr bwMode="auto">
          <a:xfrm>
            <a:off x="178044" y="677290"/>
            <a:ext cx="8127756" cy="176509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indent="-182563" defTabSz="4492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Comic Sans MS"/>
                <a:ea typeface="Wingdings"/>
                <a:cs typeface="Comic Sans MS"/>
                <a:sym typeface="Comic Sans MS" charset="0"/>
              </a:rPr>
              <a:t>Recent </a:t>
            </a:r>
            <a:r>
              <a:rPr lang="en-US" sz="1800" dirty="0" smtClean="0">
                <a:solidFill>
                  <a:srgbClr val="000000"/>
                </a:solidFill>
                <a:latin typeface="Comic Sans MS"/>
                <a:ea typeface="Wingdings"/>
                <a:cs typeface="Comic Sans MS"/>
                <a:sym typeface="Comic Sans MS" charset="0"/>
              </a:rPr>
              <a:t>observations show a clear VERITAS detection, at </a:t>
            </a:r>
            <a:r>
              <a:rPr lang="en-US" sz="1800" dirty="0" smtClean="0">
                <a:solidFill>
                  <a:srgbClr val="000000"/>
                </a:solidFill>
                <a:latin typeface="Comic Sans MS"/>
                <a:ea typeface="Wingdings"/>
                <a:cs typeface="Comic Sans MS"/>
                <a:sym typeface="Comic Sans MS" charset="0"/>
              </a:rPr>
              <a:t>~</a:t>
            </a:r>
            <a:r>
              <a:rPr lang="en-US" sz="1800" dirty="0" smtClean="0">
                <a:solidFill>
                  <a:srgbClr val="000000"/>
                </a:solidFill>
                <a:latin typeface="Comic Sans MS"/>
                <a:ea typeface="Wingdings"/>
                <a:cs typeface="Comic Sans MS"/>
                <a:sym typeface="Comic Sans MS" charset="0"/>
              </a:rPr>
              <a:t>50%</a:t>
            </a:r>
            <a:r>
              <a:rPr lang="en-US" sz="1800" dirty="0" smtClean="0">
                <a:solidFill>
                  <a:srgbClr val="000000"/>
                </a:solidFill>
                <a:latin typeface="Comic Sans MS"/>
                <a:ea typeface="Wingdings"/>
                <a:cs typeface="Comic Sans MS"/>
                <a:sym typeface="Comic Sans MS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Comic Sans MS"/>
                <a:ea typeface="Wingdings"/>
                <a:cs typeface="Comic Sans MS"/>
                <a:sym typeface="Comic Sans MS" charset="0"/>
              </a:rPr>
              <a:t>of the original H.E.S.S. </a:t>
            </a:r>
            <a:r>
              <a:rPr lang="en-US" sz="1800" dirty="0" smtClean="0">
                <a:solidFill>
                  <a:srgbClr val="000000"/>
                </a:solidFill>
                <a:latin typeface="Comic Sans MS"/>
                <a:ea typeface="Wingdings"/>
                <a:cs typeface="Comic Sans MS"/>
                <a:sym typeface="Comic Sans MS" charset="0"/>
              </a:rPr>
              <a:t>flux (</a:t>
            </a:r>
            <a:r>
              <a:rPr lang="en-US" sz="1800" dirty="0" err="1" smtClean="0">
                <a:solidFill>
                  <a:srgbClr val="000000"/>
                </a:solidFill>
                <a:latin typeface="Comic Sans MS"/>
                <a:ea typeface="Wingdings"/>
                <a:cs typeface="Comic Sans MS"/>
                <a:sym typeface="Comic Sans MS" charset="0"/>
              </a:rPr>
              <a:t>Gernot</a:t>
            </a:r>
            <a:r>
              <a:rPr lang="en-US" sz="1800" dirty="0" smtClean="0">
                <a:solidFill>
                  <a:srgbClr val="000000"/>
                </a:solidFill>
                <a:latin typeface="Comic Sans MS"/>
                <a:ea typeface="Wingdings"/>
                <a:cs typeface="Comic Sans MS"/>
                <a:sym typeface="Comic Sans MS" charset="0"/>
              </a:rPr>
              <a:t> Maier, Jeff </a:t>
            </a:r>
            <a:r>
              <a:rPr lang="en-US" sz="1800" dirty="0" err="1" smtClean="0">
                <a:solidFill>
                  <a:srgbClr val="000000"/>
                </a:solidFill>
                <a:latin typeface="Comic Sans MS"/>
                <a:ea typeface="Wingdings"/>
                <a:cs typeface="Comic Sans MS"/>
                <a:sym typeface="Comic Sans MS" charset="0"/>
              </a:rPr>
              <a:t>Grube</a:t>
            </a:r>
            <a:r>
              <a:rPr lang="en-US" sz="1800" dirty="0" smtClean="0">
                <a:solidFill>
                  <a:srgbClr val="000000"/>
                </a:solidFill>
                <a:latin typeface="Comic Sans MS"/>
                <a:ea typeface="Wingdings"/>
                <a:cs typeface="Comic Sans MS"/>
                <a:sym typeface="Comic Sans MS" charset="0"/>
              </a:rPr>
              <a:t>)</a:t>
            </a:r>
          </a:p>
          <a:p>
            <a:pPr indent="-182563" defTabSz="4492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Comic Sans MS"/>
                <a:ea typeface="Wingdings"/>
                <a:cs typeface="Comic Sans MS"/>
                <a:sym typeface="Comic Sans MS" charset="0"/>
              </a:rPr>
              <a:t>Position </a:t>
            </a:r>
            <a:r>
              <a:rPr lang="en-US" sz="1800" dirty="0" smtClean="0">
                <a:solidFill>
                  <a:srgbClr val="000000"/>
                </a:solidFill>
                <a:latin typeface="Comic Sans MS"/>
                <a:ea typeface="Wingdings"/>
                <a:cs typeface="Comic Sans MS"/>
                <a:sym typeface="Comic Sans MS" charset="0"/>
              </a:rPr>
              <a:t>agrees with HESS J0632+057 and MWC 148</a:t>
            </a:r>
            <a:endParaRPr lang="en-US" sz="1800" dirty="0" smtClean="0">
              <a:solidFill>
                <a:srgbClr val="000000"/>
              </a:solidFill>
              <a:latin typeface="Comic Sans MS"/>
              <a:ea typeface="Wingdings"/>
              <a:cs typeface="Comic Sans MS"/>
              <a:sym typeface="Comic Sans MS" charset="0"/>
            </a:endParaRPr>
          </a:p>
          <a:p>
            <a:pPr indent="-182563" defTabSz="4492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Comic Sans MS"/>
                <a:ea typeface="Wingdings"/>
                <a:cs typeface="Comic Sans MS"/>
                <a:sym typeface="Comic Sans MS" charset="0"/>
              </a:rPr>
              <a:t>More data needed!</a:t>
            </a:r>
            <a:r>
              <a:rPr lang="en-US" sz="1800" dirty="0" smtClean="0">
                <a:solidFill>
                  <a:srgbClr val="000000"/>
                </a:solidFill>
                <a:latin typeface="Comic Sans MS"/>
                <a:ea typeface="Wingdings"/>
                <a:cs typeface="Comic Sans MS"/>
                <a:sym typeface="Comic Sans MS" charset="0"/>
              </a:rPr>
              <a:t> Is it a </a:t>
            </a:r>
            <a:r>
              <a:rPr lang="en-US" sz="1800" dirty="0" err="1" smtClean="0">
                <a:solidFill>
                  <a:srgbClr val="000000"/>
                </a:solidFill>
                <a:latin typeface="Comic Sans MS"/>
                <a:ea typeface="Wingdings"/>
                <a:cs typeface="Comic Sans MS"/>
                <a:sym typeface="Comic Sans MS" charset="0"/>
              </a:rPr>
              <a:t>TeV</a:t>
            </a:r>
            <a:r>
              <a:rPr lang="en-US" sz="1800" dirty="0" smtClean="0">
                <a:solidFill>
                  <a:srgbClr val="000000"/>
                </a:solidFill>
                <a:latin typeface="Comic Sans MS"/>
                <a:ea typeface="Wingdings"/>
                <a:cs typeface="Comic Sans MS"/>
                <a:sym typeface="Comic Sans MS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Comic Sans MS"/>
                <a:ea typeface="Wingdings"/>
                <a:cs typeface="Comic Sans MS"/>
                <a:sym typeface="Comic Sans MS" charset="0"/>
              </a:rPr>
              <a:t>binary? </a:t>
            </a:r>
            <a:r>
              <a:rPr lang="en-US" sz="1800" dirty="0" smtClean="0">
                <a:solidFill>
                  <a:srgbClr val="000000"/>
                </a:solidFill>
                <a:latin typeface="Comic Sans MS"/>
                <a:ea typeface="Wingdings"/>
                <a:cs typeface="Comic Sans MS"/>
                <a:sym typeface="Comic Sans MS" charset="0"/>
              </a:rPr>
              <a:t>Detection </a:t>
            </a:r>
            <a:r>
              <a:rPr lang="en-US" sz="1800" dirty="0" smtClean="0">
                <a:solidFill>
                  <a:srgbClr val="000000"/>
                </a:solidFill>
                <a:latin typeface="Comic Sans MS"/>
                <a:ea typeface="Wingdings"/>
                <a:cs typeface="Comic Sans MS"/>
                <a:sym typeface="Comic Sans MS" charset="0"/>
              </a:rPr>
              <a:t>of orbital modulation at any wavelength would be definitive</a:t>
            </a:r>
            <a:r>
              <a:rPr lang="en-US" sz="1800" dirty="0" smtClean="0">
                <a:solidFill>
                  <a:srgbClr val="000000"/>
                </a:solidFill>
                <a:latin typeface="Comic Sans MS"/>
                <a:ea typeface="Wingdings"/>
                <a:cs typeface="Comic Sans MS"/>
                <a:sym typeface="Comic Sans MS" charset="0"/>
              </a:rPr>
              <a:t>. </a:t>
            </a:r>
            <a:endParaRPr lang="en-US" sz="1800" dirty="0" smtClean="0">
              <a:solidFill>
                <a:srgbClr val="000000"/>
              </a:solidFill>
              <a:latin typeface="Comic Sans MS"/>
              <a:ea typeface="Wingdings"/>
              <a:cs typeface="Comic Sans MS"/>
              <a:sym typeface="Comic Sans MS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/>
          <a:srcRect t="5403"/>
          <a:stretch>
            <a:fillRect/>
          </a:stretch>
        </p:blipFill>
        <p:spPr bwMode="auto">
          <a:xfrm>
            <a:off x="76200" y="2816529"/>
            <a:ext cx="4445000" cy="3952571"/>
          </a:xfrm>
          <a:prstGeom prst="rect">
            <a:avLst/>
          </a:prstGeom>
          <a:solidFill>
            <a:schemeClr val="bg1"/>
          </a:solidFill>
          <a:ln w="9525" cap="flat">
            <a:noFill/>
            <a:round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2819400"/>
            <a:ext cx="4445000" cy="3706813"/>
          </a:xfrm>
          <a:prstGeom prst="rect">
            <a:avLst/>
          </a:prstGeom>
          <a:solidFill>
            <a:schemeClr val="bg1"/>
          </a:solidFill>
          <a:ln w="9525" cap="flat">
            <a:noFill/>
            <a:round/>
            <a:headEnd/>
            <a:tailEnd/>
          </a:ln>
        </p:spPr>
      </p:pic>
      <p:sp>
        <p:nvSpPr>
          <p:cNvPr id="11" name="Rectangle 9"/>
          <p:cNvSpPr>
            <a:spLocks/>
          </p:cNvSpPr>
          <p:nvPr/>
        </p:nvSpPr>
        <p:spPr bwMode="auto">
          <a:xfrm>
            <a:off x="1168400" y="5943600"/>
            <a:ext cx="2184400" cy="3810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b">
            <a:prstTxWarp prst="textNoShape">
              <a:avLst/>
            </a:prstTxWarp>
          </a:bodyPr>
          <a:lstStyle/>
          <a:p>
            <a:pPr algn="ctr"/>
            <a:r>
              <a:rPr lang="en-US" sz="1800" b="1" dirty="0">
                <a:solidFill>
                  <a:srgbClr val="676767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Feb/March 2010</a:t>
            </a:r>
          </a:p>
        </p:txBody>
      </p:sp>
      <p:sp>
        <p:nvSpPr>
          <p:cNvPr id="12" name="Rectangle 10"/>
          <p:cNvSpPr>
            <a:spLocks/>
          </p:cNvSpPr>
          <p:nvPr/>
        </p:nvSpPr>
        <p:spPr bwMode="auto">
          <a:xfrm rot="1879220">
            <a:off x="6629400" y="3775075"/>
            <a:ext cx="2184400" cy="3810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b">
            <a:prstTxWarp prst="textNoShape">
              <a:avLst/>
            </a:prstTxWarp>
          </a:bodyPr>
          <a:lstStyle/>
          <a:p>
            <a:pPr algn="ctr"/>
            <a:r>
              <a:rPr lang="en-US" sz="1800" b="1" dirty="0">
                <a:solidFill>
                  <a:srgbClr val="FF2712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preliminary</a:t>
            </a:r>
          </a:p>
        </p:txBody>
      </p:sp>
      <p:sp>
        <p:nvSpPr>
          <p:cNvPr id="13" name="Rectangle 11"/>
          <p:cNvSpPr>
            <a:spLocks/>
          </p:cNvSpPr>
          <p:nvPr/>
        </p:nvSpPr>
        <p:spPr bwMode="auto">
          <a:xfrm rot="1879220">
            <a:off x="161735" y="4946410"/>
            <a:ext cx="2184400" cy="3810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b">
            <a:prstTxWarp prst="textNoShape">
              <a:avLst/>
            </a:prstTxWarp>
          </a:bodyPr>
          <a:lstStyle/>
          <a:p>
            <a:pPr algn="ctr"/>
            <a:r>
              <a:rPr lang="en-US" sz="1800" b="1" dirty="0">
                <a:solidFill>
                  <a:srgbClr val="FF2712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preliminary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052513"/>
            <a:ext cx="8815387" cy="290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3"/>
          <p:cNvSpPr>
            <a:spLocks noGrp="1" noChangeArrowheads="1"/>
          </p:cNvSpPr>
          <p:nvPr>
            <p:ph type="title"/>
          </p:nvPr>
        </p:nvSpPr>
        <p:spPr>
          <a:xfrm>
            <a:off x="893763" y="363538"/>
            <a:ext cx="7358062" cy="627062"/>
          </a:xfrm>
        </p:spPr>
        <p:txBody>
          <a:bodyPr rIns="35717"/>
          <a:lstStyle/>
          <a:p>
            <a:pPr algn="ctr" defTabSz="914400" eaLnBrk="1" hangingPunct="1"/>
            <a:r>
              <a:rPr lang="en-US" sz="3200" b="1" dirty="0" smtClean="0">
                <a:solidFill>
                  <a:srgbClr val="FF0000"/>
                </a:solidFill>
                <a:latin typeface="Verdana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VERITAS: Fall 2007</a:t>
            </a:r>
            <a:endParaRPr lang="en-US" sz="3200" b="1" dirty="0">
              <a:solidFill>
                <a:srgbClr val="FF0000"/>
              </a:solidFill>
              <a:latin typeface="Verdana" pitchFamily="-65" charset="0"/>
              <a:ea typeface="ＭＳ Ｐゴシック" pitchFamily="-65" charset="-128"/>
              <a:cs typeface="ＭＳ Ｐゴシック" pitchFamily="-65" charset="-128"/>
              <a:sym typeface="Comic Sans MS" pitchFamily="-65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" y="4114799"/>
            <a:ext cx="8991600" cy="2482335"/>
          </a:xfrm>
          <a:prstGeom prst="rect">
            <a:avLst/>
          </a:prstGeom>
        </p:spPr>
        <p:txBody>
          <a:bodyPr numCol="2">
            <a:spAutoFit/>
          </a:bodyPr>
          <a:lstStyle/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Smithsonian Astrophysical Observatory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Purdue University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Iowa State University 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Washington University in St. Louis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University of Chicago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University of Utah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University of California, Los Angeles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McGill University, Montreal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University College Dublin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University of Leeds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Adler Planetarium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Argonne National Laboratory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Barnard College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DePauw University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</a:t>
            </a:r>
            <a:r>
              <a:rPr lang="en-US" sz="1200" b="1" dirty="0" err="1">
                <a:solidFill>
                  <a:srgbClr val="000000"/>
                </a:solidFill>
              </a:rPr>
              <a:t>Bartol</a:t>
            </a:r>
            <a:r>
              <a:rPr lang="en-US" sz="1200" b="1" dirty="0">
                <a:solidFill>
                  <a:srgbClr val="000000"/>
                </a:solidFill>
              </a:rPr>
              <a:t> Research Institute/ University of Delaware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Grinnell College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University of California, Santa Cruz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University of Iowa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University of Massachusetts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Cork Institute of Technology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Galway Mayo Institute of Technology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National University of Ireland Galway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endParaRPr lang="en-US" sz="1200" b="1" dirty="0">
              <a:solidFill>
                <a:srgbClr val="000000"/>
              </a:solidFill>
            </a:endParaRP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~25 Associate Members</a:t>
            </a:r>
          </a:p>
        </p:txBody>
      </p:sp>
      <p:sp>
        <p:nvSpPr>
          <p:cNvPr id="5" name="Rectangle 4"/>
          <p:cNvSpPr/>
          <p:nvPr/>
        </p:nvSpPr>
        <p:spPr>
          <a:xfrm>
            <a:off x="2971800" y="6400800"/>
            <a:ext cx="617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  <a:hlinkClick r:id="rId4"/>
              </a:rPr>
              <a:t>http://www.youtube.com/watch?v=ucP1dAXfYtQ</a:t>
            </a:r>
            <a:endParaRPr lang="en-US" sz="1800" dirty="0" smtClean="0">
              <a:solidFill>
                <a:schemeClr val="tx1"/>
              </a:solidFill>
            </a:endParaRPr>
          </a:p>
          <a:p>
            <a:endParaRPr lang="en-US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124200" y="150812"/>
            <a:ext cx="468085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5050"/>
              </a:buClr>
              <a:buSzPct val="100000"/>
              <a:buFont typeface="Verdana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1" kern="0" dirty="0" smtClean="0">
                <a:solidFill>
                  <a:srgbClr val="FF5050"/>
                </a:solidFill>
                <a:latin typeface="Verdana" charset="0"/>
                <a:ea typeface="+mj-ea"/>
                <a:cs typeface="+mj-cs"/>
              </a:rPr>
              <a:t>1A0535+262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Verdana" charset="0"/>
              <a:ea typeface="+mj-ea"/>
              <a:cs typeface="+mj-cs"/>
            </a:endParaRP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152400" y="762000"/>
            <a:ext cx="3962400" cy="473822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indent="-182563" defTabSz="4492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HMXB, Be-star and X-ray pulsar (</a:t>
            </a:r>
            <a:r>
              <a:rPr lang="en-US" sz="1800" dirty="0" err="1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PSpin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=104s)</a:t>
            </a:r>
            <a:endParaRPr lang="en-US" sz="1800" dirty="0" smtClean="0">
              <a:solidFill>
                <a:srgbClr val="000000"/>
              </a:solidFill>
              <a:latin typeface="Comic Sans MS" charset="0"/>
              <a:ea typeface="Wingdings"/>
              <a:cs typeface="Comic Sans MS"/>
              <a:sym typeface="Comic Sans MS" charset="0"/>
            </a:endParaRPr>
          </a:p>
          <a:p>
            <a:pPr indent="-182563" defTabSz="4492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O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rbital 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period 110 </a:t>
            </a:r>
            <a:r>
              <a:rPr lang="en-US" sz="1800" dirty="0" err="1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d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, eccentric orbit (</a:t>
            </a:r>
            <a:r>
              <a:rPr lang="en-US" sz="1800" dirty="0" err="1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e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= 0.47)</a:t>
            </a:r>
            <a:endParaRPr lang="en-US" sz="1800" dirty="0" smtClean="0">
              <a:solidFill>
                <a:srgbClr val="000000"/>
              </a:solidFill>
              <a:latin typeface="Comic Sans MS" charset="0"/>
              <a:ea typeface="Wingdings"/>
              <a:cs typeface="Comic Sans MS"/>
              <a:sym typeface="Comic Sans MS" charset="0"/>
            </a:endParaRPr>
          </a:p>
          <a:p>
            <a:pPr indent="-182563" defTabSz="4492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D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istance 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2.4±0.4 </a:t>
            </a:r>
            <a:r>
              <a:rPr lang="en-US" sz="1800" dirty="0" err="1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kpc</a:t>
            </a:r>
            <a:endParaRPr lang="en-US" sz="1800" dirty="0" smtClean="0">
              <a:solidFill>
                <a:srgbClr val="000000"/>
              </a:solidFill>
              <a:latin typeface="Comic Sans MS" charset="0"/>
              <a:ea typeface="Wingdings"/>
              <a:cs typeface="Comic Sans MS"/>
              <a:sym typeface="Comic Sans MS" charset="0"/>
            </a:endParaRPr>
          </a:p>
          <a:p>
            <a:pPr indent="-182563" defTabSz="4492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Hard 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X-ray spectra; non-thermal particle populations</a:t>
            </a:r>
            <a:endParaRPr lang="en-US" sz="1800" dirty="0" smtClean="0">
              <a:solidFill>
                <a:srgbClr val="000000"/>
              </a:solidFill>
              <a:latin typeface="Comic Sans MS" charset="0"/>
              <a:ea typeface="Wingdings"/>
              <a:cs typeface="Comic Sans MS"/>
              <a:sym typeface="Comic Sans MS" charset="0"/>
            </a:endParaRPr>
          </a:p>
          <a:p>
            <a:pPr indent="-182563" defTabSz="4492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G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iant 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outbursts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 every ~5 years since 1975</a:t>
            </a:r>
          </a:p>
          <a:p>
            <a:pPr indent="-182563" defTabSz="4492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VHE emission?: 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Cheng &amp; </a:t>
            </a:r>
            <a:r>
              <a:rPr lang="en-US" sz="1800" dirty="0" err="1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Ruderman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 mechanism; VHE maximum expected about 10-20 days after X-ray flare (</a:t>
            </a:r>
            <a:r>
              <a:rPr lang="en-US" sz="1800" dirty="0" err="1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Orellana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 &amp; Romero 2004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)</a:t>
            </a:r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762000"/>
            <a:ext cx="4765285" cy="4572000"/>
          </a:xfrm>
          <a:prstGeom prst="rect">
            <a:avLst/>
          </a:prstGeom>
          <a:solidFill>
            <a:schemeClr val="bg1"/>
          </a:solidFill>
          <a:ln w="9525" cap="flat">
            <a:noFill/>
            <a:round/>
            <a:headEnd/>
            <a:tailEnd/>
          </a:ln>
        </p:spPr>
      </p:pic>
      <p:pic>
        <p:nvPicPr>
          <p:cNvPr id="14" name="Picture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97925" y="7820025"/>
            <a:ext cx="862013" cy="862013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sp>
        <p:nvSpPr>
          <p:cNvPr id="15" name="Rectangle 7"/>
          <p:cNvSpPr>
            <a:spLocks/>
          </p:cNvSpPr>
          <p:nvPr/>
        </p:nvSpPr>
        <p:spPr bwMode="auto">
          <a:xfrm>
            <a:off x="4267200" y="5410200"/>
            <a:ext cx="4876800" cy="7112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b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But: no detailed modeling for VHE emission, no flux prediction, SED, etc.</a:t>
            </a:r>
          </a:p>
        </p:txBody>
      </p:sp>
      <p:sp>
        <p:nvSpPr>
          <p:cNvPr id="16" name="Rectangle 7"/>
          <p:cNvSpPr>
            <a:spLocks/>
          </p:cNvSpPr>
          <p:nvPr/>
        </p:nvSpPr>
        <p:spPr bwMode="auto">
          <a:xfrm>
            <a:off x="4724400" y="1066800"/>
            <a:ext cx="4876800" cy="7112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b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Helvetica" charset="0"/>
              </a:rPr>
              <a:t>~5 crab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124200" y="152400"/>
            <a:ext cx="468085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5050"/>
              </a:buClr>
              <a:buSzPct val="100000"/>
              <a:buFont typeface="Verdana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1" kern="0" dirty="0" smtClean="0">
                <a:solidFill>
                  <a:srgbClr val="FF5050"/>
                </a:solidFill>
                <a:latin typeface="Verdana" charset="0"/>
                <a:ea typeface="+mj-ea"/>
                <a:cs typeface="+mj-cs"/>
              </a:rPr>
              <a:t>1A0535+262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Verdana" charset="0"/>
              <a:ea typeface="+mj-ea"/>
              <a:cs typeface="+mj-cs"/>
            </a:endParaRP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152400" y="748757"/>
            <a:ext cx="8839200" cy="184204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indent="-182563" defTabSz="4492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Dec 2009: </a:t>
            </a:r>
            <a:r>
              <a:rPr lang="en-US" sz="1800" dirty="0" err="1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ToO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 triggered on flaring Be/X-ray binaries</a:t>
            </a:r>
          </a:p>
          <a:p>
            <a:pPr indent="-182563" defTabSz="4492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 23 hours of data with 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VERITAS, all high 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elevations: mean ~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70</a:t>
            </a:r>
            <a:r>
              <a:rPr lang="en-US" sz="1800" baseline="300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o</a:t>
            </a:r>
            <a:endParaRPr lang="en-US" sz="1800" dirty="0" smtClean="0">
              <a:solidFill>
                <a:srgbClr val="000000"/>
              </a:solidFill>
              <a:latin typeface="Comic Sans MS" charset="0"/>
              <a:ea typeface="Wingdings"/>
              <a:cs typeface="Comic Sans MS"/>
              <a:sym typeface="Comic Sans MS" charset="0"/>
            </a:endParaRPr>
          </a:p>
          <a:p>
            <a:pPr indent="-182563" defTabSz="4492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Good 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coverage of flare phase (rising/falling edge), </a:t>
            </a:r>
            <a:r>
              <a:rPr lang="en-US" sz="1800" dirty="0" err="1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apastron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 and </a:t>
            </a:r>
            <a:r>
              <a:rPr lang="en-US" sz="1800" dirty="0" err="1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periastron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 approach</a:t>
            </a:r>
            <a:endParaRPr lang="en-US" sz="1800" dirty="0" smtClean="0">
              <a:solidFill>
                <a:srgbClr val="000000"/>
              </a:solidFill>
              <a:latin typeface="Comic Sans MS" charset="0"/>
              <a:ea typeface="Wingdings"/>
              <a:cs typeface="Comic Sans MS"/>
              <a:sym typeface="Comic Sans MS" charset="0"/>
            </a:endParaRPr>
          </a:p>
          <a:p>
            <a:pPr indent="-182563" defTabSz="4492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 smtClean="0">
                <a:solidFill>
                  <a:srgbClr val="FF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F</a:t>
            </a:r>
            <a:r>
              <a:rPr lang="en-US" sz="1800" dirty="0" smtClean="0">
                <a:solidFill>
                  <a:srgbClr val="FF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lare </a:t>
            </a:r>
            <a:r>
              <a:rPr lang="en-US" sz="1800" dirty="0" smtClean="0">
                <a:solidFill>
                  <a:srgbClr val="FF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occurred at best time for VERITAS </a:t>
            </a:r>
            <a:r>
              <a:rPr lang="en-US" sz="1800" dirty="0" smtClean="0">
                <a:solidFill>
                  <a:srgbClr val="FF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 </a:t>
            </a:r>
            <a:endParaRPr lang="en-US" sz="1800" dirty="0" smtClean="0">
              <a:solidFill>
                <a:srgbClr val="000000"/>
              </a:solidFill>
              <a:latin typeface="Comic Sans MS" charset="0"/>
              <a:ea typeface="Wingdings"/>
              <a:cs typeface="Comic Sans MS"/>
              <a:sym typeface="Comic Sans MS" charset="0"/>
            </a:endParaRPr>
          </a:p>
        </p:txBody>
      </p:sp>
      <p:pic>
        <p:nvPicPr>
          <p:cNvPr id="14" name="Picture 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97925" y="7820025"/>
            <a:ext cx="862013" cy="862013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/>
          <a:srcRect t="6618" b="5294"/>
          <a:stretch>
            <a:fillRect/>
          </a:stretch>
        </p:blipFill>
        <p:spPr bwMode="auto">
          <a:xfrm>
            <a:off x="228600" y="2819400"/>
            <a:ext cx="4436403" cy="3748438"/>
          </a:xfrm>
          <a:prstGeom prst="rect">
            <a:avLst/>
          </a:prstGeom>
          <a:solidFill>
            <a:schemeClr val="bg1"/>
          </a:solidFill>
          <a:ln w="9525" cap="flat">
            <a:noFill/>
            <a:round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 l="1324" r="5294"/>
          <a:stretch>
            <a:fillRect/>
          </a:stretch>
        </p:blipFill>
        <p:spPr bwMode="auto">
          <a:xfrm rot="16200000">
            <a:off x="5003679" y="2768723"/>
            <a:ext cx="3733800" cy="3835154"/>
          </a:xfrm>
          <a:prstGeom prst="rect">
            <a:avLst/>
          </a:prstGeom>
          <a:solidFill>
            <a:schemeClr val="bg1"/>
          </a:solidFill>
          <a:ln w="9525" cap="flat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124200" y="152400"/>
            <a:ext cx="468085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5050"/>
              </a:buClr>
              <a:buSzPct val="100000"/>
              <a:buFont typeface="Verdana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1" kern="0" dirty="0" smtClean="0">
                <a:solidFill>
                  <a:srgbClr val="FF5050"/>
                </a:solidFill>
                <a:latin typeface="Verdana" charset="0"/>
                <a:ea typeface="+mj-ea"/>
                <a:cs typeface="+mj-cs"/>
              </a:rPr>
              <a:t>1A0535+262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Verdana" charset="0"/>
              <a:ea typeface="+mj-ea"/>
              <a:cs typeface="+mj-cs"/>
            </a:endParaRP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76200" y="1052979"/>
            <a:ext cx="3124200" cy="473822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indent="-182563" defTabSz="4492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Results still in prep. (</a:t>
            </a:r>
            <a:r>
              <a:rPr lang="en-US" sz="1800" dirty="0" err="1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Gernot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 Maier, Angelo </a:t>
            </a:r>
            <a:r>
              <a:rPr lang="en-US" sz="1800" dirty="0" err="1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Varlotta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)</a:t>
            </a:r>
          </a:p>
          <a:p>
            <a:pPr indent="-182563" defTabSz="4492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5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-8 hours of VERITAS observations in each bin</a:t>
            </a:r>
            <a:endParaRPr lang="en-US" sz="1800" dirty="0" smtClean="0">
              <a:solidFill>
                <a:srgbClr val="000000"/>
              </a:solidFill>
              <a:latin typeface="Comic Sans MS" charset="0"/>
              <a:ea typeface="Wingdings"/>
              <a:cs typeface="Comic Sans MS"/>
              <a:sym typeface="Comic Sans MS" charset="0"/>
            </a:endParaRPr>
          </a:p>
          <a:p>
            <a:pPr indent="-182563" defTabSz="4492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N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o 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VHE emission detected</a:t>
            </a:r>
            <a:endParaRPr lang="en-US" sz="1800" dirty="0" smtClean="0">
              <a:solidFill>
                <a:srgbClr val="000000"/>
              </a:solidFill>
              <a:latin typeface="Comic Sans MS" charset="0"/>
              <a:ea typeface="Wingdings"/>
              <a:cs typeface="Comic Sans MS"/>
              <a:sym typeface="Comic Sans MS" charset="0"/>
            </a:endParaRPr>
          </a:p>
          <a:p>
            <a:pPr indent="-182563" defTabSz="4492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99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% flux upper limits above 300 </a:t>
            </a:r>
            <a:r>
              <a:rPr lang="en-US" sz="1800" dirty="0" err="1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GeV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: 0.5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-2% Crab Nebula flux</a:t>
            </a:r>
            <a:endParaRPr lang="en-US" sz="1800" dirty="0" smtClean="0">
              <a:solidFill>
                <a:srgbClr val="000000"/>
              </a:solidFill>
              <a:latin typeface="Comic Sans MS" charset="0"/>
              <a:ea typeface="Wingdings"/>
              <a:cs typeface="Comic Sans MS"/>
              <a:sym typeface="Comic Sans MS" charset="0"/>
            </a:endParaRPr>
          </a:p>
          <a:p>
            <a:pPr indent="-182563" defTabSz="4492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L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ots 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of data at other wavelengths 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available</a:t>
            </a:r>
          </a:p>
          <a:p>
            <a:pPr indent="-182563" defTabSz="4492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800" dirty="0" smtClean="0">
                <a:solidFill>
                  <a:srgbClr val="FF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Definitive results with this generation of </a:t>
            </a:r>
            <a:r>
              <a:rPr lang="en-US" sz="1800" dirty="0" err="1" smtClean="0">
                <a:solidFill>
                  <a:srgbClr val="FF0000"/>
                </a:solidFill>
                <a:latin typeface="Comic Sans MS" charset="0"/>
                <a:ea typeface="Wingdings"/>
                <a:cs typeface="Comic Sans MS"/>
                <a:sym typeface="Comic Sans MS" charset="0"/>
              </a:rPr>
              <a:t>IACTs</a:t>
            </a:r>
            <a:endParaRPr lang="en-US" sz="1800" dirty="0" smtClean="0">
              <a:solidFill>
                <a:srgbClr val="FF0000"/>
              </a:solidFill>
              <a:latin typeface="Comic Sans MS" charset="0"/>
              <a:ea typeface="Wingdings"/>
              <a:cs typeface="Comic Sans MS"/>
              <a:sym typeface="Comic Sans MS" charset="0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9502" y="685800"/>
            <a:ext cx="2918298" cy="2743200"/>
          </a:xfrm>
          <a:prstGeom prst="rect">
            <a:avLst/>
          </a:prstGeom>
          <a:solidFill>
            <a:schemeClr val="bg1"/>
          </a:solidFill>
          <a:ln w="9525" cap="flat">
            <a:noFill/>
            <a:round/>
            <a:headEnd/>
            <a:tailEnd/>
          </a:ln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685800"/>
            <a:ext cx="2918298" cy="2743200"/>
          </a:xfrm>
          <a:prstGeom prst="rect">
            <a:avLst/>
          </a:prstGeom>
          <a:solidFill>
            <a:schemeClr val="bg1"/>
          </a:solidFill>
          <a:ln w="9525" cap="flat">
            <a:noFill/>
            <a:round/>
            <a:headEnd/>
            <a:tailEnd/>
          </a:ln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3429000"/>
            <a:ext cx="2918298" cy="2743200"/>
          </a:xfrm>
          <a:prstGeom prst="rect">
            <a:avLst/>
          </a:prstGeom>
          <a:solidFill>
            <a:schemeClr val="bg1"/>
          </a:solidFill>
          <a:ln w="9525" cap="flat">
            <a:noFill/>
            <a:round/>
            <a:headEnd/>
            <a:tailEnd/>
          </a:ln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9502" y="3429000"/>
            <a:ext cx="2918298" cy="2743200"/>
          </a:xfrm>
          <a:prstGeom prst="rect">
            <a:avLst/>
          </a:prstGeom>
          <a:solidFill>
            <a:schemeClr val="bg1"/>
          </a:solidFill>
          <a:ln w="9525" cap="flat">
            <a:noFill/>
            <a:round/>
            <a:headEnd/>
            <a:tailEnd/>
          </a:ln>
        </p:spPr>
      </p:pic>
      <p:sp>
        <p:nvSpPr>
          <p:cNvPr id="16" name="Rectangle 10"/>
          <p:cNvSpPr>
            <a:spLocks/>
          </p:cNvSpPr>
          <p:nvPr/>
        </p:nvSpPr>
        <p:spPr bwMode="auto">
          <a:xfrm>
            <a:off x="3429000" y="914400"/>
            <a:ext cx="2654300" cy="3810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b">
            <a:prstTxWarp prst="textNoShape">
              <a:avLst/>
            </a:prstTxWarp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Flare - rising</a:t>
            </a:r>
          </a:p>
        </p:txBody>
      </p:sp>
      <p:sp>
        <p:nvSpPr>
          <p:cNvPr id="17" name="Rectangle 11"/>
          <p:cNvSpPr>
            <a:spLocks/>
          </p:cNvSpPr>
          <p:nvPr/>
        </p:nvSpPr>
        <p:spPr bwMode="auto">
          <a:xfrm>
            <a:off x="6337300" y="914400"/>
            <a:ext cx="2654300" cy="3810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b">
            <a:prstTxWarp prst="textNoShape">
              <a:avLst/>
            </a:prstTxWarp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Flare - falling</a:t>
            </a:r>
          </a:p>
        </p:txBody>
      </p:sp>
      <p:sp>
        <p:nvSpPr>
          <p:cNvPr id="18" name="Rectangle 12"/>
          <p:cNvSpPr>
            <a:spLocks/>
          </p:cNvSpPr>
          <p:nvPr/>
        </p:nvSpPr>
        <p:spPr bwMode="auto">
          <a:xfrm>
            <a:off x="3429000" y="3657600"/>
            <a:ext cx="2654300" cy="3810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b">
            <a:prstTxWarp prst="textNoShape">
              <a:avLst/>
            </a:prstTxWarp>
          </a:bodyPr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Apastron</a:t>
            </a:r>
            <a:endParaRPr lang="en-US" sz="1800" b="1" dirty="0">
              <a:solidFill>
                <a:srgbClr val="FF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19" name="Rectangle 13"/>
          <p:cNvSpPr>
            <a:spLocks/>
          </p:cNvSpPr>
          <p:nvPr/>
        </p:nvSpPr>
        <p:spPr bwMode="auto">
          <a:xfrm>
            <a:off x="6324600" y="3657600"/>
            <a:ext cx="2654300" cy="3810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b">
            <a:prstTxWarp prst="textNoShape">
              <a:avLst/>
            </a:prstTxWarp>
          </a:bodyPr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Periastron</a:t>
            </a:r>
            <a:r>
              <a:rPr lang="en-US" sz="1600" b="1" dirty="0">
                <a:solidFill>
                  <a:srgbClr val="FF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approach</a:t>
            </a:r>
          </a:p>
        </p:txBody>
      </p:sp>
      <p:sp>
        <p:nvSpPr>
          <p:cNvPr id="20" name="Rectangle 15"/>
          <p:cNvSpPr>
            <a:spLocks/>
          </p:cNvSpPr>
          <p:nvPr/>
        </p:nvSpPr>
        <p:spPr bwMode="auto">
          <a:xfrm rot="1879220">
            <a:off x="6112065" y="5188189"/>
            <a:ext cx="2184400" cy="3810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b">
            <a:prstTxWarp prst="textNoShape">
              <a:avLst/>
            </a:prstTxWarp>
          </a:bodyPr>
          <a:lstStyle/>
          <a:p>
            <a:pPr algn="ctr"/>
            <a:r>
              <a:rPr lang="en-US" sz="1800" b="1" dirty="0">
                <a:solidFill>
                  <a:srgbClr val="FF2712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preliminary</a:t>
            </a:r>
          </a:p>
        </p:txBody>
      </p:sp>
      <p:sp>
        <p:nvSpPr>
          <p:cNvPr id="21" name="Rectangle 16"/>
          <p:cNvSpPr>
            <a:spLocks/>
          </p:cNvSpPr>
          <p:nvPr/>
        </p:nvSpPr>
        <p:spPr bwMode="auto">
          <a:xfrm rot="1879220">
            <a:off x="3216465" y="5175490"/>
            <a:ext cx="2184400" cy="3810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b">
            <a:prstTxWarp prst="textNoShape">
              <a:avLst/>
            </a:prstTxWarp>
          </a:bodyPr>
          <a:lstStyle/>
          <a:p>
            <a:pPr algn="ctr"/>
            <a:r>
              <a:rPr lang="en-US" sz="1800" b="1">
                <a:solidFill>
                  <a:srgbClr val="FF2712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preliminary</a:t>
            </a:r>
          </a:p>
        </p:txBody>
      </p:sp>
      <p:sp>
        <p:nvSpPr>
          <p:cNvPr id="22" name="Rectangle 17"/>
          <p:cNvSpPr>
            <a:spLocks/>
          </p:cNvSpPr>
          <p:nvPr/>
        </p:nvSpPr>
        <p:spPr bwMode="auto">
          <a:xfrm rot="1879220">
            <a:off x="3216465" y="2431810"/>
            <a:ext cx="2184400" cy="3810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b">
            <a:prstTxWarp prst="textNoShape">
              <a:avLst/>
            </a:prstTxWarp>
          </a:bodyPr>
          <a:lstStyle/>
          <a:p>
            <a:pPr algn="ctr"/>
            <a:r>
              <a:rPr lang="en-US" sz="1800" b="1" dirty="0">
                <a:solidFill>
                  <a:srgbClr val="FF2712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preliminary</a:t>
            </a:r>
          </a:p>
        </p:txBody>
      </p:sp>
      <p:sp>
        <p:nvSpPr>
          <p:cNvPr id="23" name="Rectangle 18"/>
          <p:cNvSpPr>
            <a:spLocks/>
          </p:cNvSpPr>
          <p:nvPr/>
        </p:nvSpPr>
        <p:spPr bwMode="auto">
          <a:xfrm rot="1879220">
            <a:off x="6035865" y="2444990"/>
            <a:ext cx="2184400" cy="3810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b">
            <a:prstTxWarp prst="textNoShape">
              <a:avLst/>
            </a:prstTxWarp>
          </a:bodyPr>
          <a:lstStyle/>
          <a:p>
            <a:pPr algn="ctr"/>
            <a:r>
              <a:rPr lang="en-US" sz="1800" b="1" dirty="0">
                <a:solidFill>
                  <a:srgbClr val="FF2712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preliminary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458788"/>
          </a:xfrm>
        </p:spPr>
        <p:txBody>
          <a:bodyPr/>
          <a:lstStyle/>
          <a:p>
            <a:pPr algn="ctr" eaLnBrk="1" hangingPunct="1">
              <a:buClr>
                <a:srgbClr val="FF5050"/>
              </a:buClr>
              <a:buFont typeface="Verdana" pitchFamily="-65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b="1" dirty="0" smtClean="0">
                <a:solidFill>
                  <a:srgbClr val="FF5050"/>
                </a:solidFill>
                <a:latin typeface="Verdana" pitchFamily="-65" charset="0"/>
                <a:ea typeface="ＭＳ Ｐゴシック" pitchFamily="-65" charset="-128"/>
                <a:cs typeface="ＭＳ Ｐゴシック" pitchFamily="-65" charset="-128"/>
              </a:rPr>
              <a:t>Summary</a:t>
            </a:r>
            <a:endParaRPr lang="en-GB" sz="2800" b="1" dirty="0">
              <a:solidFill>
                <a:srgbClr val="FF5050"/>
              </a:solidFill>
              <a:latin typeface="Verdana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65539" name="TextBox 2"/>
          <p:cNvSpPr txBox="1">
            <a:spLocks noChangeArrowheads="1"/>
          </p:cNvSpPr>
          <p:nvPr/>
        </p:nvSpPr>
        <p:spPr bwMode="auto">
          <a:xfrm>
            <a:off x="304800" y="762000"/>
            <a:ext cx="8586787" cy="551945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indent="-182880" defTabSz="449263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2000" dirty="0" smtClean="0">
                <a:solidFill>
                  <a:srgbClr val="000000"/>
                </a:solidFill>
                <a:latin typeface="Comic Sans MS"/>
                <a:sym typeface="Comic Sans MS" pitchFamily="-65" charset="0"/>
              </a:rPr>
              <a:t>VERITAS is operating well</a:t>
            </a:r>
          </a:p>
          <a:p>
            <a:pPr lvl="1" indent="-182880" defTabSz="449263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2000" dirty="0" smtClean="0">
                <a:solidFill>
                  <a:srgbClr val="000000"/>
                </a:solidFill>
                <a:latin typeface="Comic Sans MS"/>
                <a:sym typeface="Comic Sans MS" pitchFamily="-65" charset="0"/>
              </a:rPr>
              <a:t> both surveying and pointed observations have been fruitful, but galactic time is limited. Pointing is the most efficient, especially post-Fermi.</a:t>
            </a:r>
          </a:p>
          <a:p>
            <a:pPr indent="-182880" defTabSz="449263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2000" dirty="0" smtClean="0">
                <a:solidFill>
                  <a:srgbClr val="000000"/>
                </a:solidFill>
                <a:latin typeface="Comic Sans MS"/>
                <a:sym typeface="Comic Sans MS" pitchFamily="-65" charset="0"/>
              </a:rPr>
              <a:t>Gamma ray binaries continue to surprise</a:t>
            </a:r>
          </a:p>
          <a:p>
            <a:pPr lvl="1" indent="-182880" defTabSz="449263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2000" dirty="0" smtClean="0">
                <a:solidFill>
                  <a:srgbClr val="FF0000"/>
                </a:solidFill>
                <a:latin typeface="Comic Sans MS"/>
                <a:sym typeface="Comic Sans MS" pitchFamily="-65" charset="0"/>
              </a:rPr>
              <a:t>LSI +61 303</a:t>
            </a:r>
            <a:r>
              <a:rPr lang="en-US" sz="2000" dirty="0" smtClean="0">
                <a:solidFill>
                  <a:srgbClr val="000000"/>
                </a:solidFill>
                <a:latin typeface="Comic Sans MS"/>
                <a:sym typeface="Comic Sans MS" pitchFamily="-65" charset="0"/>
              </a:rPr>
              <a:t> is among the largest VERITAS datasets (~100 hours total)</a:t>
            </a:r>
          </a:p>
          <a:p>
            <a:pPr lvl="1" indent="-182880" defTabSz="449263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2000" dirty="0" smtClean="0">
                <a:solidFill>
                  <a:srgbClr val="000000"/>
                </a:solidFill>
                <a:latin typeface="Comic Sans MS"/>
                <a:sym typeface="Comic Sans MS" pitchFamily="-65" charset="0"/>
              </a:rPr>
              <a:t>N</a:t>
            </a:r>
            <a:r>
              <a:rPr lang="en-US" sz="2000" dirty="0" smtClean="0">
                <a:solidFill>
                  <a:srgbClr val="000000"/>
                </a:solidFill>
                <a:latin typeface="Comic Sans MS"/>
                <a:sym typeface="Comic Sans MS" pitchFamily="-65" charset="0"/>
              </a:rPr>
              <a:t>ot detected in  VHE since the Fermi launch, despite reasonable </a:t>
            </a:r>
            <a:r>
              <a:rPr lang="en-US" sz="2000" dirty="0" err="1" smtClean="0">
                <a:solidFill>
                  <a:srgbClr val="000000"/>
                </a:solidFill>
                <a:latin typeface="Comic Sans MS"/>
                <a:sym typeface="Comic Sans MS" pitchFamily="-65" charset="0"/>
              </a:rPr>
              <a:t>apastron</a:t>
            </a:r>
            <a:r>
              <a:rPr lang="en-US" sz="2000" dirty="0" smtClean="0">
                <a:solidFill>
                  <a:srgbClr val="000000"/>
                </a:solidFill>
                <a:latin typeface="Comic Sans MS"/>
                <a:sym typeface="Comic Sans MS" pitchFamily="-65" charset="0"/>
              </a:rPr>
              <a:t> coverage with a much more sensitive instrument</a:t>
            </a:r>
          </a:p>
          <a:p>
            <a:pPr lvl="1" indent="-182880" defTabSz="449263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sz="2000" dirty="0" smtClean="0">
              <a:solidFill>
                <a:srgbClr val="000000"/>
              </a:solidFill>
              <a:latin typeface="Comic Sans MS"/>
              <a:sym typeface="Comic Sans MS" pitchFamily="-65" charset="0"/>
            </a:endParaRPr>
          </a:p>
          <a:p>
            <a:pPr lvl="1" indent="-182880" defTabSz="449263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2000" dirty="0" smtClean="0">
                <a:solidFill>
                  <a:srgbClr val="FF0000"/>
                </a:solidFill>
                <a:latin typeface="Comic Sans MS"/>
                <a:sym typeface="Comic Sans MS" pitchFamily="-65" charset="0"/>
              </a:rPr>
              <a:t>HESS J0632+057</a:t>
            </a:r>
            <a:r>
              <a:rPr lang="en-US" sz="2000" dirty="0" smtClean="0">
                <a:solidFill>
                  <a:srgbClr val="000000"/>
                </a:solidFill>
                <a:latin typeface="Comic Sans MS"/>
                <a:sym typeface="Comic Sans MS" pitchFamily="-65" charset="0"/>
              </a:rPr>
              <a:t> is a variable </a:t>
            </a:r>
            <a:r>
              <a:rPr lang="en-US" sz="2000" dirty="0" err="1" smtClean="0">
                <a:solidFill>
                  <a:srgbClr val="000000"/>
                </a:solidFill>
                <a:latin typeface="Comic Sans MS"/>
                <a:sym typeface="Comic Sans MS" pitchFamily="-65" charset="0"/>
              </a:rPr>
              <a:t>TeV</a:t>
            </a:r>
            <a:r>
              <a:rPr lang="en-US" sz="2000" dirty="0" smtClean="0">
                <a:solidFill>
                  <a:srgbClr val="000000"/>
                </a:solidFill>
                <a:latin typeface="Comic Sans MS"/>
                <a:sym typeface="Comic Sans MS" pitchFamily="-65" charset="0"/>
              </a:rPr>
              <a:t> and X-ray source</a:t>
            </a:r>
          </a:p>
          <a:p>
            <a:pPr lvl="1" indent="-182880" defTabSz="449263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2000" dirty="0" smtClean="0">
                <a:solidFill>
                  <a:srgbClr val="000000"/>
                </a:solidFill>
                <a:latin typeface="Comic Sans MS"/>
                <a:sym typeface="Comic Sans MS" pitchFamily="-65" charset="0"/>
              </a:rPr>
              <a:t>VERITAS now confirms the detection</a:t>
            </a:r>
          </a:p>
          <a:p>
            <a:pPr lvl="1" indent="-182880" defTabSz="449263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sz="2000" dirty="0" smtClean="0">
              <a:solidFill>
                <a:srgbClr val="000000"/>
              </a:solidFill>
              <a:latin typeface="Comic Sans MS"/>
              <a:sym typeface="Comic Sans MS" pitchFamily="-65" charset="0"/>
            </a:endParaRPr>
          </a:p>
          <a:p>
            <a:pPr lvl="1" indent="-182880" defTabSz="449263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2000" dirty="0" smtClean="0">
                <a:solidFill>
                  <a:srgbClr val="000000"/>
                </a:solidFill>
                <a:latin typeface="Comic Sans MS"/>
                <a:sym typeface="Comic Sans MS" pitchFamily="-65" charset="0"/>
              </a:rPr>
              <a:t>Definitive measurement of</a:t>
            </a:r>
            <a:r>
              <a:rPr lang="en-US" sz="2000" dirty="0" smtClean="0">
                <a:solidFill>
                  <a:srgbClr val="FF0000"/>
                </a:solidFill>
                <a:latin typeface="Comic Sans MS"/>
                <a:sym typeface="Comic Sans MS" pitchFamily="-65" charset="0"/>
              </a:rPr>
              <a:t> 1A0535+262</a:t>
            </a:r>
            <a:r>
              <a:rPr lang="en-US" sz="2000" dirty="0" smtClean="0">
                <a:solidFill>
                  <a:srgbClr val="000000"/>
                </a:solidFill>
                <a:latin typeface="Comic Sans MS"/>
                <a:sym typeface="Comic Sans MS" pitchFamily="-65" charset="0"/>
              </a:rPr>
              <a:t> during a flare state.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458788"/>
          </a:xfrm>
        </p:spPr>
        <p:txBody>
          <a:bodyPr/>
          <a:lstStyle/>
          <a:p>
            <a:pPr algn="ctr" eaLnBrk="1" hangingPunct="1">
              <a:buClr>
                <a:srgbClr val="FF5050"/>
              </a:buClr>
              <a:buFont typeface="Verdana" pitchFamily="-65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b="1" dirty="0" smtClean="0">
                <a:solidFill>
                  <a:srgbClr val="FF5050"/>
                </a:solidFill>
                <a:latin typeface="Verdana" pitchFamily="-65" charset="0"/>
                <a:ea typeface="ＭＳ Ｐゴシック" pitchFamily="-65" charset="-128"/>
                <a:cs typeface="ＭＳ Ｐゴシック" pitchFamily="-65" charset="-128"/>
              </a:rPr>
              <a:t>Open Questions</a:t>
            </a:r>
            <a:endParaRPr lang="en-GB" sz="2800" b="1" dirty="0">
              <a:solidFill>
                <a:srgbClr val="FF5050"/>
              </a:solidFill>
              <a:latin typeface="Verdana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65539" name="TextBox 2"/>
          <p:cNvSpPr txBox="1">
            <a:spLocks noChangeArrowheads="1"/>
          </p:cNvSpPr>
          <p:nvPr/>
        </p:nvSpPr>
        <p:spPr bwMode="auto">
          <a:xfrm>
            <a:off x="328613" y="1360994"/>
            <a:ext cx="8586787" cy="491929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indent="-182880" defTabSz="449263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2000" dirty="0" smtClean="0">
                <a:solidFill>
                  <a:srgbClr val="000000"/>
                </a:solidFill>
                <a:latin typeface="Comic Sans MS"/>
                <a:sym typeface="Comic Sans MS" pitchFamily="-65" charset="0"/>
              </a:rPr>
              <a:t>Given the constraints on galactic observations with VERITAS, What should we look at?</a:t>
            </a:r>
          </a:p>
          <a:p>
            <a:pPr indent="-182880" defTabSz="449263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sz="2000" dirty="0" smtClean="0">
              <a:solidFill>
                <a:srgbClr val="000000"/>
              </a:solidFill>
              <a:latin typeface="Comic Sans MS"/>
              <a:sym typeface="Comic Sans MS" pitchFamily="-65" charset="0"/>
            </a:endParaRPr>
          </a:p>
          <a:p>
            <a:pPr indent="-182880" defTabSz="449263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2000" dirty="0" smtClean="0">
                <a:solidFill>
                  <a:srgbClr val="000000"/>
                </a:solidFill>
                <a:latin typeface="Comic Sans MS"/>
                <a:sym typeface="Comic Sans MS" pitchFamily="-65" charset="0"/>
              </a:rPr>
              <a:t>Binaries: </a:t>
            </a:r>
          </a:p>
          <a:p>
            <a:pPr lvl="1" indent="-182880" defTabSz="449263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2000" dirty="0" smtClean="0">
                <a:solidFill>
                  <a:srgbClr val="000000"/>
                </a:solidFill>
                <a:latin typeface="Comic Sans MS"/>
                <a:sym typeface="Comic Sans MS" pitchFamily="-65" charset="0"/>
              </a:rPr>
              <a:t>I</a:t>
            </a:r>
            <a:r>
              <a:rPr lang="en-US" sz="2000" dirty="0" smtClean="0">
                <a:solidFill>
                  <a:srgbClr val="000000"/>
                </a:solidFill>
                <a:latin typeface="Comic Sans MS"/>
                <a:sym typeface="Comic Sans MS" pitchFamily="-65" charset="0"/>
              </a:rPr>
              <a:t>s  LSI+61303 definitely a pulsar/ Be star wind-driven system?</a:t>
            </a:r>
          </a:p>
          <a:p>
            <a:pPr lvl="1" indent="-182880" defTabSz="449263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2000" dirty="0" smtClean="0">
                <a:solidFill>
                  <a:srgbClr val="000000"/>
                </a:solidFill>
                <a:latin typeface="Comic Sans MS"/>
                <a:sym typeface="Comic Sans MS" pitchFamily="-65" charset="0"/>
              </a:rPr>
              <a:t>What are the true observational characteristics of the system?</a:t>
            </a:r>
          </a:p>
          <a:p>
            <a:pPr lvl="1" indent="-182880" defTabSz="449263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2000" dirty="0" smtClean="0">
                <a:solidFill>
                  <a:srgbClr val="000000"/>
                </a:solidFill>
                <a:latin typeface="Comic Sans MS"/>
                <a:sym typeface="Comic Sans MS" pitchFamily="-65" charset="0"/>
              </a:rPr>
              <a:t>How to explain these observations with fewest assumptions?</a:t>
            </a:r>
          </a:p>
          <a:p>
            <a:pPr indent="-182880" defTabSz="449263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sz="2000" dirty="0" smtClean="0">
              <a:solidFill>
                <a:srgbClr val="000000"/>
              </a:solidFill>
              <a:latin typeface="Comic Sans MS"/>
              <a:sym typeface="Comic Sans MS" pitchFamily="-65" charset="0"/>
            </a:endParaRPr>
          </a:p>
          <a:p>
            <a:pPr indent="-182880" defTabSz="449263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2000" dirty="0" smtClean="0">
                <a:solidFill>
                  <a:srgbClr val="000000"/>
                </a:solidFill>
                <a:latin typeface="Comic Sans MS"/>
                <a:sym typeface="Comic Sans MS" pitchFamily="-65" charset="0"/>
              </a:rPr>
              <a:t>What is HESS J0632+057?</a:t>
            </a:r>
          </a:p>
          <a:p>
            <a:pPr indent="-182880" defTabSz="449263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sz="2000" dirty="0" smtClean="0">
              <a:solidFill>
                <a:srgbClr val="000000"/>
              </a:solidFill>
              <a:latin typeface="Comic Sans MS"/>
              <a:sym typeface="Comic Sans MS" pitchFamily="-65" charset="0"/>
            </a:endParaRPr>
          </a:p>
          <a:p>
            <a:pPr indent="-182880" defTabSz="449263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2000" dirty="0" smtClean="0">
                <a:solidFill>
                  <a:srgbClr val="000000"/>
                </a:solidFill>
                <a:latin typeface="Comic Sans MS"/>
                <a:sym typeface="Comic Sans MS" pitchFamily="-65" charset="0"/>
              </a:rPr>
              <a:t>Where are the other binaries? Why no </a:t>
            </a:r>
            <a:r>
              <a:rPr lang="en-US" sz="2000" dirty="0" err="1" smtClean="0">
                <a:solidFill>
                  <a:srgbClr val="000000"/>
                </a:solidFill>
                <a:latin typeface="Comic Sans MS"/>
                <a:sym typeface="Comic Sans MS" pitchFamily="-65" charset="0"/>
              </a:rPr>
              <a:t>LMXRBs</a:t>
            </a:r>
            <a:r>
              <a:rPr lang="en-US" sz="2000" dirty="0" smtClean="0">
                <a:solidFill>
                  <a:srgbClr val="000000"/>
                </a:solidFill>
                <a:latin typeface="Comic Sans MS"/>
                <a:sym typeface="Comic Sans MS" pitchFamily="-65" charset="0"/>
              </a:rPr>
              <a:t> at </a:t>
            </a:r>
            <a:r>
              <a:rPr lang="en-US" sz="2000" dirty="0" err="1" smtClean="0">
                <a:solidFill>
                  <a:srgbClr val="000000"/>
                </a:solidFill>
                <a:latin typeface="Comic Sans MS"/>
                <a:sym typeface="Comic Sans MS" pitchFamily="-65" charset="0"/>
              </a:rPr>
              <a:t>TeV</a:t>
            </a:r>
            <a:r>
              <a:rPr lang="en-US" sz="2000" dirty="0" smtClean="0">
                <a:solidFill>
                  <a:srgbClr val="000000"/>
                </a:solidFill>
                <a:latin typeface="Comic Sans MS"/>
                <a:sym typeface="Comic Sans MS" pitchFamily="-65" charset="0"/>
              </a:rPr>
              <a:t>?</a:t>
            </a:r>
          </a:p>
          <a:p>
            <a:pPr indent="-182880" defTabSz="449263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en-US" sz="2000" dirty="0" smtClean="0">
              <a:solidFill>
                <a:srgbClr val="000000"/>
              </a:solidFill>
              <a:latin typeface="Comic Sans MS"/>
              <a:sym typeface="Comic Sans MS" pitchFamily="-65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Text Box 2"/>
          <p:cNvSpPr txBox="1">
            <a:spLocks noChangeArrowheads="1"/>
          </p:cNvSpPr>
          <p:nvPr/>
        </p:nvSpPr>
        <p:spPr bwMode="auto">
          <a:xfrm>
            <a:off x="1187450" y="1196975"/>
            <a:ext cx="6894513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marL="457200" indent="-457200" eaLnBrk="1" hangingPunct="1">
              <a:spcBef>
                <a:spcPts val="1500"/>
              </a:spcBef>
              <a:buClr>
                <a:srgbClr val="000000"/>
              </a:buClr>
              <a:buSzPct val="100000"/>
              <a:buFont typeface="Times New Roman" pitchFamily="-65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b="1">
              <a:solidFill>
                <a:srgbClr val="0033CC"/>
              </a:solidFill>
            </a:endParaRPr>
          </a:p>
          <a:p>
            <a:pPr marL="914400" lvl="1" indent="-457200" eaLnBrk="1" hangingPunct="1">
              <a:spcBef>
                <a:spcPts val="1500"/>
              </a:spcBef>
              <a:buClr>
                <a:srgbClr val="000000"/>
              </a:buClr>
              <a:buSzPct val="100000"/>
              <a:buFont typeface="Times New Roman" pitchFamily="-65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b="1">
              <a:solidFill>
                <a:srgbClr val="0033CC"/>
              </a:solidFill>
            </a:endParaRPr>
          </a:p>
          <a:p>
            <a:pPr marL="457200" indent="-457200" eaLnBrk="1" hangingPunct="1">
              <a:spcBef>
                <a:spcPts val="1500"/>
              </a:spcBef>
              <a:buClr>
                <a:srgbClr val="000000"/>
              </a:buClr>
              <a:buSzPct val="100000"/>
              <a:buFont typeface="Times New Roman" pitchFamily="-65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b="1">
              <a:solidFill>
                <a:srgbClr val="0033CC"/>
              </a:solidFill>
            </a:endParaRPr>
          </a:p>
        </p:txBody>
      </p:sp>
      <p:pic>
        <p:nvPicPr>
          <p:cNvPr id="448515" name="Picture 3" descr="T1su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750" y="565150"/>
            <a:ext cx="8815388" cy="290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893763" y="22225"/>
            <a:ext cx="7358062" cy="627063"/>
          </a:xfrm>
        </p:spPr>
        <p:txBody>
          <a:bodyPr rIns="35717"/>
          <a:lstStyle/>
          <a:p>
            <a:pPr algn="ctr" defTabSz="914400"/>
            <a:r>
              <a:rPr lang="en-US" sz="2400" b="1" dirty="0" smtClean="0">
                <a:solidFill>
                  <a:srgbClr val="FF0000"/>
                </a:solidFill>
                <a:latin typeface="Verdana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VERITAS</a:t>
            </a:r>
          </a:p>
        </p:txBody>
      </p:sp>
      <p:sp>
        <p:nvSpPr>
          <p:cNvPr id="32772" name="Rectangle 3"/>
          <p:cNvSpPr>
            <a:spLocks/>
          </p:cNvSpPr>
          <p:nvPr/>
        </p:nvSpPr>
        <p:spPr bwMode="auto">
          <a:xfrm>
            <a:off x="317500" y="522288"/>
            <a:ext cx="83343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642938" eaLnBrk="1" hangingPunct="1">
              <a:spcBef>
                <a:spcPts val="800"/>
              </a:spcBef>
              <a:buFont typeface="Lucida Grande" pitchFamily="-65" charset="0"/>
              <a:buChar char="•"/>
            </a:pPr>
            <a:r>
              <a:rPr lang="en-US" sz="1600" b="1">
                <a:sym typeface="Comic Sans MS" pitchFamily="-65" charset="0"/>
              </a:rPr>
              <a:t> Situated at 1250m altitude at the Whipple Observatory near Tucson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049838" y="3622675"/>
            <a:ext cx="3775075" cy="2955925"/>
            <a:chOff x="184" y="2308"/>
            <a:chExt cx="2378" cy="1862"/>
          </a:xfrm>
        </p:grpSpPr>
        <p:pic>
          <p:nvPicPr>
            <p:cNvPr id="32780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84" y="2308"/>
              <a:ext cx="2378" cy="1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81" name="Text Box 10"/>
            <p:cNvSpPr txBox="1">
              <a:spLocks noChangeArrowheads="1"/>
            </p:cNvSpPr>
            <p:nvPr/>
          </p:nvSpPr>
          <p:spPr bwMode="auto">
            <a:xfrm>
              <a:off x="1219" y="3184"/>
              <a:ext cx="4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2000" b="1">
                  <a:solidFill>
                    <a:srgbClr val="FF0000"/>
                  </a:solidFill>
                </a:rPr>
                <a:t>3.5</a:t>
              </a:r>
              <a:r>
                <a:rPr lang="en-US" sz="2000" b="1">
                  <a:solidFill>
                    <a:srgbClr val="FF0000"/>
                  </a:solidFill>
                </a:rPr>
                <a:t>°</a:t>
              </a:r>
            </a:p>
          </p:txBody>
        </p:sp>
        <p:sp>
          <p:nvSpPr>
            <p:cNvPr id="32782" name="Line 11"/>
            <p:cNvSpPr>
              <a:spLocks noChangeShapeType="1"/>
            </p:cNvSpPr>
            <p:nvPr/>
          </p:nvSpPr>
          <p:spPr bwMode="auto">
            <a:xfrm>
              <a:off x="635" y="3205"/>
              <a:ext cx="163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193675" y="3641725"/>
            <a:ext cx="3797300" cy="2990850"/>
            <a:chOff x="3152" y="2302"/>
            <a:chExt cx="2392" cy="1884"/>
          </a:xfrm>
        </p:grpSpPr>
        <p:pic>
          <p:nvPicPr>
            <p:cNvPr id="32777" name="Picture 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152" y="2302"/>
              <a:ext cx="2392" cy="1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78" name="Line 9"/>
            <p:cNvSpPr>
              <a:spLocks noChangeShapeType="1"/>
            </p:cNvSpPr>
            <p:nvPr/>
          </p:nvSpPr>
          <p:spPr bwMode="auto">
            <a:xfrm>
              <a:off x="4825" y="2620"/>
              <a:ext cx="50" cy="120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79" name="Text Box 13"/>
            <p:cNvSpPr txBox="1">
              <a:spLocks noChangeArrowheads="1"/>
            </p:cNvSpPr>
            <p:nvPr/>
          </p:nvSpPr>
          <p:spPr bwMode="auto">
            <a:xfrm>
              <a:off x="4844" y="3120"/>
              <a:ext cx="51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2000" b="1">
                  <a:solidFill>
                    <a:srgbClr val="FF0000"/>
                  </a:solidFill>
                </a:rPr>
                <a:t>12m</a:t>
              </a:r>
              <a:endParaRPr lang="en-US" sz="2000" b="1">
                <a:solidFill>
                  <a:srgbClr val="FF0000"/>
                </a:solidFill>
              </a:endParaRPr>
            </a:p>
          </p:txBody>
        </p:sp>
      </p:grpSp>
      <p:sp>
        <p:nvSpPr>
          <p:cNvPr id="32775" name="Rectangle 16"/>
          <p:cNvSpPr>
            <a:spLocks/>
          </p:cNvSpPr>
          <p:nvPr/>
        </p:nvSpPr>
        <p:spPr bwMode="auto">
          <a:xfrm>
            <a:off x="292100" y="3722688"/>
            <a:ext cx="32051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642938" eaLnBrk="1" hangingPunct="1">
              <a:spcBef>
                <a:spcPts val="400"/>
              </a:spcBef>
              <a:buFont typeface="Lucida Grande" pitchFamily="-65" charset="0"/>
              <a:buChar char="•"/>
            </a:pPr>
            <a:r>
              <a:rPr lang="en-US" sz="1600" b="1">
                <a:sym typeface="Comic Sans MS" pitchFamily="-65" charset="0"/>
              </a:rPr>
              <a:t> 111m</a:t>
            </a:r>
            <a:r>
              <a:rPr lang="en-US" sz="1600" b="1" baseline="30000">
                <a:sym typeface="Comic Sans MS" pitchFamily="-65" charset="0"/>
              </a:rPr>
              <a:t>2</a:t>
            </a:r>
            <a:r>
              <a:rPr lang="en-US" sz="1600" b="1">
                <a:sym typeface="Comic Sans MS" pitchFamily="-65" charset="0"/>
              </a:rPr>
              <a:t> tessellated mirror</a:t>
            </a:r>
          </a:p>
          <a:p>
            <a:pPr defTabSz="642938" eaLnBrk="1" hangingPunct="1">
              <a:spcBef>
                <a:spcPts val="400"/>
              </a:spcBef>
              <a:buFont typeface="Lucida Grande" pitchFamily="-65" charset="0"/>
              <a:buChar char="•"/>
            </a:pPr>
            <a:r>
              <a:rPr lang="en-US" sz="1600" b="1">
                <a:sym typeface="Comic Sans MS" pitchFamily="-65" charset="0"/>
              </a:rPr>
              <a:t> Recoated every ~2 years</a:t>
            </a:r>
          </a:p>
        </p:txBody>
      </p:sp>
      <p:sp>
        <p:nvSpPr>
          <p:cNvPr id="32776" name="Rectangle 17"/>
          <p:cNvSpPr>
            <a:spLocks/>
          </p:cNvSpPr>
          <p:nvPr/>
        </p:nvSpPr>
        <p:spPr bwMode="auto">
          <a:xfrm>
            <a:off x="5081588" y="3895725"/>
            <a:ext cx="32051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642938" eaLnBrk="1" hangingPunct="1">
              <a:spcBef>
                <a:spcPts val="800"/>
              </a:spcBef>
              <a:buFont typeface="Lucida Grande" pitchFamily="-65" charset="0"/>
              <a:buChar char="•"/>
            </a:pPr>
            <a:r>
              <a:rPr lang="en-US" sz="1600" b="1">
                <a:sym typeface="Comic Sans MS" pitchFamily="-65" charset="0"/>
              </a:rPr>
              <a:t> 499 PMTs with lightcones</a:t>
            </a:r>
          </a:p>
          <a:p>
            <a:pPr defTabSz="642938" eaLnBrk="1" hangingPunct="1">
              <a:spcBef>
                <a:spcPts val="800"/>
              </a:spcBef>
              <a:buFont typeface="Lucida Grande" pitchFamily="-65" charset="0"/>
              <a:buChar char="•"/>
            </a:pPr>
            <a:r>
              <a:rPr lang="en-US" sz="1600" b="1">
                <a:sym typeface="Comic Sans MS" pitchFamily="-65" charset="0"/>
              </a:rPr>
              <a:t> 500 MHz sampling FADCs</a:t>
            </a:r>
          </a:p>
          <a:p>
            <a:pPr defTabSz="642938" eaLnBrk="1" hangingPunct="1">
              <a:spcBef>
                <a:spcPts val="800"/>
              </a:spcBef>
              <a:buFont typeface="Lucida Grande" pitchFamily="-65" charset="0"/>
              <a:buChar char="•"/>
            </a:pPr>
            <a:r>
              <a:rPr lang="en-US" sz="1600" b="1">
                <a:sym typeface="Comic Sans MS" pitchFamily="-65" charset="0"/>
              </a:rPr>
              <a:t> 3-level trigger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458787"/>
          </a:xfrm>
        </p:spPr>
        <p:txBody>
          <a:bodyPr/>
          <a:lstStyle/>
          <a:p>
            <a:pPr algn="ctr" eaLnBrk="1" hangingPunct="1">
              <a:buClr>
                <a:srgbClr val="FF5050"/>
              </a:buClr>
              <a:buFont typeface="Verdana" pitchFamily="-65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b="1" dirty="0" smtClean="0">
                <a:solidFill>
                  <a:srgbClr val="FF5050"/>
                </a:solidFill>
                <a:latin typeface="Verdana" pitchFamily="-65" charset="0"/>
                <a:ea typeface="ＭＳ Ｐゴシック" pitchFamily="-65" charset="-128"/>
                <a:cs typeface="ＭＳ Ｐゴシック" pitchFamily="-65" charset="-128"/>
              </a:rPr>
              <a:t>Data</a:t>
            </a:r>
            <a:endParaRPr lang="en-GB" sz="2800" b="1" dirty="0">
              <a:solidFill>
                <a:srgbClr val="FF5050"/>
              </a:solidFill>
              <a:latin typeface="Verdana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395288" y="836613"/>
            <a:ext cx="8569325" cy="5794375"/>
            <a:chOff x="249" y="527"/>
            <a:chExt cx="5398" cy="3650"/>
          </a:xfrm>
        </p:grpSpPr>
        <p:pic>
          <p:nvPicPr>
            <p:cNvPr id="103434" name="Picture 7" descr="Image:Gamma outside array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49" y="527"/>
              <a:ext cx="5398" cy="3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0331" name="AutoShape 11"/>
            <p:cNvSpPr>
              <a:spLocks noChangeArrowheads="1"/>
            </p:cNvSpPr>
            <p:nvPr/>
          </p:nvSpPr>
          <p:spPr bwMode="auto">
            <a:xfrm>
              <a:off x="1202" y="1706"/>
              <a:ext cx="136" cy="136"/>
            </a:xfrm>
            <a:prstGeom prst="star5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Verdana" charset="0"/>
              </a:endParaRPr>
            </a:p>
          </p:txBody>
        </p:sp>
        <p:sp>
          <p:nvSpPr>
            <p:cNvPr id="440332" name="AutoShape 12"/>
            <p:cNvSpPr>
              <a:spLocks noChangeArrowheads="1"/>
            </p:cNvSpPr>
            <p:nvPr/>
          </p:nvSpPr>
          <p:spPr bwMode="auto">
            <a:xfrm>
              <a:off x="2699" y="1706"/>
              <a:ext cx="136" cy="136"/>
            </a:xfrm>
            <a:prstGeom prst="star5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Verdana" charset="0"/>
              </a:endParaRPr>
            </a:p>
          </p:txBody>
        </p:sp>
        <p:sp>
          <p:nvSpPr>
            <p:cNvPr id="440333" name="AutoShape 13"/>
            <p:cNvSpPr>
              <a:spLocks noChangeArrowheads="1"/>
            </p:cNvSpPr>
            <p:nvPr/>
          </p:nvSpPr>
          <p:spPr bwMode="auto">
            <a:xfrm>
              <a:off x="2699" y="3249"/>
              <a:ext cx="136" cy="136"/>
            </a:xfrm>
            <a:prstGeom prst="star5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Verdana" charset="0"/>
              </a:endParaRPr>
            </a:p>
          </p:txBody>
        </p:sp>
        <p:sp>
          <p:nvSpPr>
            <p:cNvPr id="440334" name="AutoShape 14"/>
            <p:cNvSpPr>
              <a:spLocks noChangeArrowheads="1"/>
            </p:cNvSpPr>
            <p:nvPr/>
          </p:nvSpPr>
          <p:spPr bwMode="auto">
            <a:xfrm>
              <a:off x="1202" y="3249"/>
              <a:ext cx="136" cy="136"/>
            </a:xfrm>
            <a:prstGeom prst="star5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Verdana" charset="0"/>
              </a:endParaRPr>
            </a:p>
          </p:txBody>
        </p:sp>
      </p:grpSp>
      <p:sp>
        <p:nvSpPr>
          <p:cNvPr id="440336" name="AutoShape 16"/>
          <p:cNvSpPr>
            <a:spLocks noChangeArrowheads="1"/>
          </p:cNvSpPr>
          <p:nvPr/>
        </p:nvSpPr>
        <p:spPr bwMode="auto">
          <a:xfrm>
            <a:off x="7740650" y="2708275"/>
            <a:ext cx="144463" cy="144463"/>
          </a:xfrm>
          <a:prstGeom prst="star5">
            <a:avLst/>
          </a:prstGeom>
          <a:solidFill>
            <a:srgbClr val="00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Verdana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62600" y="5029200"/>
            <a:ext cx="3270250" cy="8302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PMT signals digitized </a:t>
            </a:r>
          </a:p>
          <a:p>
            <a:pPr>
              <a:defRPr/>
            </a:pPr>
            <a:r>
              <a:rPr lang="en-US" dirty="0"/>
              <a:t>With 500MSPS </a:t>
            </a:r>
            <a:r>
              <a:rPr lang="en-US" dirty="0" err="1"/>
              <a:t>FADCs</a:t>
            </a:r>
            <a:endParaRPr lang="en-US" dirty="0"/>
          </a:p>
        </p:txBody>
      </p:sp>
      <p:sp>
        <p:nvSpPr>
          <p:cNvPr id="103430" name="Rectangle 13"/>
          <p:cNvSpPr>
            <a:spLocks noChangeArrowheads="1"/>
          </p:cNvSpPr>
          <p:nvPr/>
        </p:nvSpPr>
        <p:spPr bwMode="auto">
          <a:xfrm>
            <a:off x="5638800" y="3810000"/>
            <a:ext cx="1371600" cy="8382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31" name="Rectangle 14"/>
          <p:cNvSpPr>
            <a:spLocks noChangeArrowheads="1"/>
          </p:cNvSpPr>
          <p:nvPr/>
        </p:nvSpPr>
        <p:spPr bwMode="auto">
          <a:xfrm>
            <a:off x="457200" y="990600"/>
            <a:ext cx="8458200" cy="609600"/>
          </a:xfrm>
          <a:prstGeom prst="rect">
            <a:avLst/>
          </a:prstGeom>
          <a:solidFill>
            <a:srgbClr val="C0C0C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57" name="Text Box 17"/>
          <p:cNvSpPr txBox="1">
            <a:spLocks noChangeArrowheads="1"/>
          </p:cNvSpPr>
          <p:nvPr/>
        </p:nvSpPr>
        <p:spPr bwMode="auto">
          <a:xfrm>
            <a:off x="5624513" y="1219200"/>
            <a:ext cx="3138487" cy="3698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sz="1800" dirty="0">
                <a:solidFill>
                  <a:srgbClr val="0033CC"/>
                </a:solidFill>
                <a:latin typeface="Comic Sans MS"/>
                <a:cs typeface="Comic Sans MS"/>
              </a:rPr>
              <a:t>Core position on the ground</a:t>
            </a:r>
          </a:p>
        </p:txBody>
      </p:sp>
      <p:sp>
        <p:nvSpPr>
          <p:cNvPr id="2" name="Text Box 18"/>
          <p:cNvSpPr txBox="1">
            <a:spLocks noChangeArrowheads="1"/>
          </p:cNvSpPr>
          <p:nvPr/>
        </p:nvSpPr>
        <p:spPr bwMode="auto">
          <a:xfrm>
            <a:off x="1295400" y="1219200"/>
            <a:ext cx="3429000" cy="3698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sz="1800" dirty="0">
                <a:solidFill>
                  <a:srgbClr val="0033CC"/>
                </a:solidFill>
                <a:latin typeface="Comic Sans MS"/>
                <a:cs typeface="Comic Sans MS"/>
              </a:rPr>
              <a:t>Arrival direction from the sky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052513"/>
            <a:ext cx="8815387" cy="290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3"/>
          <p:cNvSpPr>
            <a:spLocks noGrp="1" noChangeArrowheads="1"/>
          </p:cNvSpPr>
          <p:nvPr>
            <p:ph type="title"/>
          </p:nvPr>
        </p:nvSpPr>
        <p:spPr>
          <a:xfrm>
            <a:off x="893763" y="363538"/>
            <a:ext cx="7358062" cy="627062"/>
          </a:xfrm>
        </p:spPr>
        <p:txBody>
          <a:bodyPr rIns="35717"/>
          <a:lstStyle/>
          <a:p>
            <a:pPr algn="ctr" defTabSz="914400" eaLnBrk="1" hangingPunct="1"/>
            <a:r>
              <a:rPr lang="en-US" sz="3200" b="1" dirty="0" smtClean="0">
                <a:solidFill>
                  <a:srgbClr val="FF0000"/>
                </a:solidFill>
                <a:latin typeface="Verdana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VERITAS: Fall 2007</a:t>
            </a:r>
            <a:endParaRPr lang="en-US" sz="3200" b="1" dirty="0">
              <a:solidFill>
                <a:srgbClr val="FF0000"/>
              </a:solidFill>
              <a:latin typeface="Verdana" pitchFamily="-65" charset="0"/>
              <a:ea typeface="ＭＳ Ｐゴシック" pitchFamily="-65" charset="-128"/>
              <a:cs typeface="ＭＳ Ｐゴシック" pitchFamily="-65" charset="-128"/>
              <a:sym typeface="Comic Sans MS" pitchFamily="-65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" y="4114799"/>
            <a:ext cx="8991600" cy="2482335"/>
          </a:xfrm>
          <a:prstGeom prst="rect">
            <a:avLst/>
          </a:prstGeom>
        </p:spPr>
        <p:txBody>
          <a:bodyPr numCol="2">
            <a:spAutoFit/>
          </a:bodyPr>
          <a:lstStyle/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Smithsonian Astrophysical Observatory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Purdue University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Iowa State University 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Washington University in St. Louis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University of Chicago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University of Utah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University of California, Los Angeles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McGill University, Montreal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University College Dublin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University of Leeds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Adler Planetarium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Argonne National Laboratory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Barnard College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DePauw University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</a:t>
            </a:r>
            <a:r>
              <a:rPr lang="en-US" sz="1200" b="1" dirty="0" err="1">
                <a:solidFill>
                  <a:srgbClr val="000000"/>
                </a:solidFill>
              </a:rPr>
              <a:t>Bartol</a:t>
            </a:r>
            <a:r>
              <a:rPr lang="en-US" sz="1200" b="1" dirty="0">
                <a:solidFill>
                  <a:srgbClr val="000000"/>
                </a:solidFill>
              </a:rPr>
              <a:t> Research Institute/ University of Delaware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Grinnell College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University of California, Santa Cruz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University of Iowa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University of Massachusetts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Cork Institute of Technology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Galway Mayo Institute of Technology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National University of Ireland Galway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endParaRPr lang="en-US" sz="1200" b="1" dirty="0">
              <a:solidFill>
                <a:srgbClr val="000000"/>
              </a:solidFill>
            </a:endParaRP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~25 Associate Members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052513"/>
            <a:ext cx="8815387" cy="290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3"/>
          <p:cNvSpPr>
            <a:spLocks noGrp="1" noChangeArrowheads="1"/>
          </p:cNvSpPr>
          <p:nvPr>
            <p:ph type="title"/>
          </p:nvPr>
        </p:nvSpPr>
        <p:spPr>
          <a:xfrm>
            <a:off x="893763" y="363538"/>
            <a:ext cx="7358062" cy="627062"/>
          </a:xfrm>
        </p:spPr>
        <p:txBody>
          <a:bodyPr rIns="35717"/>
          <a:lstStyle/>
          <a:p>
            <a:pPr algn="ctr" defTabSz="914400" eaLnBrk="1" hangingPunct="1"/>
            <a:r>
              <a:rPr lang="en-US" sz="3200" b="1" dirty="0" smtClean="0">
                <a:solidFill>
                  <a:srgbClr val="FF0000"/>
                </a:solidFill>
                <a:latin typeface="Verdana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VERITAS: Fall 2009</a:t>
            </a:r>
            <a:endParaRPr lang="en-US" sz="3200" b="1" dirty="0">
              <a:solidFill>
                <a:srgbClr val="FF0000"/>
              </a:solidFill>
              <a:latin typeface="Verdana" pitchFamily="-65" charset="0"/>
              <a:ea typeface="ＭＳ Ｐゴシック" pitchFamily="-65" charset="-128"/>
              <a:cs typeface="ＭＳ Ｐゴシック" pitchFamily="-65" charset="-128"/>
              <a:sym typeface="Comic Sans MS" pitchFamily="-65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" y="4114799"/>
            <a:ext cx="8991600" cy="2482335"/>
          </a:xfrm>
          <a:prstGeom prst="rect">
            <a:avLst/>
          </a:prstGeom>
        </p:spPr>
        <p:txBody>
          <a:bodyPr numCol="2">
            <a:spAutoFit/>
          </a:bodyPr>
          <a:lstStyle/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Smithsonian Astrophysical Observatory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Purdue University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Iowa State University 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Washington University in St. Louis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University of Chicago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University of Utah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University of California, Los Angeles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McGill University, Montreal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University College Dublin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University of Leeds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Adler Planetarium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Argonne National Laboratory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Barnard College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DePauw University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</a:t>
            </a:r>
            <a:r>
              <a:rPr lang="en-US" sz="1200" b="1" dirty="0" err="1">
                <a:solidFill>
                  <a:srgbClr val="000000"/>
                </a:solidFill>
              </a:rPr>
              <a:t>Bartol</a:t>
            </a:r>
            <a:r>
              <a:rPr lang="en-US" sz="1200" b="1" dirty="0">
                <a:solidFill>
                  <a:srgbClr val="000000"/>
                </a:solidFill>
              </a:rPr>
              <a:t> Research Institute/ University of Delaware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Grinnell College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University of California, Santa Cruz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University of Iowa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University of Massachusetts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Cork Institute of Technology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Galway Mayo Institute of Technology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National University of Ireland Galway</a:t>
            </a: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endParaRPr lang="en-US" sz="1200" b="1" dirty="0">
              <a:solidFill>
                <a:srgbClr val="000000"/>
              </a:solidFill>
            </a:endParaRPr>
          </a:p>
          <a:p>
            <a:pPr>
              <a:buClr>
                <a:srgbClr val="FF00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</a:rPr>
              <a:t> ~25 Associate Members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784" y="1047553"/>
            <a:ext cx="8814816" cy="291484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21" descr="full_basecamp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1066800"/>
            <a:ext cx="7237412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990600" y="2030413"/>
            <a:ext cx="1212850" cy="585787"/>
          </a:xfrm>
          <a:prstGeom prst="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sz="1600" b="1" dirty="0">
                <a:solidFill>
                  <a:srgbClr val="000000"/>
                </a:solidFill>
                <a:latin typeface="Calibri" charset="0"/>
              </a:rPr>
              <a:t>T4</a:t>
            </a:r>
          </a:p>
          <a:p>
            <a:pPr eaLnBrk="1" hangingPunct="1"/>
            <a:r>
              <a:rPr lang="en-GB" sz="1600" b="1" dirty="0">
                <a:solidFill>
                  <a:srgbClr val="000000"/>
                </a:solidFill>
                <a:latin typeface="Calibri" charset="0"/>
              </a:rPr>
              <a:t>Spring 2007</a:t>
            </a:r>
          </a:p>
        </p:txBody>
      </p:sp>
      <p:sp>
        <p:nvSpPr>
          <p:cNvPr id="23" name="Oval 6"/>
          <p:cNvSpPr>
            <a:spLocks noChangeAspect="1" noChangeArrowheads="1"/>
          </p:cNvSpPr>
          <p:nvPr/>
        </p:nvSpPr>
        <p:spPr bwMode="auto">
          <a:xfrm>
            <a:off x="3430587" y="4583113"/>
            <a:ext cx="642938" cy="617537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3154362" y="5224463"/>
            <a:ext cx="1244600" cy="584200"/>
          </a:xfrm>
          <a:prstGeom prst="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sz="1600" b="1">
                <a:solidFill>
                  <a:srgbClr val="000000"/>
                </a:solidFill>
                <a:latin typeface="Calibri" charset="0"/>
              </a:rPr>
              <a:t>T2</a:t>
            </a:r>
          </a:p>
          <a:p>
            <a:pPr eaLnBrk="1" hangingPunct="1"/>
            <a:r>
              <a:rPr lang="en-GB" sz="1600" b="1">
                <a:solidFill>
                  <a:srgbClr val="000000"/>
                </a:solidFill>
                <a:latin typeface="Calibri" charset="0"/>
              </a:rPr>
              <a:t>Spring 2006</a:t>
            </a:r>
          </a:p>
        </p:txBody>
      </p:sp>
      <p:sp>
        <p:nvSpPr>
          <p:cNvPr id="26" name="Text Box 19"/>
          <p:cNvSpPr txBox="1">
            <a:spLocks noChangeArrowheads="1"/>
          </p:cNvSpPr>
          <p:nvPr/>
        </p:nvSpPr>
        <p:spPr bwMode="auto">
          <a:xfrm>
            <a:off x="4087812" y="1271588"/>
            <a:ext cx="1060450" cy="531812"/>
          </a:xfrm>
          <a:prstGeom prst="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sz="1600" b="1">
                <a:solidFill>
                  <a:srgbClr val="000000"/>
                </a:solidFill>
                <a:latin typeface="Calibri" charset="0"/>
              </a:rPr>
              <a:t>T3</a:t>
            </a:r>
          </a:p>
          <a:p>
            <a:pPr eaLnBrk="1" hangingPunct="1"/>
            <a:r>
              <a:rPr lang="en-GB" sz="1600" b="1">
                <a:solidFill>
                  <a:srgbClr val="000000"/>
                </a:solidFill>
                <a:latin typeface="Calibri" charset="0"/>
              </a:rPr>
              <a:t>Fall 2006</a:t>
            </a:r>
          </a:p>
        </p:txBody>
      </p:sp>
      <p:sp>
        <p:nvSpPr>
          <p:cNvPr id="27" name="Text Box 16"/>
          <p:cNvSpPr txBox="1">
            <a:spLocks noChangeArrowheads="1"/>
          </p:cNvSpPr>
          <p:nvPr/>
        </p:nvSpPr>
        <p:spPr bwMode="auto">
          <a:xfrm>
            <a:off x="1141412" y="4549775"/>
            <a:ext cx="1193800" cy="542925"/>
          </a:xfrm>
          <a:prstGeom prst="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sz="1600" b="1">
                <a:solidFill>
                  <a:srgbClr val="000000"/>
                </a:solidFill>
                <a:latin typeface="Calibri" charset="0"/>
              </a:rPr>
              <a:t>T1</a:t>
            </a:r>
          </a:p>
          <a:p>
            <a:pPr eaLnBrk="1" hangingPunct="1"/>
            <a:r>
              <a:rPr lang="en-GB" sz="1600" b="1">
                <a:solidFill>
                  <a:srgbClr val="000000"/>
                </a:solidFill>
                <a:latin typeface="Calibri" charset="0"/>
              </a:rPr>
              <a:t>Spring 2005</a:t>
            </a:r>
          </a:p>
        </p:txBody>
      </p:sp>
      <p:sp>
        <p:nvSpPr>
          <p:cNvPr id="31" name="Oval 6"/>
          <p:cNvSpPr>
            <a:spLocks noChangeAspect="1" noChangeArrowheads="1"/>
          </p:cNvSpPr>
          <p:nvPr/>
        </p:nvSpPr>
        <p:spPr bwMode="auto">
          <a:xfrm>
            <a:off x="1822450" y="3908425"/>
            <a:ext cx="642937" cy="6191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33" name="Oval 6"/>
          <p:cNvSpPr>
            <a:spLocks noChangeAspect="1" noChangeArrowheads="1"/>
          </p:cNvSpPr>
          <p:nvPr/>
        </p:nvSpPr>
        <p:spPr bwMode="auto">
          <a:xfrm>
            <a:off x="3286125" y="1439863"/>
            <a:ext cx="642937" cy="623887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4589" name="Line 9"/>
          <p:cNvSpPr>
            <a:spLocks noChangeShapeType="1"/>
          </p:cNvSpPr>
          <p:nvPr/>
        </p:nvSpPr>
        <p:spPr bwMode="auto">
          <a:xfrm>
            <a:off x="3638550" y="2062163"/>
            <a:ext cx="69850" cy="24717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3704335" y="2472407"/>
            <a:ext cx="9953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sz="2000" b="1" dirty="0">
                <a:solidFill>
                  <a:srgbClr val="FF0000"/>
                </a:solidFill>
                <a:effectLst>
                  <a:glow rad="228600">
                    <a:schemeClr val="accent5">
                      <a:alpha val="75000"/>
                    </a:schemeClr>
                  </a:glow>
                </a:effectLst>
                <a:latin typeface="Verdana" pitchFamily="-65" charset="0"/>
              </a:rPr>
              <a:t>108m</a:t>
            </a:r>
          </a:p>
        </p:txBody>
      </p:sp>
      <p:pic>
        <p:nvPicPr>
          <p:cNvPr id="16" name="Picture 28" descr="full_basecamp.JPG"/>
          <p:cNvPicPr>
            <a:picLocks noChangeAspect="1"/>
          </p:cNvPicPr>
          <p:nvPr/>
        </p:nvPicPr>
        <p:blipFill>
          <a:blip r:embed="rId3"/>
          <a:srcRect l="32314" t="6120" r="60320" b="79201"/>
          <a:stretch>
            <a:fillRect/>
          </a:stretch>
        </p:blipFill>
        <p:spPr bwMode="auto">
          <a:xfrm>
            <a:off x="1828800" y="2743200"/>
            <a:ext cx="526679" cy="67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Oval 6"/>
          <p:cNvSpPr>
            <a:spLocks noChangeAspect="1" noChangeArrowheads="1"/>
          </p:cNvSpPr>
          <p:nvPr/>
        </p:nvSpPr>
        <p:spPr bwMode="auto">
          <a:xfrm>
            <a:off x="1762125" y="2722563"/>
            <a:ext cx="642937" cy="6191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21" descr="full_basecamp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1066800"/>
            <a:ext cx="7237412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990600" y="2030413"/>
            <a:ext cx="1212850" cy="585787"/>
          </a:xfrm>
          <a:prstGeom prst="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sz="1600" b="1" dirty="0">
                <a:solidFill>
                  <a:srgbClr val="000000"/>
                </a:solidFill>
                <a:latin typeface="Calibri" charset="0"/>
              </a:rPr>
              <a:t>T4</a:t>
            </a:r>
          </a:p>
          <a:p>
            <a:pPr eaLnBrk="1" hangingPunct="1"/>
            <a:r>
              <a:rPr lang="en-GB" sz="1600" b="1" dirty="0">
                <a:solidFill>
                  <a:srgbClr val="000000"/>
                </a:solidFill>
                <a:latin typeface="Calibri" charset="0"/>
              </a:rPr>
              <a:t>Spring 2007</a:t>
            </a:r>
          </a:p>
        </p:txBody>
      </p:sp>
      <p:sp>
        <p:nvSpPr>
          <p:cNvPr id="23" name="Oval 6"/>
          <p:cNvSpPr>
            <a:spLocks noChangeAspect="1" noChangeArrowheads="1"/>
          </p:cNvSpPr>
          <p:nvPr/>
        </p:nvSpPr>
        <p:spPr bwMode="auto">
          <a:xfrm>
            <a:off x="3430587" y="4583113"/>
            <a:ext cx="642938" cy="617537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3154362" y="5224463"/>
            <a:ext cx="1244600" cy="584200"/>
          </a:xfrm>
          <a:prstGeom prst="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sz="1600" b="1">
                <a:solidFill>
                  <a:srgbClr val="000000"/>
                </a:solidFill>
                <a:latin typeface="Calibri" charset="0"/>
              </a:rPr>
              <a:t>T2</a:t>
            </a:r>
          </a:p>
          <a:p>
            <a:pPr eaLnBrk="1" hangingPunct="1"/>
            <a:r>
              <a:rPr lang="en-GB" sz="1600" b="1">
                <a:solidFill>
                  <a:srgbClr val="000000"/>
                </a:solidFill>
                <a:latin typeface="Calibri" charset="0"/>
              </a:rPr>
              <a:t>Spring 2006</a:t>
            </a:r>
          </a:p>
        </p:txBody>
      </p:sp>
      <p:sp>
        <p:nvSpPr>
          <p:cNvPr id="26" name="Text Box 19"/>
          <p:cNvSpPr txBox="1">
            <a:spLocks noChangeArrowheads="1"/>
          </p:cNvSpPr>
          <p:nvPr/>
        </p:nvSpPr>
        <p:spPr bwMode="auto">
          <a:xfrm>
            <a:off x="4087812" y="1271588"/>
            <a:ext cx="1060450" cy="531812"/>
          </a:xfrm>
          <a:prstGeom prst="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sz="1600" b="1">
                <a:solidFill>
                  <a:srgbClr val="000000"/>
                </a:solidFill>
                <a:latin typeface="Calibri" charset="0"/>
              </a:rPr>
              <a:t>T3</a:t>
            </a:r>
          </a:p>
          <a:p>
            <a:pPr eaLnBrk="1" hangingPunct="1"/>
            <a:r>
              <a:rPr lang="en-GB" sz="1600" b="1">
                <a:solidFill>
                  <a:srgbClr val="000000"/>
                </a:solidFill>
                <a:latin typeface="Calibri" charset="0"/>
              </a:rPr>
              <a:t>Fall 2006</a:t>
            </a:r>
          </a:p>
        </p:txBody>
      </p:sp>
      <p:sp>
        <p:nvSpPr>
          <p:cNvPr id="33" name="Oval 6"/>
          <p:cNvSpPr>
            <a:spLocks noChangeAspect="1" noChangeArrowheads="1"/>
          </p:cNvSpPr>
          <p:nvPr/>
        </p:nvSpPr>
        <p:spPr bwMode="auto">
          <a:xfrm>
            <a:off x="3286125" y="1439863"/>
            <a:ext cx="642937" cy="623887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solidFill>
                <a:srgbClr val="000000"/>
              </a:solidFill>
            </a:endParaRPr>
          </a:p>
        </p:txBody>
      </p:sp>
      <p:pic>
        <p:nvPicPr>
          <p:cNvPr id="16" name="Picture 28" descr="full_basecamp.JPG"/>
          <p:cNvPicPr>
            <a:picLocks noChangeAspect="1"/>
          </p:cNvPicPr>
          <p:nvPr/>
        </p:nvPicPr>
        <p:blipFill>
          <a:blip r:embed="rId3"/>
          <a:srcRect l="32314" t="6120" r="60320" b="79201"/>
          <a:stretch>
            <a:fillRect/>
          </a:stretch>
        </p:blipFill>
        <p:spPr bwMode="auto">
          <a:xfrm>
            <a:off x="1828800" y="2743200"/>
            <a:ext cx="526679" cy="67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Oval 6"/>
          <p:cNvSpPr>
            <a:spLocks noChangeAspect="1" noChangeArrowheads="1"/>
          </p:cNvSpPr>
          <p:nvPr/>
        </p:nvSpPr>
        <p:spPr bwMode="auto">
          <a:xfrm>
            <a:off x="1762125" y="2722563"/>
            <a:ext cx="642937" cy="6191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solidFill>
                <a:srgbClr val="000000"/>
              </a:solidFill>
            </a:endParaRPr>
          </a:p>
        </p:txBody>
      </p:sp>
      <p:pic>
        <p:nvPicPr>
          <p:cNvPr id="14" name="Picture 28" descr="full_basecamp.JPG"/>
          <p:cNvPicPr>
            <a:picLocks noChangeAspect="1"/>
          </p:cNvPicPr>
          <p:nvPr/>
        </p:nvPicPr>
        <p:blipFill>
          <a:blip r:embed="rId3"/>
          <a:srcRect l="32314" t="6120" r="60320" b="79201"/>
          <a:stretch>
            <a:fillRect/>
          </a:stretch>
        </p:blipFill>
        <p:spPr bwMode="auto">
          <a:xfrm>
            <a:off x="5819355" y="3350318"/>
            <a:ext cx="526679" cy="67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val 6"/>
          <p:cNvSpPr>
            <a:spLocks noChangeAspect="1" noChangeArrowheads="1"/>
          </p:cNvSpPr>
          <p:nvPr/>
        </p:nvSpPr>
        <p:spPr bwMode="auto">
          <a:xfrm>
            <a:off x="5764339" y="3390773"/>
            <a:ext cx="641350" cy="6191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6129464" y="2812923"/>
            <a:ext cx="1412875" cy="584200"/>
          </a:xfrm>
          <a:prstGeom prst="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sz="1600" b="1" dirty="0">
                <a:solidFill>
                  <a:srgbClr val="000000"/>
                </a:solidFill>
                <a:latin typeface="Calibri" charset="0"/>
              </a:rPr>
              <a:t>T1 relocated</a:t>
            </a:r>
          </a:p>
          <a:p>
            <a:pPr eaLnBrk="1" hangingPunct="1"/>
            <a:r>
              <a:rPr lang="en-GB" sz="1600" b="1" dirty="0">
                <a:solidFill>
                  <a:srgbClr val="000000"/>
                </a:solidFill>
                <a:latin typeface="Calibri" charset="0"/>
              </a:rPr>
              <a:t>Fall 2009</a:t>
            </a:r>
          </a:p>
        </p:txBody>
      </p:sp>
      <p:cxnSp>
        <p:nvCxnSpPr>
          <p:cNvPr id="18" name="Straight Arrow Connector 23"/>
          <p:cNvCxnSpPr>
            <a:cxnSpLocks noChangeShapeType="1"/>
          </p:cNvCxnSpPr>
          <p:nvPr/>
        </p:nvCxnSpPr>
        <p:spPr bwMode="auto">
          <a:xfrm flipV="1">
            <a:off x="2462017" y="3700809"/>
            <a:ext cx="3302304" cy="521071"/>
          </a:xfrm>
          <a:prstGeom prst="straightConnector1">
            <a:avLst/>
          </a:prstGeom>
          <a:noFill/>
          <a:ln w="76200">
            <a:solidFill>
              <a:srgbClr val="3366FF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Verdana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Verdana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Arial"/>
        <a:cs typeface="Arial"/>
      </a:majorFont>
      <a:minorFont>
        <a:latin typeface="Times New Roman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Verdana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Verdana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400" baseline="0" dirty="0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85306</TotalTime>
  <Words>2118</Words>
  <Application>Microsoft Macintosh PowerPoint</Application>
  <PresentationFormat>On-screen Show (4:3)</PresentationFormat>
  <Paragraphs>373</Paragraphs>
  <Slides>35</Slides>
  <Notes>31</Notes>
  <HiddenSlides>0</HiddenSlides>
  <MMClips>0</MMClips>
  <ScaleCrop>false</ScaleCrop>
  <HeadingPairs>
    <vt:vector size="4" baseType="variant">
      <vt:variant>
        <vt:lpstr>Design Template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Default Design</vt:lpstr>
      <vt:lpstr>1_Default Design</vt:lpstr>
      <vt:lpstr>2_Default Design</vt:lpstr>
      <vt:lpstr>Slide 1</vt:lpstr>
      <vt:lpstr>Galactic Sources with VERITAS</vt:lpstr>
      <vt:lpstr>VERITAS: Fall 2007</vt:lpstr>
      <vt:lpstr>VERITAS</vt:lpstr>
      <vt:lpstr>Data</vt:lpstr>
      <vt:lpstr>VERITAS: Fall 2007</vt:lpstr>
      <vt:lpstr>VERITAS: Fall 2009</vt:lpstr>
      <vt:lpstr>Slide 8</vt:lpstr>
      <vt:lpstr>Slide 9</vt:lpstr>
      <vt:lpstr>VERITAS Technical Performance</vt:lpstr>
      <vt:lpstr>VERITAS Technical Performance</vt:lpstr>
      <vt:lpstr>VERITAS Skymap</vt:lpstr>
      <vt:lpstr>VERITAS Sky Survey</vt:lpstr>
      <vt:lpstr>VERITAS Sky Survey II</vt:lpstr>
      <vt:lpstr>One Particularly Interesting Region</vt:lpstr>
      <vt:lpstr>VER J2019+407</vt:lpstr>
      <vt:lpstr>VER J2019+407 II</vt:lpstr>
      <vt:lpstr>Slide 18</vt:lpstr>
      <vt:lpstr>Slide 19</vt:lpstr>
      <vt:lpstr>Slide 20</vt:lpstr>
      <vt:lpstr> Why are these few so interesting?</vt:lpstr>
      <vt:lpstr>LS I +61° 303</vt:lpstr>
      <vt:lpstr>LS I +61° 303</vt:lpstr>
      <vt:lpstr>What’s going on?</vt:lpstr>
      <vt:lpstr>LS I +61° 303</vt:lpstr>
      <vt:lpstr>LS I +61° 303</vt:lpstr>
      <vt:lpstr>HESS J0632+057</vt:lpstr>
      <vt:lpstr>HESS J0632+057</vt:lpstr>
      <vt:lpstr>HESS J0632+057</vt:lpstr>
      <vt:lpstr>Slide 30</vt:lpstr>
      <vt:lpstr>Slide 31</vt:lpstr>
      <vt:lpstr>Slide 32</vt:lpstr>
      <vt:lpstr>Summary</vt:lpstr>
      <vt:lpstr>Open Questions</vt:lpstr>
      <vt:lpstr>Slide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Jamie Holder</cp:lastModifiedBy>
  <cp:revision>286</cp:revision>
  <dcterms:created xsi:type="dcterms:W3CDTF">2010-05-13T16:16:35Z</dcterms:created>
  <dcterms:modified xsi:type="dcterms:W3CDTF">2010-06-14T16:49:21Z</dcterms:modified>
</cp:coreProperties>
</file>