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8" r:id="rId7"/>
    <p:sldId id="270" r:id="rId8"/>
    <p:sldId id="261" r:id="rId9"/>
    <p:sldId id="271" r:id="rId10"/>
    <p:sldId id="272" r:id="rId11"/>
    <p:sldId id="273" r:id="rId12"/>
    <p:sldId id="291" r:id="rId13"/>
    <p:sldId id="262" r:id="rId14"/>
    <p:sldId id="264" r:id="rId15"/>
    <p:sldId id="288" r:id="rId16"/>
    <p:sldId id="289" r:id="rId17"/>
    <p:sldId id="274" r:id="rId18"/>
    <p:sldId id="275" r:id="rId19"/>
    <p:sldId id="284" r:id="rId20"/>
    <p:sldId id="287" r:id="rId21"/>
    <p:sldId id="290" r:id="rId22"/>
    <p:sldId id="285" r:id="rId23"/>
    <p:sldId id="292" r:id="rId24"/>
    <p:sldId id="283" r:id="rId25"/>
    <p:sldId id="266" r:id="rId26"/>
    <p:sldId id="269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none" baseline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1016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rgbClr val="FF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F2EA12-2BF2-B04E-B71D-3A2184BC1228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0A3B72-9A32-CE41-9E48-FE64DE7201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2612" y="6309361"/>
            <a:ext cx="2958117" cy="563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FF0000"/>
          </a:solidFill>
          <a:effectLst>
            <a:outerShdw blurRad="114300" dist="762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rgbClr val="0000FF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lazzat/Desktop/TALKS/10-11-Annapolis/stall_movie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811" y="282245"/>
            <a:ext cx="8597177" cy="2733611"/>
          </a:xfrm>
        </p:spPr>
        <p:txBody>
          <a:bodyPr>
            <a:normAutofit/>
          </a:bodyPr>
          <a:lstStyle/>
          <a:p>
            <a:r>
              <a:rPr lang="en-US" dirty="0" smtClean="0"/>
              <a:t>Massive Stars as the Progenitors of (long) Gamma-Ray Bursts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76879" y="3816965"/>
            <a:ext cx="4559109" cy="707784"/>
          </a:xfrm>
        </p:spPr>
        <p:txBody>
          <a:bodyPr/>
          <a:lstStyle/>
          <a:p>
            <a:r>
              <a:rPr lang="en-US" b="1" dirty="0" smtClean="0"/>
              <a:t>Davide Lazzati (NCSU)</a:t>
            </a:r>
          </a:p>
        </p:txBody>
      </p:sp>
      <p:pic>
        <p:nvPicPr>
          <p:cNvPr id="6" name="Picture 5" descr="3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9" y="3329334"/>
            <a:ext cx="3333220" cy="304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Renaissance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GRB030329-SN2003dh</a:t>
            </a:r>
          </a:p>
          <a:p>
            <a:endParaRPr lang="en-US" b="1" dirty="0"/>
          </a:p>
        </p:txBody>
      </p:sp>
      <p:pic>
        <p:nvPicPr>
          <p:cNvPr id="5" name="Picture 4" descr="030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17" y="1247421"/>
            <a:ext cx="4216794" cy="499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5182" y="5149246"/>
            <a:ext cx="212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Hjorth</a:t>
            </a:r>
            <a:r>
              <a:rPr lang="en-US" sz="1400" b="1" dirty="0" smtClean="0"/>
              <a:t> et al. 2003</a:t>
            </a:r>
          </a:p>
          <a:p>
            <a:r>
              <a:rPr lang="en-US" sz="1400" b="1" dirty="0" smtClean="0"/>
              <a:t> (also </a:t>
            </a:r>
            <a:r>
              <a:rPr lang="en-US" sz="1400" b="1" dirty="0" err="1" smtClean="0"/>
              <a:t>Stanek</a:t>
            </a:r>
            <a:r>
              <a:rPr lang="en-US" sz="1400" b="1" dirty="0" smtClean="0"/>
              <a:t> et al. 2003)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Renaissance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MacFadyen</a:t>
            </a:r>
            <a:r>
              <a:rPr lang="en-US" b="1" dirty="0" smtClean="0"/>
              <a:t> &amp; </a:t>
            </a:r>
            <a:r>
              <a:rPr lang="en-US" b="1" dirty="0" err="1" smtClean="0"/>
              <a:t>Woosley</a:t>
            </a:r>
            <a:r>
              <a:rPr lang="en-US" b="1" dirty="0" smtClean="0"/>
              <a:t> (1999) and </a:t>
            </a:r>
            <a:r>
              <a:rPr lang="en-US" b="1" dirty="0" err="1" smtClean="0"/>
              <a:t>Aloy</a:t>
            </a:r>
            <a:r>
              <a:rPr lang="en-US" b="1" dirty="0" smtClean="0"/>
              <a:t> et al. (2000)</a:t>
            </a:r>
          </a:p>
          <a:p>
            <a:endParaRPr lang="en-US" b="1" dirty="0"/>
          </a:p>
        </p:txBody>
      </p:sp>
      <p:pic>
        <p:nvPicPr>
          <p:cNvPr id="5" name="Picture 4" descr="macf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9" y="2762980"/>
            <a:ext cx="3379193" cy="3818543"/>
          </a:xfrm>
          <a:prstGeom prst="rect">
            <a:avLst/>
          </a:prstGeom>
        </p:spPr>
      </p:pic>
      <p:pic>
        <p:nvPicPr>
          <p:cNvPr id="6" name="Picture 5" descr="al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927" y="2362703"/>
            <a:ext cx="494690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0413"/>
            <a:ext cx="8229600" cy="469485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Modern</a:t>
            </a:r>
            <a:br>
              <a:rPr lang="en-US" sz="7200" dirty="0" smtClean="0"/>
            </a:br>
            <a:r>
              <a:rPr lang="en-US" sz="7200" dirty="0" smtClean="0"/>
              <a:t>Era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92784"/>
            <a:ext cx="8229600" cy="1530930"/>
          </a:xfrm>
        </p:spPr>
        <p:txBody>
          <a:bodyPr>
            <a:noAutofit/>
          </a:bodyPr>
          <a:lstStyle/>
          <a:p>
            <a:r>
              <a:rPr lang="en-US" sz="4400" dirty="0" smtClean="0"/>
              <a:t>Modern Era: </a:t>
            </a:r>
            <a:br>
              <a:rPr lang="en-US" sz="4400" dirty="0" smtClean="0"/>
            </a:br>
            <a:r>
              <a:rPr lang="en-US" sz="4400" dirty="0" smtClean="0"/>
              <a:t>setting the stage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71134"/>
            <a:ext cx="9144000" cy="3704550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At least some long-duration </a:t>
            </a:r>
            <a:r>
              <a:rPr lang="en-US" b="1" dirty="0" err="1" smtClean="0"/>
              <a:t>GRBs</a:t>
            </a:r>
            <a:r>
              <a:rPr lang="en-US" b="1" dirty="0" smtClean="0"/>
              <a:t> are associated to the explosion of massive compact stars.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The two events are coeval to within less than 1 day.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If we release relativistic energy in the core of a massive compact star, we can get a relativistic jet outside of it.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Do all long </a:t>
            </a:r>
            <a:r>
              <a:rPr lang="en-US" sz="4800" dirty="0" err="1" smtClean="0"/>
              <a:t>GRBs</a:t>
            </a:r>
            <a:r>
              <a:rPr lang="en-US" sz="4800" dirty="0" smtClean="0"/>
              <a:t> have </a:t>
            </a:r>
            <a:r>
              <a:rPr lang="en-US" sz="4800" dirty="0" err="1" smtClean="0"/>
              <a:t>SNe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0000"/>
            <a:ext cx="9144000" cy="4709160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Every time we can see one we do see it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But we cannot see </a:t>
            </a:r>
            <a:r>
              <a:rPr lang="en-US" b="1" dirty="0" err="1" smtClean="0"/>
              <a:t>SNe</a:t>
            </a:r>
            <a:r>
              <a:rPr lang="en-US" b="1" dirty="0" smtClean="0"/>
              <a:t> at </a:t>
            </a:r>
            <a:r>
              <a:rPr lang="en-US" b="1" dirty="0" err="1" smtClean="0"/>
              <a:t>z</a:t>
            </a:r>
            <a:r>
              <a:rPr lang="en-US" b="1" dirty="0" smtClean="0"/>
              <a:t>&gt;1, where most </a:t>
            </a:r>
            <a:r>
              <a:rPr lang="en-US" b="1" dirty="0" err="1" smtClean="0"/>
              <a:t>GRBs</a:t>
            </a:r>
            <a:r>
              <a:rPr lang="en-US" b="1" dirty="0" smtClean="0"/>
              <a:t> are observed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At least two long durations </a:t>
            </a:r>
            <a:r>
              <a:rPr lang="en-US" b="1" dirty="0" err="1" smtClean="0"/>
              <a:t>GRBs</a:t>
            </a:r>
            <a:r>
              <a:rPr lang="en-US" b="1" dirty="0" smtClean="0"/>
              <a:t> with no SN, but probably misclassification or evidence that the long-short classification is not physical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“No SN” does not necessarily implies “no stellar progenitor” (</a:t>
            </a:r>
            <a:r>
              <a:rPr lang="en-US" b="1" baseline="30000" dirty="0" smtClean="0"/>
              <a:t>56</a:t>
            </a:r>
            <a:r>
              <a:rPr lang="en-US" b="1" dirty="0" smtClean="0"/>
              <a:t>Ni production issue, see next talk by S. </a:t>
            </a:r>
            <a:r>
              <a:rPr lang="en-US" b="1" dirty="0" err="1" smtClean="0"/>
              <a:t>Nagataki</a:t>
            </a:r>
            <a:r>
              <a:rPr lang="en-US" b="1" dirty="0" smtClean="0"/>
              <a:t>)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74849"/>
          </a:xfrm>
        </p:spPr>
        <p:txBody>
          <a:bodyPr>
            <a:noAutofit/>
          </a:bodyPr>
          <a:lstStyle/>
          <a:p>
            <a:r>
              <a:rPr lang="en-US" sz="4400" dirty="0" smtClean="0"/>
              <a:t>Nature of the central engine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75909"/>
            <a:ext cx="8229600" cy="2189050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Two main candidates: Black Hole Accretion Disk system, </a:t>
            </a:r>
            <a:r>
              <a:rPr lang="en-US" b="1" dirty="0" err="1" smtClean="0"/>
              <a:t>Magnetar</a:t>
            </a:r>
            <a:r>
              <a:rPr lang="en-US" b="1" dirty="0" smtClean="0"/>
              <a:t>. 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All require rotation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How to tell?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9133" y="3764959"/>
            <a:ext cx="2506060" cy="2246769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Associated NRO (Non-Relativistic Outflow) and implications on nucleosynthesis (better seen in No-GRB </a:t>
            </a:r>
            <a:r>
              <a:rPr lang="en-US" sz="2000" b="1" dirty="0" err="1" smtClean="0">
                <a:solidFill>
                  <a:srgbClr val="008000"/>
                </a:solidFill>
              </a:rPr>
              <a:t>SNe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571" y="3309011"/>
            <a:ext cx="3005951" cy="707886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Evidence of BH-</a:t>
            </a:r>
            <a:r>
              <a:rPr lang="en-US" sz="2000" b="1" dirty="0" err="1" smtClean="0">
                <a:solidFill>
                  <a:srgbClr val="008000"/>
                </a:solidFill>
              </a:rPr>
              <a:t>Sne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8000"/>
                </a:solidFill>
              </a:rPr>
              <a:t>e.g. SN1979C, SN2009kf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667" y="4509339"/>
            <a:ext cx="2425815" cy="1631216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Pre-explosion progenitor properties and/or or late-time engine emission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5571" y="4888343"/>
            <a:ext cx="1366244" cy="1015663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Very energetic events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27218"/>
            <a:ext cx="9144000" cy="1052165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Consequences on the GRB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79383"/>
            <a:ext cx="8229600" cy="5001039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Some 10</a:t>
            </a:r>
            <a:r>
              <a:rPr lang="en-US" b="1" baseline="30000" dirty="0" smtClean="0"/>
              <a:t>51</a:t>
            </a:r>
            <a:r>
              <a:rPr lang="en-US" b="1" dirty="0" smtClean="0"/>
              <a:t> erg of the true energy are lost in drilling the star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Opening angle evolution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Variability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Increased </a:t>
            </a:r>
            <a:r>
              <a:rPr lang="en-US" b="1" dirty="0" err="1" smtClean="0"/>
              <a:t>photospheric</a:t>
            </a:r>
            <a:r>
              <a:rPr lang="en-US" b="1" dirty="0" smtClean="0"/>
              <a:t> emission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X-ray flares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617343" y="1270641"/>
            <a:ext cx="4802023" cy="4759523"/>
            <a:chOff x="3617343" y="1270641"/>
            <a:chExt cx="4802023" cy="4759523"/>
          </a:xfrm>
        </p:grpSpPr>
        <p:pic>
          <p:nvPicPr>
            <p:cNvPr id="4" name="Picture 3" descr="opening_angl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343" y="1424530"/>
              <a:ext cx="4802023" cy="46056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40914" y="1270641"/>
              <a:ext cx="1762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Morsony</a:t>
              </a:r>
              <a:r>
                <a:rPr lang="en-US" sz="1400" b="1" dirty="0" smtClean="0"/>
                <a:t> et al. 2007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59972" y="1157241"/>
            <a:ext cx="5242963" cy="4217319"/>
            <a:chOff x="2959972" y="1270641"/>
            <a:chExt cx="5242963" cy="4217319"/>
          </a:xfrm>
        </p:grpSpPr>
        <p:pic>
          <p:nvPicPr>
            <p:cNvPr id="7" name="Picture 6" descr="l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9972" y="1555738"/>
              <a:ext cx="5242963" cy="39322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0914" y="1270641"/>
              <a:ext cx="1760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Morsony</a:t>
              </a:r>
              <a:r>
                <a:rPr lang="en-US" sz="1400" b="1" dirty="0" smtClean="0"/>
                <a:t> et al. 2010</a:t>
              </a:r>
              <a:endParaRPr lang="en-US" sz="1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92498" y="2023434"/>
            <a:ext cx="5326868" cy="4149040"/>
            <a:chOff x="3092498" y="2023434"/>
            <a:chExt cx="5326868" cy="4149040"/>
          </a:xfrm>
        </p:grpSpPr>
        <p:pic>
          <p:nvPicPr>
            <p:cNvPr id="12" name="Picture 11" descr="photospher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2498" y="2177323"/>
              <a:ext cx="5326868" cy="39951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11784" y="2023434"/>
              <a:ext cx="1889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Lazzati et al. in prep.</a:t>
              </a:r>
              <a:endParaRPr lang="en-US" sz="1400" b="1" dirty="0"/>
            </a:p>
          </p:txBody>
        </p:sp>
      </p:grpSp>
      <p:pic>
        <p:nvPicPr>
          <p:cNvPr id="15" name="Picture 14" descr="dtt_c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174" y="1093906"/>
            <a:ext cx="5108192" cy="383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many WR stars/type </a:t>
            </a:r>
            <a:r>
              <a:rPr lang="en-US" sz="3200" dirty="0" err="1" smtClean="0"/>
              <a:t>Ibc</a:t>
            </a:r>
            <a:r>
              <a:rPr lang="en-US" sz="3200" dirty="0" smtClean="0"/>
              <a:t> </a:t>
            </a:r>
            <a:r>
              <a:rPr lang="en-US" sz="3200" dirty="0" err="1" smtClean="0"/>
              <a:t>SNe</a:t>
            </a:r>
            <a:r>
              <a:rPr lang="en-US" sz="3200" dirty="0" smtClean="0"/>
              <a:t> produce </a:t>
            </a:r>
            <a:r>
              <a:rPr lang="en-US" sz="3200" dirty="0" err="1" smtClean="0"/>
              <a:t>GRBs</a:t>
            </a:r>
            <a:r>
              <a:rPr lang="en-US" sz="3200" dirty="0" smtClean="0"/>
              <a:t>? Why some do and some don’t?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91368"/>
            <a:ext cx="8229600" cy="274082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400" b="1" dirty="0" err="1" smtClean="0"/>
              <a:t>GRBs</a:t>
            </a:r>
            <a:r>
              <a:rPr lang="en-US" sz="2400" b="1" dirty="0" smtClean="0"/>
              <a:t> rate ~1% of type </a:t>
            </a:r>
            <a:r>
              <a:rPr lang="en-US" sz="2400" b="1" dirty="0" err="1" smtClean="0"/>
              <a:t>Ibc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SNe</a:t>
            </a:r>
            <a:r>
              <a:rPr lang="en-US" sz="2400" b="1" dirty="0" smtClean="0"/>
              <a:t>, 0.2% of all </a:t>
            </a:r>
            <a:r>
              <a:rPr lang="en-US" sz="2400" b="1" dirty="0" err="1" smtClean="0"/>
              <a:t>CCSNe</a:t>
            </a:r>
            <a:r>
              <a:rPr lang="en-US" sz="2400" b="1" dirty="0" smtClean="0"/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</a:rPr>
              <a:t>Podsiadlowski</a:t>
            </a:r>
            <a:r>
              <a:rPr lang="en-US" sz="1600" b="1" dirty="0" smtClean="0">
                <a:solidFill>
                  <a:schemeClr val="tx1"/>
                </a:solidFill>
              </a:rPr>
              <a:t> et al. 2004, </a:t>
            </a:r>
            <a:r>
              <a:rPr lang="en-US" sz="1600" b="1" dirty="0" err="1" smtClean="0">
                <a:solidFill>
                  <a:schemeClr val="tx1"/>
                </a:solidFill>
              </a:rPr>
              <a:t>Soderberg</a:t>
            </a:r>
            <a:r>
              <a:rPr lang="en-US" sz="1600" b="1" dirty="0" smtClean="0">
                <a:solidFill>
                  <a:schemeClr val="tx1"/>
                </a:solidFill>
              </a:rPr>
              <a:t> et al. 2010)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400" b="1" dirty="0" smtClean="0"/>
              <a:t>Special ingredient 1: rotation (for formation of BH)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400" b="1" dirty="0" smtClean="0"/>
              <a:t>Special ingredient 2: low </a:t>
            </a:r>
            <a:r>
              <a:rPr lang="en-US" sz="2400" b="1" dirty="0" err="1" smtClean="0"/>
              <a:t>metallicity</a:t>
            </a:r>
            <a:r>
              <a:rPr lang="en-US" sz="2400" b="1" dirty="0" smtClean="0"/>
              <a:t> (to keep angular momentum)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400" b="1" dirty="0" smtClean="0"/>
              <a:t>Special ingredient 3: </a:t>
            </a:r>
            <a:r>
              <a:rPr lang="en-US" sz="2400" b="1" dirty="0" err="1" smtClean="0"/>
              <a:t>binarity</a:t>
            </a:r>
            <a:r>
              <a:rPr lang="en-US" sz="2400" b="1" dirty="0" smtClean="0"/>
              <a:t>? (Controversial)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122" y="3902998"/>
            <a:ext cx="7348723" cy="209288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Best constraints from observations, still too many uncertainties on the theoretical side. Most models predict only a few per cent of </a:t>
            </a:r>
            <a:r>
              <a:rPr lang="en-US" sz="2800" b="1" dirty="0" err="1" smtClean="0">
                <a:solidFill>
                  <a:srgbClr val="008000"/>
                </a:solidFill>
              </a:rPr>
              <a:t>SNe</a:t>
            </a:r>
            <a:r>
              <a:rPr lang="en-US" sz="2800" b="1" dirty="0" smtClean="0">
                <a:solidFill>
                  <a:srgbClr val="008000"/>
                </a:solidFill>
              </a:rPr>
              <a:t> to be associated to a GRB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96144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Massive stars &amp; </a:t>
            </a:r>
            <a:r>
              <a:rPr lang="en-US" sz="4800" dirty="0" err="1" smtClean="0"/>
              <a:t>BROs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3920"/>
            <a:ext cx="8229600" cy="599803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BROs</a:t>
            </a:r>
            <a:r>
              <a:rPr lang="en-US" b="1" dirty="0" smtClean="0"/>
              <a:t> = Bipolar Relativistic Outflows</a:t>
            </a:r>
          </a:p>
          <a:p>
            <a:endParaRPr lang="en-US" b="1" dirty="0"/>
          </a:p>
        </p:txBody>
      </p:sp>
      <p:pic>
        <p:nvPicPr>
          <p:cNvPr id="5" name="Picture 4" descr="one_st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75" y="1723723"/>
            <a:ext cx="1922954" cy="192295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22789" y="2493448"/>
            <a:ext cx="3175233" cy="670419"/>
            <a:chOff x="5222789" y="2674888"/>
            <a:chExt cx="3175233" cy="670419"/>
          </a:xfrm>
        </p:grpSpPr>
        <p:sp>
          <p:nvSpPr>
            <p:cNvPr id="10" name="TextBox 9"/>
            <p:cNvSpPr txBox="1"/>
            <p:nvPr/>
          </p:nvSpPr>
          <p:spPr>
            <a:xfrm>
              <a:off x="7007898" y="2698976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Apparently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Normal SN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222789" y="2674888"/>
              <a:ext cx="1819120" cy="346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9780" y="3044156"/>
            <a:ext cx="2218264" cy="2195027"/>
            <a:chOff x="309780" y="3044156"/>
            <a:chExt cx="2218264" cy="2195027"/>
          </a:xfrm>
        </p:grpSpPr>
        <p:sp>
          <p:nvSpPr>
            <p:cNvPr id="26" name="Rounded Rectangle 25"/>
            <p:cNvSpPr/>
            <p:nvPr/>
          </p:nvSpPr>
          <p:spPr>
            <a:xfrm>
              <a:off x="309780" y="3044156"/>
              <a:ext cx="2153833" cy="2195027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3683" y="3787635"/>
              <a:ext cx="1904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When engine lasts long enough (</a:t>
              </a:r>
              <a:r>
                <a:rPr lang="en-US" b="1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dirty="0" smtClean="0">
                  <a:solidFill>
                    <a:srgbClr val="0000FF"/>
                  </a:solidFill>
                </a:rPr>
                <a:t>&gt;5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s</a:t>
              </a:r>
              <a:r>
                <a:rPr lang="en-US" b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~1% of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Ibc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63108" y="4141669"/>
            <a:ext cx="2394357" cy="2195027"/>
            <a:chOff x="2563108" y="4141669"/>
            <a:chExt cx="2394357" cy="2195027"/>
          </a:xfrm>
        </p:grpSpPr>
        <p:sp>
          <p:nvSpPr>
            <p:cNvPr id="30" name="Rounded Rectangle 29"/>
            <p:cNvSpPr/>
            <p:nvPr/>
          </p:nvSpPr>
          <p:spPr>
            <a:xfrm>
              <a:off x="2563108" y="4141669"/>
              <a:ext cx="2394357" cy="2195027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2662" y="4987964"/>
              <a:ext cx="22748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When the engine barely makes it to breakout (4.5&lt;</a:t>
              </a:r>
              <a:r>
                <a:rPr lang="en-US" b="1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dirty="0" smtClean="0">
                  <a:solidFill>
                    <a:srgbClr val="0000FF"/>
                  </a:solidFill>
                </a:rPr>
                <a:t>&lt;5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s</a:t>
              </a:r>
              <a:r>
                <a:rPr lang="en-US" b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~1% of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Ibc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564" y="6316525"/>
            <a:ext cx="5455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Rates from </a:t>
            </a:r>
            <a:r>
              <a:rPr lang="en-US" sz="1400" b="1" dirty="0" err="1" smtClean="0"/>
              <a:t>Podsiadlowski</a:t>
            </a:r>
            <a:r>
              <a:rPr lang="en-US" sz="1400" b="1" dirty="0" smtClean="0"/>
              <a:t> et al. 2004; </a:t>
            </a:r>
            <a:r>
              <a:rPr lang="en-US" sz="1400" b="1" dirty="0" err="1" smtClean="0"/>
              <a:t>Guetta</a:t>
            </a:r>
            <a:r>
              <a:rPr lang="en-US" sz="1400" b="1" dirty="0" smtClean="0"/>
              <a:t> &amp; Della Valle 2007; </a:t>
            </a:r>
          </a:p>
          <a:p>
            <a:r>
              <a:rPr lang="en-US" sz="1400" b="1" dirty="0" err="1" smtClean="0"/>
              <a:t>Soderberg</a:t>
            </a:r>
            <a:r>
              <a:rPr lang="en-US" sz="1400" b="1" dirty="0" smtClean="0"/>
              <a:t> et al. 2010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2869075"/>
            <a:ext cx="3182824" cy="777602"/>
            <a:chOff x="457200" y="2869075"/>
            <a:chExt cx="2842635" cy="777602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3277345"/>
              <a:ext cx="1768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Successful GRB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2023754" y="2869075"/>
              <a:ext cx="1276081" cy="498989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775878" y="3520466"/>
            <a:ext cx="1364188" cy="1465948"/>
            <a:chOff x="2682662" y="3520466"/>
            <a:chExt cx="1364188" cy="1465948"/>
          </a:xfrm>
        </p:grpSpPr>
        <p:sp>
          <p:nvSpPr>
            <p:cNvPr id="7" name="TextBox 6"/>
            <p:cNvSpPr txBox="1"/>
            <p:nvPr/>
          </p:nvSpPr>
          <p:spPr>
            <a:xfrm>
              <a:off x="2682662" y="4340083"/>
              <a:ext cx="1364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980425-like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Faint GRB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endCxn id="7" idx="0"/>
            </p:cNvCxnSpPr>
            <p:nvPr/>
          </p:nvCxnSpPr>
          <p:spPr>
            <a:xfrm rot="5400000">
              <a:off x="3231076" y="3654146"/>
              <a:ext cx="819618" cy="552257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74363" y="4340084"/>
            <a:ext cx="2304384" cy="2195026"/>
            <a:chOff x="5374363" y="4340084"/>
            <a:chExt cx="2304384" cy="2195026"/>
          </a:xfrm>
        </p:grpSpPr>
        <p:sp>
          <p:nvSpPr>
            <p:cNvPr id="29" name="Rounded Rectangle 28"/>
            <p:cNvSpPr/>
            <p:nvPr/>
          </p:nvSpPr>
          <p:spPr>
            <a:xfrm>
              <a:off x="5374363" y="4340084"/>
              <a:ext cx="2098455" cy="2195026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4277" y="4824850"/>
              <a:ext cx="21944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When the engine barely fails to break out (4&lt;</a:t>
              </a:r>
              <a:r>
                <a:rPr lang="en-US" b="1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dirty="0" smtClean="0">
                  <a:solidFill>
                    <a:srgbClr val="0000FF"/>
                  </a:solidFill>
                </a:rPr>
                <a:t>&lt;4.5s)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~1% of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Ibc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17178" y="2493448"/>
            <a:ext cx="1893719" cy="1973066"/>
            <a:chOff x="6917178" y="2493448"/>
            <a:chExt cx="1893719" cy="1973066"/>
          </a:xfrm>
        </p:grpSpPr>
        <p:sp>
          <p:nvSpPr>
            <p:cNvPr id="28" name="Rounded Rectangle 27"/>
            <p:cNvSpPr/>
            <p:nvPr/>
          </p:nvSpPr>
          <p:spPr>
            <a:xfrm>
              <a:off x="6917178" y="2493448"/>
              <a:ext cx="1893719" cy="1973066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41909" y="3107227"/>
              <a:ext cx="15950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Any time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E&lt;=10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51 </a:t>
              </a:r>
              <a:r>
                <a:rPr lang="en-US" b="1" dirty="0" smtClean="0">
                  <a:solidFill>
                    <a:srgbClr val="0000FF"/>
                  </a:solidFill>
                </a:rPr>
                <a:t>erg</a:t>
              </a:r>
            </a:p>
            <a:p>
              <a:r>
                <a:rPr lang="en-US" b="1" dirty="0" err="1" smtClean="0">
                  <a:solidFill>
                    <a:srgbClr val="0000FF"/>
                  </a:solidFill>
                </a:rPr>
                <a:t>t</a:t>
              </a:r>
              <a:r>
                <a:rPr lang="en-US" b="1" dirty="0" smtClean="0">
                  <a:solidFill>
                    <a:srgbClr val="0000FF"/>
                  </a:solidFill>
                </a:rPr>
                <a:t>&lt;4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s</a:t>
              </a:r>
              <a:endParaRPr lang="en-US" b="1" dirty="0" smtClean="0">
                <a:solidFill>
                  <a:srgbClr val="0000FF"/>
                </a:solidFill>
              </a:endParaRP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10% of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Ibc</a:t>
              </a:r>
              <a:r>
                <a:rPr lang="en-US" b="1" dirty="0" smtClean="0">
                  <a:solidFill>
                    <a:srgbClr val="008000"/>
                  </a:solidFill>
                </a:rPr>
                <a:t>???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22790" y="3369001"/>
            <a:ext cx="2122059" cy="1453620"/>
            <a:chOff x="5222790" y="3369001"/>
            <a:chExt cx="2122059" cy="1453620"/>
          </a:xfrm>
        </p:grpSpPr>
        <p:sp>
          <p:nvSpPr>
            <p:cNvPr id="8" name="TextBox 7"/>
            <p:cNvSpPr txBox="1"/>
            <p:nvPr/>
          </p:nvSpPr>
          <p:spPr>
            <a:xfrm>
              <a:off x="5397043" y="4453289"/>
              <a:ext cx="194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Radio-Bright SN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5193633" y="3398158"/>
              <a:ext cx="1060985" cy="1002672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all_movie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04860"/>
            <a:ext cx="9144000" cy="4572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78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BROs</a:t>
            </a:r>
            <a:r>
              <a:rPr lang="en-US" sz="4800" dirty="0" smtClean="0"/>
              <a:t>-induced </a:t>
            </a:r>
            <a:r>
              <a:rPr lang="en-US" sz="4800" dirty="0" err="1" smtClean="0"/>
              <a:t>SNe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21623" y="1564951"/>
            <a:ext cx="35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Symbol"/>
              </a:rPr>
              <a:t>r</a:t>
            </a:r>
            <a:endParaRPr lang="en-US" sz="2400" b="1" dirty="0">
              <a:solidFill>
                <a:srgbClr val="008000"/>
              </a:solidFill>
              <a:latin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63" y="4468048"/>
            <a:ext cx="358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v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4000" b="1" dirty="0" smtClean="0"/>
              <a:t>Prehistory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4000" b="1" dirty="0" smtClean="0"/>
              <a:t>History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4000" b="1" dirty="0" smtClean="0"/>
              <a:t>Modern Age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4000" b="1" dirty="0" smtClean="0"/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78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BROs</a:t>
            </a:r>
            <a:r>
              <a:rPr lang="en-US" sz="4800" dirty="0" smtClean="0"/>
              <a:t>-induced </a:t>
            </a:r>
            <a:r>
              <a:rPr lang="en-US" sz="4800" dirty="0" err="1" smtClean="0"/>
              <a:t>SNe</a:t>
            </a:r>
            <a:endParaRPr lang="en-US" sz="4800" dirty="0"/>
          </a:p>
        </p:txBody>
      </p:sp>
      <p:pic>
        <p:nvPicPr>
          <p:cNvPr id="4" name="Picture 3" descr="stall_r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76" y="1190838"/>
            <a:ext cx="5156924" cy="3867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6977" y="5058531"/>
            <a:ext cx="188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Lazzati et al. in prep.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6788"/>
            <a:ext cx="2619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None of 5 simulations succeeded in reproducing SN2009bb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8000"/>
                </a:solidFill>
              </a:rPr>
              <a:t>E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inj</a:t>
            </a:r>
            <a:r>
              <a:rPr lang="en-US" b="1" dirty="0" smtClean="0">
                <a:solidFill>
                  <a:srgbClr val="008000"/>
                </a:solidFill>
              </a:rPr>
              <a:t>=10</a:t>
            </a:r>
            <a:r>
              <a:rPr lang="en-US" b="1" baseline="30000" dirty="0" smtClean="0">
                <a:solidFill>
                  <a:srgbClr val="008000"/>
                </a:solidFill>
              </a:rPr>
              <a:t>51 </a:t>
            </a:r>
            <a:r>
              <a:rPr lang="en-US" b="1" dirty="0" smtClean="0">
                <a:solidFill>
                  <a:srgbClr val="008000"/>
                </a:solidFill>
              </a:rPr>
              <a:t>erg </a:t>
            </a:r>
          </a:p>
          <a:p>
            <a:r>
              <a:rPr lang="en-US" b="1" dirty="0" err="1" smtClean="0">
                <a:solidFill>
                  <a:srgbClr val="008000"/>
                </a:solidFill>
              </a:rPr>
              <a:t>t</a:t>
            </a:r>
            <a:r>
              <a:rPr lang="en-US" b="1" dirty="0" smtClean="0">
                <a:solidFill>
                  <a:srgbClr val="008000"/>
                </a:solidFill>
              </a:rPr>
              <a:t>=1, 3, 6 </a:t>
            </a:r>
            <a:r>
              <a:rPr lang="en-US" b="1" dirty="0" err="1" smtClean="0">
                <a:solidFill>
                  <a:srgbClr val="008000"/>
                </a:solidFill>
              </a:rPr>
              <a:t>s</a:t>
            </a: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b="1" dirty="0" smtClean="0">
                <a:solidFill>
                  <a:srgbClr val="FF0000"/>
                </a:solidFill>
              </a:rPr>
              <a:t>=3x10</a:t>
            </a:r>
            <a:r>
              <a:rPr lang="en-US" b="1" baseline="30000" dirty="0" smtClean="0">
                <a:solidFill>
                  <a:srgbClr val="FF0000"/>
                </a:solidFill>
              </a:rPr>
              <a:t>51</a:t>
            </a:r>
            <a:r>
              <a:rPr lang="en-US" b="1" dirty="0" smtClean="0">
                <a:solidFill>
                  <a:srgbClr val="FF0000"/>
                </a:solidFill>
              </a:rPr>
              <a:t> erg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=1, 3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3704" y="1386788"/>
            <a:ext cx="3798778" cy="609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78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BROs</a:t>
            </a:r>
            <a:r>
              <a:rPr lang="en-US" sz="4800" dirty="0" smtClean="0"/>
              <a:t>-induced </a:t>
            </a:r>
            <a:r>
              <a:rPr lang="en-US" sz="4800" dirty="0" err="1" smtClean="0"/>
              <a:t>SNe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52547" y="1440318"/>
            <a:ext cx="3141063" cy="1200328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Producing a 2009bb-like SN requires fine tuning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367" y="2075261"/>
            <a:ext cx="2829910" cy="1569660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All </a:t>
            </a:r>
            <a:r>
              <a:rPr lang="en-US" sz="2400" b="1" dirty="0" err="1" smtClean="0">
                <a:solidFill>
                  <a:srgbClr val="0000FF"/>
                </a:solidFill>
              </a:rPr>
              <a:t>SNe</a:t>
            </a:r>
            <a:r>
              <a:rPr lang="en-US" sz="2400" b="1" dirty="0" smtClean="0">
                <a:solidFill>
                  <a:srgbClr val="0000FF"/>
                </a:solidFill>
              </a:rPr>
              <a:t> with detectable BRO effects amount to ~3% of </a:t>
            </a:r>
            <a:r>
              <a:rPr lang="en-US" sz="2400" b="1" dirty="0" err="1" smtClean="0">
                <a:solidFill>
                  <a:srgbClr val="0000FF"/>
                </a:solidFill>
              </a:rPr>
              <a:t>Ibc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SNe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328449"/>
            <a:ext cx="2829910" cy="1938992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Models for the origin of </a:t>
            </a:r>
            <a:r>
              <a:rPr lang="en-US" sz="2400" b="1" dirty="0" err="1" smtClean="0">
                <a:solidFill>
                  <a:srgbClr val="0000FF"/>
                </a:solidFill>
              </a:rPr>
              <a:t>BROs</a:t>
            </a:r>
            <a:r>
              <a:rPr lang="en-US" sz="2400" b="1" dirty="0" smtClean="0">
                <a:solidFill>
                  <a:srgbClr val="0000FF"/>
                </a:solidFill>
              </a:rPr>
              <a:t> predict only a few per cent (&lt;1%) </a:t>
            </a:r>
            <a:r>
              <a:rPr lang="en-US" sz="2400" b="1" dirty="0" err="1" smtClean="0">
                <a:solidFill>
                  <a:srgbClr val="0000FF"/>
                </a:solidFill>
              </a:rPr>
              <a:t>Ibc</a:t>
            </a:r>
            <a:r>
              <a:rPr lang="en-US" sz="2400" b="1" dirty="0" smtClean="0">
                <a:solidFill>
                  <a:srgbClr val="0000FF"/>
                </a:solidFill>
              </a:rPr>
              <a:t> with </a:t>
            </a:r>
            <a:r>
              <a:rPr lang="en-US" sz="2400" b="1" dirty="0" err="1" smtClean="0">
                <a:solidFill>
                  <a:srgbClr val="0000FF"/>
                </a:solidFill>
              </a:rPr>
              <a:t>BROs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610" y="4297945"/>
            <a:ext cx="3124738" cy="1938992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Are </a:t>
            </a:r>
            <a:r>
              <a:rPr lang="en-US" sz="2400" b="1" dirty="0" err="1" smtClean="0">
                <a:solidFill>
                  <a:srgbClr val="008000"/>
                </a:solidFill>
              </a:rPr>
              <a:t>BROs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SNe</a:t>
            </a:r>
            <a:r>
              <a:rPr lang="en-US" sz="2400" b="1" dirty="0" smtClean="0">
                <a:solidFill>
                  <a:srgbClr val="008000"/>
                </a:solidFill>
              </a:rPr>
              <a:t> relevant cosmologically (e.g. for heavy elements inventory?)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Riddles</a:t>
            </a:r>
            <a:endParaRPr lang="en-US" sz="4800" dirty="0"/>
          </a:p>
        </p:txBody>
      </p:sp>
      <p:pic>
        <p:nvPicPr>
          <p:cNvPr id="5" name="Picture 4" descr="precurs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38" y="1600200"/>
            <a:ext cx="4582739" cy="3410202"/>
          </a:xfrm>
          <a:prstGeom prst="rect">
            <a:avLst/>
          </a:prstGeom>
        </p:spPr>
      </p:pic>
      <p:pic>
        <p:nvPicPr>
          <p:cNvPr id="6" name="Picture 5" descr="prec_shor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30" y="2540210"/>
            <a:ext cx="4312559" cy="32546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46198"/>
          </a:xfr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Precursors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Why are short and long </a:t>
            </a:r>
            <a:r>
              <a:rPr lang="en-US" b="1" dirty="0" err="1" smtClean="0"/>
              <a:t>GRBs</a:t>
            </a:r>
            <a:r>
              <a:rPr lang="en-US" b="1" dirty="0" smtClean="0"/>
              <a:t> so similar to each other?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Where are the winds?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7348" y="1232972"/>
            <a:ext cx="14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060124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Conclusions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69038" y="1417638"/>
            <a:ext cx="7007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What are the </a:t>
            </a:r>
            <a:r>
              <a:rPr lang="en-US" sz="2800" b="1" dirty="0" err="1" smtClean="0">
                <a:solidFill>
                  <a:srgbClr val="0000FF"/>
                </a:solidFill>
              </a:rPr>
              <a:t>BROs</a:t>
            </a:r>
            <a:r>
              <a:rPr lang="en-US" sz="2800" b="1" dirty="0" smtClean="0">
                <a:solidFill>
                  <a:srgbClr val="0000FF"/>
                </a:solidFill>
              </a:rPr>
              <a:t> engines, how they come about, how many of them?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116" y="2880412"/>
            <a:ext cx="3124738" cy="2308324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Better stellar evolution models to explain high incidence of engines in stripped massive stars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4765" y="4638150"/>
            <a:ext cx="3124738" cy="1200328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Better engine models (especially for the BH-AD case)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2091" y="2530505"/>
            <a:ext cx="3124738" cy="1200328"/>
          </a:xfrm>
          <a:prstGeom prst="rect">
            <a:avLst/>
          </a:prstGeom>
          <a:solidFill>
            <a:schemeClr val="accent1"/>
          </a:solidFill>
          <a:effectLst>
            <a:glow rad="101600">
              <a:schemeClr val="accent1">
                <a:alpha val="75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Better observational features to select </a:t>
            </a:r>
            <a:r>
              <a:rPr lang="en-US" sz="2400" b="1" dirty="0" err="1" smtClean="0">
                <a:solidFill>
                  <a:srgbClr val="008000"/>
                </a:solidFill>
              </a:rPr>
              <a:t>BROs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SNe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 forming </a:t>
            </a:r>
          </a:p>
          <a:p>
            <a:pPr>
              <a:buNone/>
            </a:pPr>
            <a:r>
              <a:rPr lang="en-US" dirty="0" smtClean="0"/>
              <a:t>     environments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ogg_fruc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63" y="1452892"/>
            <a:ext cx="4892656" cy="4856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968" y="5568053"/>
            <a:ext cx="196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Hogg &amp; </a:t>
            </a:r>
            <a:r>
              <a:rPr lang="en-US" sz="1400" b="1" dirty="0" err="1" smtClean="0"/>
              <a:t>Fruchter</a:t>
            </a:r>
            <a:r>
              <a:rPr lang="en-US" sz="1400" b="1" dirty="0" smtClean="0"/>
              <a:t> 1999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lines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i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12" y="1206973"/>
            <a:ext cx="5588000" cy="496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954" y="5414164"/>
            <a:ext cx="1361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Piro</a:t>
            </a:r>
            <a:r>
              <a:rPr lang="en-US" sz="1400" b="1" dirty="0" smtClean="0"/>
              <a:t> et al. 2000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explosion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lo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542" y="1417638"/>
            <a:ext cx="4376104" cy="488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3285" y="5568053"/>
            <a:ext cx="156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Bloom et al. 2002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Prehistory</a:t>
            </a:r>
            <a:endParaRPr lang="en-US" sz="4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err="1" smtClean="0"/>
              <a:t>Woosley</a:t>
            </a:r>
            <a:r>
              <a:rPr lang="en-US" b="1" dirty="0" smtClean="0"/>
              <a:t> 1993 “Gamma-Ray Bursts from stellar mass accretion disks around black holes”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 smtClean="0"/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err="1" smtClean="0"/>
              <a:t>Paczynski</a:t>
            </a:r>
            <a:r>
              <a:rPr lang="en-US" b="1" dirty="0" smtClean="0"/>
              <a:t> 1998 “Are Gamma-Ray Bursts in star forming regions?”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50000"/>
              <a:buNone/>
            </a:pPr>
            <a:r>
              <a:rPr lang="en-US" b="1" dirty="0" smtClean="0">
                <a:solidFill>
                  <a:srgbClr val="008000"/>
                </a:solidFill>
              </a:rPr>
              <a:t>                  Era of indirect evidence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Host Galaxies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Star forming environments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Location of explosion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Environment density &amp; density profile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Iron lines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b="1" dirty="0" smtClean="0"/>
              <a:t>GRB980425 - SN1998bw</a:t>
            </a:r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 smtClean="0"/>
          </a:p>
          <a:p>
            <a:pPr>
              <a:buClr>
                <a:srgbClr val="FF0000"/>
              </a:buClr>
              <a:buSzPct val="150000"/>
              <a:buFont typeface="Arial"/>
              <a:buChar char="•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Host Galaxies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 descr="grbhost_hs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18" y="1281445"/>
            <a:ext cx="3650184" cy="409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Environment density &amp; density profile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 descr="pan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85745"/>
            <a:ext cx="8686800" cy="3510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792" y="5696208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Panaitescu</a:t>
            </a:r>
            <a:r>
              <a:rPr lang="en-US" sz="1400" b="1" dirty="0" smtClean="0"/>
              <a:t> &amp; Kumar 2001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Middle Ages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GRB98045 - SN1998bw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 descr="1998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35" y="2154642"/>
            <a:ext cx="4338434" cy="3209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8701" y="1846865"/>
            <a:ext cx="170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Holland et al. 2002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0413"/>
            <a:ext cx="8229600" cy="469485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History: </a:t>
            </a:r>
            <a:br>
              <a:rPr lang="en-US" sz="7200" dirty="0" smtClean="0"/>
            </a:br>
            <a:r>
              <a:rPr lang="en-US" sz="7200" dirty="0" smtClean="0"/>
              <a:t>Renaissance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om_nat99_l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91" y="903646"/>
            <a:ext cx="3779570" cy="489120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History: Renaissance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SN Bumps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0552" y="5227843"/>
            <a:ext cx="156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Bloom et al. 1999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2158</TotalTime>
  <Words>865</Words>
  <Application>Microsoft Macintosh PowerPoint</Application>
  <PresentationFormat>On-screen Show (4:3)</PresentationFormat>
  <Paragraphs>129</Paragraphs>
  <Slides>27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Massive Stars as the Progenitors of (long) Gamma-Ray Bursts</vt:lpstr>
      <vt:lpstr>Outline</vt:lpstr>
      <vt:lpstr>Prehistory</vt:lpstr>
      <vt:lpstr>History: Middle Ages</vt:lpstr>
      <vt:lpstr>History: Middle Ages</vt:lpstr>
      <vt:lpstr>History: Middle Ages</vt:lpstr>
      <vt:lpstr>History: Middle Ages</vt:lpstr>
      <vt:lpstr>History:  Renaissance</vt:lpstr>
      <vt:lpstr>History: Renaissance</vt:lpstr>
      <vt:lpstr>History: Renaissance</vt:lpstr>
      <vt:lpstr>History: Renaissance</vt:lpstr>
      <vt:lpstr>Modern Era</vt:lpstr>
      <vt:lpstr>Modern Era:  setting the stage</vt:lpstr>
      <vt:lpstr>Do all long GRBs have SNe?</vt:lpstr>
      <vt:lpstr>Nature of the central engine</vt:lpstr>
      <vt:lpstr>Consequences on the GRB</vt:lpstr>
      <vt:lpstr>How many WR stars/type Ibc SNe produce GRBs? Why some do and some don’t?</vt:lpstr>
      <vt:lpstr>Massive stars &amp; BROs</vt:lpstr>
      <vt:lpstr>BROs-induced SNe</vt:lpstr>
      <vt:lpstr>BROs-induced SNe</vt:lpstr>
      <vt:lpstr>BROs-induced SNe</vt:lpstr>
      <vt:lpstr>Riddles</vt:lpstr>
      <vt:lpstr>Conclusions</vt:lpstr>
      <vt:lpstr>Slide 24</vt:lpstr>
      <vt:lpstr>History: Middle Ages</vt:lpstr>
      <vt:lpstr>History: Middle Ages</vt:lpstr>
      <vt:lpstr>History: Middle Ages</vt:lpstr>
    </vt:vector>
  </TitlesOfParts>
  <Company>NCSU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Relativistic </dc:title>
  <dc:creator>Davide Lazzati</dc:creator>
  <cp:lastModifiedBy>Davide Lazzati</cp:lastModifiedBy>
  <cp:revision>419</cp:revision>
  <dcterms:created xsi:type="dcterms:W3CDTF">2010-11-02T18:30:33Z</dcterms:created>
  <dcterms:modified xsi:type="dcterms:W3CDTF">2010-11-02T20:01:54Z</dcterms:modified>
</cp:coreProperties>
</file>