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7" r:id="rId3"/>
    <p:sldId id="289" r:id="rId4"/>
    <p:sldId id="295" r:id="rId5"/>
    <p:sldId id="334" r:id="rId6"/>
    <p:sldId id="311" r:id="rId7"/>
    <p:sldId id="293" r:id="rId8"/>
    <p:sldId id="326" r:id="rId9"/>
    <p:sldId id="329" r:id="rId10"/>
    <p:sldId id="330" r:id="rId11"/>
    <p:sldId id="331" r:id="rId12"/>
    <p:sldId id="332" r:id="rId13"/>
    <p:sldId id="33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58BE9-C19C-481C-AB53-9A5B7B375FF5}" type="datetimeFigureOut">
              <a:rPr lang="en-GB" smtClean="0"/>
              <a:pPr/>
              <a:t>03/06/2013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77BDF-43BE-43E1-ADC1-6C037E6CBD96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B888-6F73-4920-B87A-7EAF482EA0E8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F980-71A9-4EDF-BB8E-9C3268BB17CA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2D1-FFFB-4549-9084-0C3EC690A3A5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F3FC-BBF7-47F4-BEFC-F1E81BE5B193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191D-315D-489E-8743-DC3CDA04F569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FD60-38B8-4110-A883-E6A837DA533F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475E-0570-47F4-B7CB-F662C18228DB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099B-8A94-4F9C-9A99-2167E69B3CFF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3F9-69D1-4674-BBB6-8FDCCF046B3D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2D8-ACA4-4EF4-BB14-15E342312742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0FEB-1D51-4ADF-9657-6EEA971FDFBB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A087-1D23-4821-B45F-89C72809863E}" type="datetime1">
              <a:rPr lang="en-GB" smtClean="0"/>
              <a:pPr/>
              <a:t>03/06/2013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8CF7-1649-4ACE-8DD8-6FD83A3E595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rsten Berger\Desktop\spinning-black-hole_650x3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76872"/>
            <a:ext cx="6191250" cy="348615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83006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itchFamily="18" charset="0"/>
              </a:rPr>
              <a:t>Studying emission mechanisms of AGN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960512"/>
          </a:xfrm>
        </p:spPr>
        <p:txBody>
          <a:bodyPr>
            <a:normAutofit/>
          </a:bodyPr>
          <a:lstStyle/>
          <a:p>
            <a:r>
              <a:rPr lang="de-DE" sz="2000" i="1" dirty="0" smtClean="0">
                <a:latin typeface="Cambria" pitchFamily="18" charset="0"/>
                <a:ea typeface="Cambria Math" pitchFamily="18" charset="0"/>
              </a:rPr>
              <a:t>Dr. Karsten Berger</a:t>
            </a:r>
          </a:p>
          <a:p>
            <a:r>
              <a:rPr lang="en-US" sz="2000" dirty="0" smtClean="0">
                <a:latin typeface="Cambria" pitchFamily="18" charset="0"/>
                <a:ea typeface="Cambria Math" pitchFamily="18" charset="0"/>
              </a:rPr>
              <a:t>Fermi School, June 2013</a:t>
            </a:r>
            <a:endParaRPr lang="en-US" sz="2000" dirty="0">
              <a:latin typeface="Cambria" pitchFamily="18" charset="0"/>
              <a:ea typeface="Cambria Math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6156176" y="5397280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n-cs"/>
              </a:rPr>
              <a:t>©NASA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mbria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631825"/>
          </a:xfrm>
        </p:spPr>
        <p:txBody>
          <a:bodyPr/>
          <a:lstStyle/>
          <a:p>
            <a:r>
              <a:rPr lang="en-GB" sz="3200" smtClean="0"/>
              <a:t>Spectrum 2007</a:t>
            </a: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796088" y="6356350"/>
            <a:ext cx="2133600" cy="365125"/>
          </a:xfrm>
        </p:spPr>
        <p:txBody>
          <a:bodyPr/>
          <a:lstStyle/>
          <a:p>
            <a:pPr>
              <a:defRPr/>
            </a:pPr>
            <a:fld id="{04428679-FFC5-4BD8-A195-813A55032C2F}" type="slidenum">
              <a:rPr lang="de-DE" sz="1600" smtClean="0"/>
              <a:pPr>
                <a:defRPr/>
              </a:pPr>
              <a:t>10</a:t>
            </a:fld>
            <a:endParaRPr lang="de-DE" sz="1600" dirty="0"/>
          </a:p>
        </p:txBody>
      </p:sp>
      <p:sp>
        <p:nvSpPr>
          <p:cNvPr id="12" name="Textfeld 9"/>
          <p:cNvSpPr txBox="1">
            <a:spLocks noChangeArrowheads="1"/>
          </p:cNvSpPr>
          <p:nvPr/>
        </p:nvSpPr>
        <p:spPr bwMode="auto">
          <a:xfrm>
            <a:off x="341313" y="750888"/>
            <a:ext cx="86439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</a:rPr>
              <a:t>Very hard spectrum confirmed, photon index consistent with 2006 observations within errors (grey band corresponds to varying cut efficiencies)</a:t>
            </a:r>
          </a:p>
          <a:p>
            <a:pPr>
              <a:defRPr/>
            </a:pPr>
            <a:endParaRPr lang="en-GB" sz="2400" dirty="0">
              <a:latin typeface="+mn-lt"/>
            </a:endParaRPr>
          </a:p>
        </p:txBody>
      </p:sp>
      <p:pic>
        <p:nvPicPr>
          <p:cNvPr id="8" name="Inhaltsplatzhalter 7" descr="Spectru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2716" y="1855365"/>
            <a:ext cx="5918567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9762"/>
            <a:ext cx="8229600" cy="940966"/>
          </a:xfrm>
        </p:spPr>
        <p:txBody>
          <a:bodyPr/>
          <a:lstStyle/>
          <a:p>
            <a:r>
              <a:rPr lang="de-DE" dirty="0" smtClean="0"/>
              <a:t>SED 2007: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zone</a:t>
            </a:r>
            <a:r>
              <a:rPr lang="de-DE" dirty="0" smtClean="0"/>
              <a:t> SSC model</a:t>
            </a:r>
            <a:endParaRPr lang="en-GB" dirty="0"/>
          </a:p>
        </p:txBody>
      </p:sp>
      <p:pic>
        <p:nvPicPr>
          <p:cNvPr id="6" name="Inhaltsplatzhalter 5" descr="SED_2zoneSS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1196752"/>
            <a:ext cx="5472608" cy="5472608"/>
          </a:xfr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824F4-4AFB-4A5B-9398-39178F866E8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580112" y="1181065"/>
            <a:ext cx="36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Unfortunately no FERMI data yet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Blue line: emission inside the BLR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Red line: external </a:t>
            </a:r>
            <a:r>
              <a:rPr lang="en-US" sz="2400" dirty="0" err="1" smtClean="0"/>
              <a:t>compton</a:t>
            </a:r>
            <a:r>
              <a:rPr lang="en-US" sz="2400" dirty="0" smtClean="0"/>
              <a:t> emission outside the BLR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Pro: acceptable fit to the data, VHE emission region outside of dense photon fields: no problems with absorption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Con: twice the number of model parameters, more freedom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9762"/>
            <a:ext cx="8229600" cy="940966"/>
          </a:xfrm>
        </p:spPr>
        <p:txBody>
          <a:bodyPr/>
          <a:lstStyle/>
          <a:p>
            <a:r>
              <a:rPr lang="de-DE" dirty="0" smtClean="0"/>
              <a:t>SED 2007: </a:t>
            </a:r>
            <a:r>
              <a:rPr lang="de-DE" dirty="0" err="1" smtClean="0"/>
              <a:t>lepto-hadronic</a:t>
            </a:r>
            <a:r>
              <a:rPr lang="de-DE" dirty="0" smtClean="0"/>
              <a:t> model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824F4-4AFB-4A5B-9398-39178F866E80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8" name="Inhaltsplatzhalter 7" descr="SED_lepto-hadron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1" y="1052736"/>
            <a:ext cx="5328592" cy="5328592"/>
          </a:xfrm>
        </p:spPr>
      </p:pic>
      <p:sp>
        <p:nvSpPr>
          <p:cNvPr id="6" name="Textfeld 5"/>
          <p:cNvSpPr txBox="1"/>
          <p:nvPr/>
        </p:nvSpPr>
        <p:spPr>
          <a:xfrm>
            <a:off x="5364088" y="1052736"/>
            <a:ext cx="3600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Considers not only leptons but also protons in the jet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Synchrotron emission from electrons/protons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Symbol" pitchFamily="18" charset="2"/>
              </a:rPr>
              <a:t>g</a:t>
            </a:r>
            <a:r>
              <a:rPr lang="en-US" sz="2400" dirty="0" smtClean="0"/>
              <a:t>-rays from </a:t>
            </a:r>
            <a:r>
              <a:rPr lang="en-US" sz="2400" dirty="0" err="1" smtClean="0"/>
              <a:t>pion</a:t>
            </a:r>
            <a:r>
              <a:rPr lang="en-US" sz="2400" dirty="0" smtClean="0"/>
              <a:t> decay (p-p-collisions)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Pro: can also reproduce the data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Con: again large number of free parameters, many emission components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 smtClean="0"/>
              <a:t>Model </a:t>
            </a:r>
            <a:r>
              <a:rPr lang="de-DE" dirty="0" err="1" smtClean="0"/>
              <a:t>results</a:t>
            </a:r>
            <a:endParaRPr lang="en-GB" dirty="0"/>
          </a:p>
        </p:txBody>
      </p:sp>
      <p:pic>
        <p:nvPicPr>
          <p:cNvPr id="6" name="Inhaltsplatzhalter 5" descr="fit parameter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071" y="980728"/>
            <a:ext cx="9044303" cy="1335656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824F4-4AFB-4A5B-9398-39178F866E8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79512" y="2714144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Results are rather different depending on the model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 general trend: </a:t>
            </a:r>
            <a:r>
              <a:rPr lang="en-US" sz="2400" dirty="0" err="1" smtClean="0"/>
              <a:t>hadronic</a:t>
            </a:r>
            <a:r>
              <a:rPr lang="en-US" sz="2400" dirty="0" smtClean="0"/>
              <a:t> models have lower B and higher </a:t>
            </a:r>
            <a:r>
              <a:rPr lang="en-US" sz="2400" dirty="0" err="1" smtClean="0"/>
              <a:t>doppler</a:t>
            </a:r>
            <a:r>
              <a:rPr lang="en-US" sz="2400" dirty="0" smtClean="0"/>
              <a:t> factors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leaves us the problem that we still cannot precisely determine the physical properties in the AGN, since several solutions are viable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More observations are needed, especially short term variability can help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 smtClean="0"/>
              <a:t>Motivation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5058" name="Picture 2" descr="http://cdn.physorg.com/newman/gfx/news/2012/fermitele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7008779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eter-junglas.de/pers/astro/VieleFarben/images/bild06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64072"/>
          </a:xfrm>
          <a:prstGeom prst="rect">
            <a:avLst/>
          </a:prstGeom>
          <a:noFill/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5364088" y="6381328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1" u="none" strike="noStrike" kern="1200" cap="none" spc="0" normalizeH="0" baseline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n-cs"/>
              </a:rPr>
              <a:t>Cen</a:t>
            </a:r>
            <a:r>
              <a:rPr kumimoji="0" lang="en-US" sz="1600" b="0" i="1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n-cs"/>
              </a:rPr>
              <a:t> A</a:t>
            </a:r>
            <a:endParaRPr kumimoji="0" lang="en-US" sz="16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mbria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AGN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?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24578" name="Picture 2" descr="http://astronomyonline.org/Cosmology/Images/AG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3"/>
            <a:ext cx="7272808" cy="512328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US" dirty="0" err="1" smtClean="0"/>
              <a:t>Blandford-Znajek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en-US" dirty="0" smtClean="0"/>
              <a:t>Remember: black holes don‘t have hairs!!!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27650" name="Picture 2" descr="http://ned.ipac.caltech.edu/level5/Sept01/Wiita/Figures/fig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49026"/>
            <a:ext cx="5976764" cy="4727652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093296"/>
            <a:ext cx="2419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8483" y="6112215"/>
            <a:ext cx="695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2843808" y="6093296"/>
            <a:ext cx="122413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particles dominate in the jet?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052736"/>
            <a:ext cx="6347048" cy="52565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simplicity: usually only leptons are considered in the models</a:t>
            </a:r>
          </a:p>
          <a:p>
            <a:r>
              <a:rPr lang="en-US" dirty="0" smtClean="0"/>
              <a:t>Should include protons, and thus also </a:t>
            </a:r>
            <a:r>
              <a:rPr lang="en-US" dirty="0" err="1" smtClean="0"/>
              <a:t>Muons</a:t>
            </a:r>
            <a:r>
              <a:rPr lang="en-US" dirty="0" smtClean="0"/>
              <a:t>, </a:t>
            </a:r>
            <a:r>
              <a:rPr lang="en-US" dirty="0" err="1" smtClean="0"/>
              <a:t>Pions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Synchrotron radio from e+/e-, µ+/µ-</a:t>
            </a:r>
          </a:p>
          <a:p>
            <a:r>
              <a:rPr lang="en-US" dirty="0" smtClean="0"/>
              <a:t>Inverse </a:t>
            </a:r>
            <a:r>
              <a:rPr lang="en-US" dirty="0" err="1" smtClean="0"/>
              <a:t>compton</a:t>
            </a:r>
            <a:r>
              <a:rPr lang="en-US" dirty="0" smtClean="0"/>
              <a:t>, external </a:t>
            </a:r>
            <a:r>
              <a:rPr lang="en-US" dirty="0" err="1" smtClean="0"/>
              <a:t>compton</a:t>
            </a:r>
            <a:endParaRPr lang="en-US" dirty="0" smtClean="0"/>
          </a:p>
          <a:p>
            <a:r>
              <a:rPr lang="en-US" dirty="0" err="1" smtClean="0"/>
              <a:t>Pion</a:t>
            </a:r>
            <a:r>
              <a:rPr lang="en-US" dirty="0" smtClean="0"/>
              <a:t> decay…</a:t>
            </a:r>
          </a:p>
          <a:p>
            <a:r>
              <a:rPr lang="en-US" dirty="0" smtClean="0"/>
              <a:t>The exact jet composition is still under study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0962" name="Picture 2" descr="https://encrypted-tbn3.gstatic.com/images?q=tbn:ANd9GcTuLhkoTbEH6yGAVQUj48xeVtX4Ts5bmhtIpKhMtqZuO8uDbaaV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836712"/>
            <a:ext cx="2247900" cy="2038350"/>
          </a:xfrm>
          <a:prstGeom prst="rect">
            <a:avLst/>
          </a:prstGeom>
          <a:noFill/>
        </p:spPr>
      </p:pic>
      <p:pic>
        <p:nvPicPr>
          <p:cNvPr id="40964" name="Picture 4" descr="https://encrypted-tbn2.gstatic.com/images?q=tbn:ANd9GcQz5F0ciR1MVYFhno4RX6O-qXgSdBoAtFsVxorEnBv18ZHIf_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852936"/>
            <a:ext cx="2247900" cy="2038350"/>
          </a:xfrm>
          <a:prstGeom prst="rect">
            <a:avLst/>
          </a:prstGeom>
          <a:noFill/>
        </p:spPr>
      </p:pic>
      <p:pic>
        <p:nvPicPr>
          <p:cNvPr id="40966" name="Picture 6" descr="https://encrypted-tbn3.gstatic.com/images?q=tbn:ANd9GcQb9a2SeqP_VVsRQx3X57M73mZBHxaWUWp20Nf4IP3nBGVpMMu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6636" y="4847034"/>
            <a:ext cx="2247900" cy="20383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Blazar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8CF7-1649-4ACE-8DD8-6FD83A3E595C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5" name="Picture 9" descr="C:\Documents and Settings\hermi\My Documents\DISPUTATION\bllacspect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794"/>
          <a:stretch>
            <a:fillRect/>
          </a:stretch>
        </p:blipFill>
        <p:spPr bwMode="auto">
          <a:xfrm>
            <a:off x="22225" y="2656196"/>
            <a:ext cx="4535488" cy="22288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Picture 10" descr="C:\Documents and Settings\hermi\My Documents\DISPUTATION\quasarspectr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0954" y="2656196"/>
            <a:ext cx="4527550" cy="22288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331640" y="2132856"/>
            <a:ext cx="2176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80808"/>
                </a:solidFill>
              </a:rPr>
              <a:t>BL Lac object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4899025" y="2132856"/>
            <a:ext cx="414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80808"/>
                </a:solidFill>
              </a:rPr>
              <a:t>Flat spectrum radio quasar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7" descr="3c279at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814763"/>
            <a:ext cx="35718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10163" y="1876425"/>
            <a:ext cx="3962400" cy="2195513"/>
            <a:chOff x="288" y="756"/>
            <a:chExt cx="2496" cy="1596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88" y="756"/>
              <a:ext cx="2496" cy="1596"/>
              <a:chOff x="288" y="756"/>
              <a:chExt cx="2496" cy="1596"/>
            </a:xfrm>
          </p:grpSpPr>
          <p:pic>
            <p:nvPicPr>
              <p:cNvPr id="3085" name="Picture 6" descr="1253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b="19556"/>
              <a:stretch>
                <a:fillRect/>
              </a:stretch>
            </p:blipFill>
            <p:spPr bwMode="auto">
              <a:xfrm>
                <a:off x="288" y="912"/>
                <a:ext cx="2496" cy="1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86" name="Text Box 7"/>
              <p:cNvSpPr txBox="1">
                <a:spLocks noChangeArrowheads="1"/>
              </p:cNvSpPr>
              <p:nvPr/>
            </p:nvSpPr>
            <p:spPr bwMode="auto">
              <a:xfrm>
                <a:off x="1596" y="756"/>
                <a:ext cx="1053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1400" b="1"/>
                  <a:t>Wehrle et al. 1998</a:t>
                </a:r>
              </a:p>
            </p:txBody>
          </p:sp>
        </p:grpSp>
        <p:sp>
          <p:nvSpPr>
            <p:cNvPr id="3083" name="Line 26"/>
            <p:cNvSpPr>
              <a:spLocks noChangeShapeType="1"/>
            </p:cNvSpPr>
            <p:nvPr/>
          </p:nvSpPr>
          <p:spPr bwMode="auto">
            <a:xfrm>
              <a:off x="2538" y="1104"/>
              <a:ext cx="0" cy="6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Text Box 27"/>
            <p:cNvSpPr txBox="1">
              <a:spLocks noChangeArrowheads="1"/>
            </p:cNvSpPr>
            <p:nvPr/>
          </p:nvSpPr>
          <p:spPr bwMode="auto">
            <a:xfrm>
              <a:off x="2256" y="1706"/>
              <a:ext cx="42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00"/>
                  </a:solidFill>
                </a:rPr>
                <a:t>x100</a:t>
              </a:r>
            </a:p>
          </p:txBody>
        </p:sp>
      </p:grpSp>
      <p:sp>
        <p:nvSpPr>
          <p:cNvPr id="3076" name="Inhaltsplatzhalter 2"/>
          <p:cNvSpPr>
            <a:spLocks noGrp="1"/>
          </p:cNvSpPr>
          <p:nvPr>
            <p:ph idx="1"/>
          </p:nvPr>
        </p:nvSpPr>
        <p:spPr>
          <a:xfrm>
            <a:off x="285750" y="214312"/>
            <a:ext cx="8229600" cy="6239023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GB" dirty="0" smtClean="0"/>
              <a:t>	3C279 (z = 0.536)</a:t>
            </a:r>
            <a:endParaRPr lang="en-GB" sz="2400" dirty="0" smtClean="0"/>
          </a:p>
          <a:p>
            <a:pPr algn="ctr">
              <a:buFont typeface="Arial" pitchFamily="34" charset="0"/>
              <a:buNone/>
            </a:pPr>
            <a:endParaRPr lang="en-GB" sz="2400" dirty="0" smtClean="0"/>
          </a:p>
          <a:p>
            <a:r>
              <a:rPr lang="en-GB" sz="2400" dirty="0" smtClean="0"/>
              <a:t>Flat spectrum radio quasar (FSRQ)</a:t>
            </a:r>
          </a:p>
          <a:p>
            <a:r>
              <a:rPr lang="en-GB" sz="2400" dirty="0" smtClean="0"/>
              <a:t>Brightest AGN detected by EGRET (but see Fermi)</a:t>
            </a:r>
          </a:p>
          <a:p>
            <a:r>
              <a:rPr lang="en-GB" sz="2400" dirty="0" smtClean="0"/>
              <a:t>Very strong flares in 1991 and 1996</a:t>
            </a:r>
          </a:p>
          <a:p>
            <a:r>
              <a:rPr lang="en-GB" sz="2400" dirty="0" smtClean="0"/>
              <a:t>low states in 1992 and 1997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Variable on a scale of </a:t>
            </a:r>
            <a:r>
              <a:rPr lang="en-GB" sz="2400" baseline="-5000" dirty="0" smtClean="0"/>
              <a:t>~</a:t>
            </a:r>
            <a:r>
              <a:rPr lang="en-GB" sz="2400" dirty="0" smtClean="0"/>
              <a:t>100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sz="2400" dirty="0" smtClean="0"/>
              <a:t>Apparent luminosity </a:t>
            </a:r>
            <a:r>
              <a:rPr lang="en-US" sz="2400" baseline="-5000" dirty="0" smtClean="0"/>
              <a:t>~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48</a:t>
            </a:r>
            <a:r>
              <a:rPr lang="en-US" sz="2400" dirty="0" smtClean="0"/>
              <a:t> erg/s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sz="2400" dirty="0" smtClean="0"/>
              <a:t>Fast time variation </a:t>
            </a:r>
            <a:r>
              <a:rPr lang="en-US" sz="2400" dirty="0" smtClean="0">
                <a:latin typeface="Symbol" pitchFamily="18" charset="2"/>
              </a:rPr>
              <a:t>D</a:t>
            </a:r>
            <a:r>
              <a:rPr lang="en-US" sz="2400" dirty="0" smtClean="0"/>
              <a:t>T </a:t>
            </a:r>
            <a:r>
              <a:rPr lang="en-US" sz="2400" baseline="-5000" dirty="0" smtClean="0"/>
              <a:t>~</a:t>
            </a:r>
            <a:r>
              <a:rPr lang="en-US" sz="2400" dirty="0" smtClean="0"/>
              <a:t> 6hr in 1996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Strong absorption in </a:t>
            </a:r>
          </a:p>
          <a:p>
            <a:pPr marL="342900" lvl="1" indent="-342900">
              <a:buFont typeface="Arial" pitchFamily="34" charset="0"/>
              <a:buNone/>
            </a:pPr>
            <a:r>
              <a:rPr lang="en-GB" sz="2400" dirty="0" smtClean="0"/>
              <a:t>	very-high-energy (VHE): </a:t>
            </a:r>
            <a:r>
              <a:rPr lang="en-GB" sz="2400" dirty="0" err="1" smtClean="0"/>
              <a:t>E</a:t>
            </a:r>
            <a:r>
              <a:rPr lang="en-GB" sz="2400" baseline="-25000" dirty="0" err="1" smtClean="0">
                <a:latin typeface="Symbol" pitchFamily="18" charset="2"/>
              </a:rPr>
              <a:t>g</a:t>
            </a:r>
            <a:r>
              <a:rPr lang="en-GB" sz="2400" dirty="0" smtClean="0"/>
              <a:t> &gt; 100 </a:t>
            </a:r>
            <a:r>
              <a:rPr lang="en-GB" sz="2400" dirty="0" err="1" smtClean="0"/>
              <a:t>GeV</a:t>
            </a:r>
            <a:r>
              <a:rPr lang="en-GB" sz="2400" dirty="0" smtClean="0"/>
              <a:t>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DE" sz="2400" dirty="0" smtClean="0"/>
              <a:t>VHE </a:t>
            </a:r>
            <a:r>
              <a:rPr lang="de-DE" sz="2400" dirty="0" err="1" smtClean="0"/>
              <a:t>discovery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MAGIC in 2006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DE" sz="2400" dirty="0" smtClean="0"/>
              <a:t>Second </a:t>
            </a:r>
            <a:r>
              <a:rPr lang="de-DE" sz="2400" dirty="0" err="1" smtClean="0"/>
              <a:t>flare</a:t>
            </a:r>
            <a:r>
              <a:rPr lang="de-DE" sz="2400" dirty="0" smtClean="0"/>
              <a:t> in 2007</a:t>
            </a:r>
            <a:endParaRPr lang="en-GB" sz="24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796088" y="6356350"/>
            <a:ext cx="2133600" cy="365125"/>
          </a:xfrm>
        </p:spPr>
        <p:txBody>
          <a:bodyPr/>
          <a:lstStyle/>
          <a:p>
            <a:pPr>
              <a:defRPr/>
            </a:pPr>
            <a:fld id="{AB6B278B-8DAE-4100-8118-CCAC55DD580F}" type="slidenum">
              <a:rPr lang="de-DE" sz="1600" smtClean="0"/>
              <a:pPr>
                <a:defRPr/>
              </a:pPr>
              <a:t>8</a:t>
            </a:fld>
            <a:endParaRPr lang="de-DE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796088" y="6356350"/>
            <a:ext cx="2133600" cy="365125"/>
          </a:xfrm>
        </p:spPr>
        <p:txBody>
          <a:bodyPr/>
          <a:lstStyle/>
          <a:p>
            <a:pPr>
              <a:defRPr/>
            </a:pPr>
            <a:fld id="{D576CC7C-9919-4EF3-80ED-6A3A8FAE0E54}" type="slidenum">
              <a:rPr lang="de-DE" sz="1600" smtClean="0"/>
              <a:pPr>
                <a:defRPr/>
              </a:pPr>
              <a:t>9</a:t>
            </a:fld>
            <a:endParaRPr lang="de-DE" sz="1600" dirty="0"/>
          </a:p>
        </p:txBody>
      </p:sp>
      <p:sp>
        <p:nvSpPr>
          <p:cNvPr id="14" name="Textfeld 13"/>
          <p:cNvSpPr txBox="1"/>
          <p:nvPr/>
        </p:nvSpPr>
        <p:spPr>
          <a:xfrm>
            <a:off x="-1404664" y="1772816"/>
            <a:ext cx="578643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000" dirty="0">
                <a:latin typeface="+mn-lt"/>
              </a:rPr>
              <a:t>Light curve </a:t>
            </a:r>
            <a:r>
              <a:rPr lang="en-GB" sz="3000" dirty="0" smtClean="0">
                <a:latin typeface="+mn-lt"/>
              </a:rPr>
              <a:t>2007:</a:t>
            </a:r>
          </a:p>
          <a:p>
            <a:pPr algn="ctr">
              <a:defRPr/>
            </a:pPr>
            <a:r>
              <a:rPr lang="de-DE" sz="3000" dirty="0" err="1" smtClean="0">
                <a:latin typeface="+mn-lt"/>
              </a:rPr>
              <a:t>Again</a:t>
            </a:r>
            <a:r>
              <a:rPr lang="de-DE" sz="3000" dirty="0" smtClean="0">
                <a:latin typeface="+mn-lt"/>
              </a:rPr>
              <a:t> </a:t>
            </a:r>
            <a:r>
              <a:rPr lang="de-DE" sz="3000" dirty="0" err="1" smtClean="0">
                <a:latin typeface="+mn-lt"/>
              </a:rPr>
              <a:t>no</a:t>
            </a:r>
            <a:r>
              <a:rPr lang="de-DE" sz="3000" dirty="0" smtClean="0">
                <a:latin typeface="+mn-lt"/>
              </a:rPr>
              <a:t> </a:t>
            </a:r>
            <a:r>
              <a:rPr lang="de-DE" sz="3000" dirty="0" err="1" smtClean="0">
                <a:latin typeface="+mn-lt"/>
              </a:rPr>
              <a:t>direct</a:t>
            </a:r>
            <a:endParaRPr lang="de-DE" sz="3000" dirty="0" smtClean="0">
              <a:latin typeface="+mn-lt"/>
            </a:endParaRPr>
          </a:p>
          <a:p>
            <a:pPr algn="ctr">
              <a:defRPr/>
            </a:pPr>
            <a:r>
              <a:rPr lang="de-DE" sz="3000" dirty="0" err="1" smtClean="0">
                <a:latin typeface="+mn-lt"/>
              </a:rPr>
              <a:t>correlation</a:t>
            </a:r>
            <a:r>
              <a:rPr lang="de-DE" sz="3000" dirty="0" smtClean="0">
                <a:latin typeface="+mn-lt"/>
              </a:rPr>
              <a:t>, but</a:t>
            </a:r>
          </a:p>
          <a:p>
            <a:pPr algn="ctr">
              <a:defRPr/>
            </a:pPr>
            <a:r>
              <a:rPr lang="de-DE" sz="3000" dirty="0" err="1" smtClean="0">
                <a:latin typeface="+mn-lt"/>
              </a:rPr>
              <a:t>delayed</a:t>
            </a:r>
            <a:r>
              <a:rPr lang="de-DE" sz="3000" dirty="0" smtClean="0">
                <a:latin typeface="+mn-lt"/>
              </a:rPr>
              <a:t> </a:t>
            </a:r>
            <a:r>
              <a:rPr lang="de-DE" sz="3000" dirty="0" err="1" smtClean="0">
                <a:latin typeface="+mn-lt"/>
              </a:rPr>
              <a:t>emission</a:t>
            </a:r>
            <a:r>
              <a:rPr lang="de-DE" sz="3000" dirty="0" smtClean="0">
                <a:latin typeface="+mn-lt"/>
              </a:rPr>
              <a:t>.</a:t>
            </a:r>
          </a:p>
          <a:p>
            <a:pPr algn="ctr">
              <a:defRPr/>
            </a:pPr>
            <a:r>
              <a:rPr lang="de-DE" sz="3000" dirty="0" smtClean="0">
                <a:latin typeface="+mn-lt"/>
              </a:rPr>
              <a:t>Different </a:t>
            </a:r>
            <a:r>
              <a:rPr lang="de-DE" sz="3000" dirty="0" err="1" smtClean="0">
                <a:latin typeface="+mn-lt"/>
              </a:rPr>
              <a:t>emission</a:t>
            </a:r>
            <a:endParaRPr lang="de-DE" sz="3000" dirty="0" smtClean="0">
              <a:latin typeface="+mn-lt"/>
            </a:endParaRPr>
          </a:p>
          <a:p>
            <a:pPr algn="ctr">
              <a:defRPr/>
            </a:pPr>
            <a:r>
              <a:rPr lang="de-DE" sz="3000" dirty="0" err="1" smtClean="0">
                <a:latin typeface="+mn-lt"/>
              </a:rPr>
              <a:t>regions</a:t>
            </a:r>
            <a:r>
              <a:rPr lang="de-DE" sz="3000" dirty="0" smtClean="0">
                <a:latin typeface="+mn-lt"/>
              </a:rPr>
              <a:t>?</a:t>
            </a:r>
            <a:endParaRPr lang="en-GB" sz="3000" dirty="0">
              <a:latin typeface="+mn-lt"/>
            </a:endParaRPr>
          </a:p>
        </p:txBody>
      </p:sp>
      <p:pic>
        <p:nvPicPr>
          <p:cNvPr id="12" name="Grafik 11" descr="lightcurve2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0"/>
            <a:ext cx="6048672" cy="5201816"/>
          </a:xfrm>
          <a:prstGeom prst="rect">
            <a:avLst/>
          </a:prstGeom>
        </p:spPr>
      </p:pic>
      <p:pic>
        <p:nvPicPr>
          <p:cNvPr id="15" name="Grafik 14" descr="REM20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193195"/>
            <a:ext cx="6048673" cy="1664805"/>
          </a:xfrm>
          <a:prstGeom prst="rect">
            <a:avLst/>
          </a:prstGeom>
        </p:spPr>
      </p:pic>
      <p:cxnSp>
        <p:nvCxnSpPr>
          <p:cNvPr id="17" name="Gerade Verbindung 16"/>
          <p:cNvCxnSpPr/>
          <p:nvPr/>
        </p:nvCxnSpPr>
        <p:spPr>
          <a:xfrm rot="5400000" flipH="1" flipV="1">
            <a:off x="2551876" y="3491992"/>
            <a:ext cx="6326470" cy="5117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  <a:alpha val="3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Bildschirmpräsentation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Studying emission mechanisms of AGN</vt:lpstr>
      <vt:lpstr>Motivation</vt:lpstr>
      <vt:lpstr>Folie 3</vt:lpstr>
      <vt:lpstr>What is an AGN made of?</vt:lpstr>
      <vt:lpstr>Blandford-Znajek process</vt:lpstr>
      <vt:lpstr>Which particles dominate in the jet?</vt:lpstr>
      <vt:lpstr>Two Blazar classes</vt:lpstr>
      <vt:lpstr>Folie 8</vt:lpstr>
      <vt:lpstr>Folie 9</vt:lpstr>
      <vt:lpstr>Spectrum 2007</vt:lpstr>
      <vt:lpstr>SED 2007: two zone SSC model</vt:lpstr>
      <vt:lpstr>SED 2007: lepto-hadronic model</vt:lpstr>
      <vt:lpstr>Model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interests</dc:title>
  <dc:creator>Karsten Berger</dc:creator>
  <cp:lastModifiedBy>Karsten Berger</cp:lastModifiedBy>
  <cp:revision>481</cp:revision>
  <dcterms:created xsi:type="dcterms:W3CDTF">2012-07-31T13:03:07Z</dcterms:created>
  <dcterms:modified xsi:type="dcterms:W3CDTF">2013-06-03T15:36:29Z</dcterms:modified>
</cp:coreProperties>
</file>