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5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2" r:id="rId3"/>
    <p:sldId id="265" r:id="rId4"/>
    <p:sldId id="266" r:id="rId5"/>
    <p:sldId id="276" r:id="rId6"/>
    <p:sldId id="267" r:id="rId7"/>
    <p:sldId id="268" r:id="rId8"/>
    <p:sldId id="269" r:id="rId9"/>
    <p:sldId id="284" r:id="rId10"/>
    <p:sldId id="270" r:id="rId11"/>
    <p:sldId id="271" r:id="rId12"/>
    <p:sldId id="272" r:id="rId13"/>
    <p:sldId id="273" r:id="rId14"/>
    <p:sldId id="274" r:id="rId15"/>
    <p:sldId id="282" r:id="rId16"/>
    <p:sldId id="278" r:id="rId17"/>
    <p:sldId id="279" r:id="rId18"/>
    <p:sldId id="281" r:id="rId19"/>
    <p:sldId id="280" r:id="rId20"/>
    <p:sldId id="277" r:id="rId21"/>
    <p:sldId id="283" r:id="rId22"/>
    <p:sldId id="25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Bookman Old Styl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Bookman Old Styl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Bookman Old Styl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Bookman Old Style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9" autoAdjust="0"/>
    <p:restoredTop sz="90929"/>
  </p:normalViewPr>
  <p:slideViewPr>
    <p:cSldViewPr>
      <p:cViewPr varScale="1">
        <p:scale>
          <a:sx n="90" d="100"/>
          <a:sy n="90" d="100"/>
        </p:scale>
        <p:origin x="-9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CD763-B81A-854B-9E6A-260D6E4ECC36}" type="datetimeFigureOut">
              <a:rPr lang="en-US" smtClean="0"/>
              <a:t>13/5/28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4049C-2FD5-7449-B86E-48BB5919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13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B9EA36-0B58-6F4F-897C-D222D374E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17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9EA36-0B58-6F4F-897C-D222D374E3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6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some additional info on the</a:t>
            </a:r>
            <a:r>
              <a:rPr lang="en-US" baseline="0" dirty="0" smtClean="0"/>
              <a:t> Compton technique and detector physics see http://</a:t>
            </a:r>
            <a:r>
              <a:rPr lang="en-US" baseline="0" dirty="0" err="1" smtClean="0"/>
              <a:t>heseweb.nrl.navy.mil</a:t>
            </a:r>
            <a:r>
              <a:rPr lang="en-US" baseline="0" dirty="0" smtClean="0"/>
              <a:t>/gamma/detector/tracking/</a:t>
            </a:r>
            <a:r>
              <a:rPr lang="en-US" baseline="0" dirty="0" err="1" smtClean="0"/>
              <a:t>GRTatNRL.html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9EA36-0B58-6F4F-897C-D222D374E3E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64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heasarc.gsfc.nasa.gov</a:t>
            </a:r>
            <a:r>
              <a:rPr lang="en-US" dirty="0" smtClean="0"/>
              <a:t>/docs/</a:t>
            </a:r>
            <a:r>
              <a:rPr lang="en-US" dirty="0" err="1" smtClean="0"/>
              <a:t>observatories.html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9EA36-0B58-6F4F-897C-D222D374E3E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73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heasarc.gsfc.nasa.gov</a:t>
            </a:r>
            <a:r>
              <a:rPr lang="en-US" dirty="0" smtClean="0"/>
              <a:t>/docs/</a:t>
            </a:r>
            <a:r>
              <a:rPr lang="en-US" dirty="0" err="1" smtClean="0"/>
              <a:t>observatories.html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9EA36-0B58-6F4F-897C-D222D374E3E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heasarc.gsfc.nasa.gov</a:t>
            </a:r>
            <a:r>
              <a:rPr lang="en-US" dirty="0" smtClean="0"/>
              <a:t>/docs/</a:t>
            </a:r>
            <a:r>
              <a:rPr lang="en-US" dirty="0" err="1" smtClean="0"/>
              <a:t>observatories.html</a:t>
            </a:r>
            <a:r>
              <a:rPr lang="en-US" dirty="0" smtClean="0"/>
              <a:t> + various instrument 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9EA36-0B58-6F4F-897C-D222D374E3E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3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Nice public site about spark</a:t>
            </a:r>
            <a:r>
              <a:rPr lang="en-US" baseline="0" dirty="0" smtClean="0"/>
              <a:t> chambers: http://</a:t>
            </a:r>
            <a:r>
              <a:rPr lang="en-US" baseline="0" dirty="0" err="1" smtClean="0"/>
              <a:t>www.hep.phy.cam.ac.uk</a:t>
            </a:r>
            <a:r>
              <a:rPr lang="en-US" baseline="0" dirty="0" smtClean="0"/>
              <a:t>/~</a:t>
            </a:r>
            <a:r>
              <a:rPr lang="en-US" baseline="0" dirty="0" err="1" smtClean="0"/>
              <a:t>lester</a:t>
            </a:r>
            <a:r>
              <a:rPr lang="en-US" baseline="0" dirty="0" smtClean="0"/>
              <a:t>/teaching/</a:t>
            </a:r>
            <a:r>
              <a:rPr lang="en-US" baseline="0" dirty="0" err="1" smtClean="0"/>
              <a:t>SparkChamber</a:t>
            </a:r>
            <a:r>
              <a:rPr lang="en-US" baseline="0" dirty="0" smtClean="0"/>
              <a:t>/</a:t>
            </a:r>
            <a:r>
              <a:rPr lang="en-US" baseline="0" dirty="0" err="1" smtClean="0"/>
              <a:t>SparkChamber.html</a:t>
            </a:r>
            <a:endParaRPr lang="en-US" baseline="0" dirty="0" smtClean="0"/>
          </a:p>
          <a:p>
            <a:r>
              <a:rPr lang="en-US" baseline="0" dirty="0" smtClean="0"/>
              <a:t>You can find a more technical write-up here: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9EA36-0B58-6F4F-897C-D222D374E3E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77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</a:t>
            </a:r>
            <a:r>
              <a:rPr lang="en-US" baseline="0" dirty="0" smtClean="0"/>
              <a:t> NIST database of photon cross sections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www.nist.gov</a:t>
            </a:r>
            <a:r>
              <a:rPr lang="en-US" dirty="0" smtClean="0"/>
              <a:t>/</a:t>
            </a:r>
            <a:r>
              <a:rPr lang="en-US" dirty="0" err="1" smtClean="0"/>
              <a:t>pml</a:t>
            </a:r>
            <a:r>
              <a:rPr lang="en-US" dirty="0" smtClean="0"/>
              <a:t>/data/</a:t>
            </a:r>
            <a:r>
              <a:rPr lang="en-US" dirty="0" err="1" smtClean="0"/>
              <a:t>xcom</a:t>
            </a:r>
            <a:r>
              <a:rPr lang="en-US" dirty="0" smtClean="0"/>
              <a:t>/</a:t>
            </a:r>
            <a:r>
              <a:rPr lang="en-US" dirty="0" err="1" smtClean="0"/>
              <a:t>index.cfm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9EA36-0B58-6F4F-897C-D222D374E3E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9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i="1">
                <a:solidFill>
                  <a:srgbClr val="00408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Apr. 16, 2013</a:t>
            </a: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084FE9D-FE87-854A-ADCE-BD5BDD17C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Apr. 16,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09B1-6875-F049-BEE0-8577CD6E96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3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Apr. 16,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D1463-7ADC-1845-8D74-36853D60BF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1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Apr. 16,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617C6-C8D8-B941-9C7E-9A2AFC4495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0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Apr. 16,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4CD0E-1E45-7540-AC8F-BBC5D5C4A4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Apr. 16,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657D0-2A3A-B548-9D6A-B9DEF336B3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7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Apr. 16,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8D4D6-1D70-834A-AA9D-24DE1B44A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9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Apr. 16,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E4D3A-80D3-6F41-8D8A-FE4E7F136B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Apr. 16,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BFD67-E18A-144C-AF80-A284F71724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Apr. 16,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39A1B-15AE-B348-A8C4-D30374393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3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Apr. 16,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FA59F-DAAA-014F-A025-51E7DFD9A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8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 w="28575">
            <a:solidFill>
              <a:srgbClr val="004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smtClean="0"/>
              <a:t>Apr. 16, 2013</a:t>
            </a: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fld id="{CDF3AD7A-F671-884B-81D7-D80D8DB6A2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00408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4080"/>
          </a:solidFill>
          <a:latin typeface="Bookman Old Style" charset="0"/>
          <a:ea typeface="Osaka" charset="0"/>
          <a:cs typeface="Osak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4080"/>
          </a:solidFill>
          <a:latin typeface="Bookman Old Style" charset="0"/>
          <a:ea typeface="Osaka" charset="0"/>
          <a:cs typeface="Osak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4080"/>
          </a:solidFill>
          <a:latin typeface="Bookman Old Style" charset="0"/>
          <a:ea typeface="Osaka" charset="0"/>
          <a:cs typeface="Osak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4080"/>
          </a:solidFill>
          <a:latin typeface="Bookman Old Style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4080"/>
          </a:solidFill>
          <a:latin typeface="Bookman Old Style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4080"/>
          </a:solidFill>
          <a:latin typeface="Bookman Old Style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4080"/>
          </a:solidFill>
          <a:latin typeface="Bookman Old Style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4080"/>
          </a:solidFill>
          <a:latin typeface="Bookman Old Style" charset="0"/>
          <a:ea typeface="Osaka" charset="0"/>
          <a:cs typeface="Osak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Space-based Gamma-</a:t>
            </a:r>
            <a:r>
              <a:rPr lang="en-US" smtClean="0"/>
              <a:t>ray Astronomy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7162800" cy="1752600"/>
          </a:xfrm>
        </p:spPr>
        <p:txBody>
          <a:bodyPr/>
          <a:lstStyle/>
          <a:p>
            <a:r>
              <a:rPr lang="en-US" i="0" dirty="0" smtClean="0"/>
              <a:t>Liz Hays </a:t>
            </a:r>
            <a:endParaRPr lang="en-US" i="0" dirty="0" smtClean="0"/>
          </a:p>
          <a:p>
            <a:r>
              <a:rPr lang="en-US" i="0" dirty="0" smtClean="0"/>
              <a:t>(</a:t>
            </a:r>
            <a:r>
              <a:rPr lang="en-US" i="0" dirty="0" smtClean="0"/>
              <a:t>NASA Goddard Space Flight Center)</a:t>
            </a:r>
            <a:endParaRPr lang="en-US" i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see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gamma rays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4495800" cy="5486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800" dirty="0" smtClean="0"/>
              <a:t>Gamma </a:t>
            </a:r>
            <a:r>
              <a:rPr lang="en-US" sz="2800" dirty="0"/>
              <a:t>rays are s</a:t>
            </a:r>
            <a:r>
              <a:rPr lang="en-US" sz="2800" dirty="0" smtClean="0"/>
              <a:t>cattered and </a:t>
            </a:r>
            <a:r>
              <a:rPr lang="en-US" sz="2800" dirty="0" smtClean="0"/>
              <a:t>absorbed in matter </a:t>
            </a:r>
            <a:r>
              <a:rPr lang="en-US" sz="2400" dirty="0" smtClean="0"/>
              <a:t>(troublesome for standard focusing techniques)</a:t>
            </a:r>
            <a:endParaRPr lang="en-US" sz="2400" dirty="0" smtClean="0"/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800" dirty="0" smtClean="0"/>
              <a:t>Cross section depends on material and energy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Coherent </a:t>
            </a:r>
            <a:r>
              <a:rPr lang="en-US" sz="2400" dirty="0" smtClean="0"/>
              <a:t>Scattering (electron</a:t>
            </a:r>
            <a:r>
              <a:rPr lang="en-US" sz="2400" dirty="0"/>
              <a:t> </a:t>
            </a:r>
            <a:r>
              <a:rPr lang="en-US" sz="2400" dirty="0" smtClean="0"/>
              <a:t>remains bound to atom</a:t>
            </a:r>
            <a:r>
              <a:rPr lang="en-US" sz="2400" dirty="0" smtClean="0"/>
              <a:t>)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Photoelectric Effect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Compton Scattering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</a:t>
            </a:r>
            <a:r>
              <a:rPr lang="en-US" sz="2400" baseline="30000" dirty="0"/>
              <a:t>-</a:t>
            </a:r>
            <a:r>
              <a:rPr lang="en-US" sz="2400" dirty="0"/>
              <a:t> e</a:t>
            </a:r>
            <a:r>
              <a:rPr lang="en-US" sz="2400" baseline="30000" dirty="0"/>
              <a:t>+</a:t>
            </a:r>
            <a:r>
              <a:rPr lang="en-US" sz="2400" dirty="0"/>
              <a:t> Pair Production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2912"/>
            <a:ext cx="41148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4800600"/>
            <a:ext cx="3353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Gamma rays in Germanium</a:t>
            </a:r>
          </a:p>
          <a:p>
            <a:r>
              <a:rPr lang="en-US" sz="1800" dirty="0" smtClean="0"/>
              <a:t>Credit: Richard </a:t>
            </a:r>
            <a:r>
              <a:rPr lang="en-US" sz="1800" dirty="0" err="1" smtClean="0"/>
              <a:t>Kroeger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9582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 production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Gamma ray energy is converted to an electron and positron in the presence of a nucleus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19400" y="3581400"/>
            <a:ext cx="3733800" cy="2514600"/>
            <a:chOff x="2819400" y="2286000"/>
            <a:chExt cx="3733800" cy="2514600"/>
          </a:xfrm>
        </p:grpSpPr>
        <p:sp>
          <p:nvSpPr>
            <p:cNvPr id="13" name="Freeform 2"/>
            <p:cNvSpPr>
              <a:spLocks/>
            </p:cNvSpPr>
            <p:nvPr/>
          </p:nvSpPr>
          <p:spPr bwMode="auto">
            <a:xfrm>
              <a:off x="4503738" y="2846388"/>
              <a:ext cx="1868487" cy="525462"/>
            </a:xfrm>
            <a:custGeom>
              <a:avLst/>
              <a:gdLst>
                <a:gd name="T0" fmla="*/ 0 w 1177"/>
                <a:gd name="T1" fmla="*/ 331 h 331"/>
                <a:gd name="T2" fmla="*/ 1177 w 1177"/>
                <a:gd name="T3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77" h="331">
                  <a:moveTo>
                    <a:pt x="0" y="331"/>
                  </a:moveTo>
                  <a:cubicBezTo>
                    <a:pt x="196" y="276"/>
                    <a:pt x="932" y="69"/>
                    <a:pt x="1177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4198938" y="2743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4"/>
            <p:cNvSpPr>
              <a:spLocks/>
            </p:cNvSpPr>
            <p:nvPr/>
          </p:nvSpPr>
          <p:spPr bwMode="auto">
            <a:xfrm rot="1253716">
              <a:off x="2979738" y="3048000"/>
              <a:ext cx="1371600" cy="685800"/>
            </a:xfrm>
            <a:custGeom>
              <a:avLst/>
              <a:gdLst>
                <a:gd name="T0" fmla="*/ 0 w 1073"/>
                <a:gd name="T1" fmla="*/ 348 h 353"/>
                <a:gd name="T2" fmla="*/ 48 w 1073"/>
                <a:gd name="T3" fmla="*/ 204 h 353"/>
                <a:gd name="T4" fmla="*/ 144 w 1073"/>
                <a:gd name="T5" fmla="*/ 348 h 353"/>
                <a:gd name="T6" fmla="*/ 196 w 1073"/>
                <a:gd name="T7" fmla="*/ 175 h 353"/>
                <a:gd name="T8" fmla="*/ 288 w 1073"/>
                <a:gd name="T9" fmla="*/ 300 h 353"/>
                <a:gd name="T10" fmla="*/ 328 w 1073"/>
                <a:gd name="T11" fmla="*/ 118 h 353"/>
                <a:gd name="T12" fmla="*/ 432 w 1073"/>
                <a:gd name="T13" fmla="*/ 252 h 353"/>
                <a:gd name="T14" fmla="*/ 478 w 1073"/>
                <a:gd name="T15" fmla="*/ 87 h 353"/>
                <a:gd name="T16" fmla="*/ 591 w 1073"/>
                <a:gd name="T17" fmla="*/ 212 h 353"/>
                <a:gd name="T18" fmla="*/ 624 w 1073"/>
                <a:gd name="T19" fmla="*/ 60 h 353"/>
                <a:gd name="T20" fmla="*/ 728 w 1073"/>
                <a:gd name="T21" fmla="*/ 181 h 353"/>
                <a:gd name="T22" fmla="*/ 772 w 1073"/>
                <a:gd name="T23" fmla="*/ 25 h 353"/>
                <a:gd name="T24" fmla="*/ 847 w 1073"/>
                <a:gd name="T25" fmla="*/ 162 h 353"/>
                <a:gd name="T26" fmla="*/ 879 w 1073"/>
                <a:gd name="T27" fmla="*/ 6 h 353"/>
                <a:gd name="T28" fmla="*/ 947 w 1073"/>
                <a:gd name="T29" fmla="*/ 125 h 353"/>
                <a:gd name="T30" fmla="*/ 966 w 1073"/>
                <a:gd name="T31" fmla="*/ 43 h 353"/>
                <a:gd name="T32" fmla="*/ 1073 w 1073"/>
                <a:gd name="T33" fmla="*/ 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3" h="353">
                  <a:moveTo>
                    <a:pt x="0" y="348"/>
                  </a:moveTo>
                  <a:cubicBezTo>
                    <a:pt x="12" y="276"/>
                    <a:pt x="24" y="204"/>
                    <a:pt x="48" y="204"/>
                  </a:cubicBezTo>
                  <a:cubicBezTo>
                    <a:pt x="72" y="204"/>
                    <a:pt x="119" y="353"/>
                    <a:pt x="144" y="348"/>
                  </a:cubicBezTo>
                  <a:cubicBezTo>
                    <a:pt x="169" y="343"/>
                    <a:pt x="172" y="183"/>
                    <a:pt x="196" y="175"/>
                  </a:cubicBezTo>
                  <a:cubicBezTo>
                    <a:pt x="220" y="167"/>
                    <a:pt x="266" y="309"/>
                    <a:pt x="288" y="300"/>
                  </a:cubicBezTo>
                  <a:cubicBezTo>
                    <a:pt x="310" y="291"/>
                    <a:pt x="304" y="126"/>
                    <a:pt x="328" y="118"/>
                  </a:cubicBezTo>
                  <a:cubicBezTo>
                    <a:pt x="352" y="110"/>
                    <a:pt x="407" y="257"/>
                    <a:pt x="432" y="252"/>
                  </a:cubicBezTo>
                  <a:cubicBezTo>
                    <a:pt x="457" y="247"/>
                    <a:pt x="452" y="94"/>
                    <a:pt x="478" y="87"/>
                  </a:cubicBezTo>
                  <a:cubicBezTo>
                    <a:pt x="504" y="80"/>
                    <a:pt x="567" y="216"/>
                    <a:pt x="591" y="212"/>
                  </a:cubicBezTo>
                  <a:cubicBezTo>
                    <a:pt x="615" y="208"/>
                    <a:pt x="601" y="65"/>
                    <a:pt x="624" y="60"/>
                  </a:cubicBezTo>
                  <a:cubicBezTo>
                    <a:pt x="647" y="55"/>
                    <a:pt x="703" y="187"/>
                    <a:pt x="728" y="181"/>
                  </a:cubicBezTo>
                  <a:cubicBezTo>
                    <a:pt x="753" y="175"/>
                    <a:pt x="752" y="28"/>
                    <a:pt x="772" y="25"/>
                  </a:cubicBezTo>
                  <a:cubicBezTo>
                    <a:pt x="792" y="22"/>
                    <a:pt x="829" y="165"/>
                    <a:pt x="847" y="162"/>
                  </a:cubicBezTo>
                  <a:cubicBezTo>
                    <a:pt x="865" y="159"/>
                    <a:pt x="863" y="12"/>
                    <a:pt x="879" y="6"/>
                  </a:cubicBezTo>
                  <a:cubicBezTo>
                    <a:pt x="895" y="0"/>
                    <a:pt x="932" y="119"/>
                    <a:pt x="947" y="125"/>
                  </a:cubicBezTo>
                  <a:cubicBezTo>
                    <a:pt x="962" y="131"/>
                    <a:pt x="945" y="63"/>
                    <a:pt x="966" y="43"/>
                  </a:cubicBezTo>
                  <a:cubicBezTo>
                    <a:pt x="987" y="23"/>
                    <a:pt x="1051" y="14"/>
                    <a:pt x="1073" y="6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5724525" y="4343400"/>
              <a:ext cx="4206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</a:rPr>
                <a:t>e</a:t>
              </a:r>
              <a:r>
                <a:rPr lang="en-US" baseline="30000"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</a:rPr>
                <a:t>-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2819400" y="2743200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l-GR">
                  <a:solidFill>
                    <a:schemeClr val="bg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</a:rPr>
                <a:t>γ</a:t>
              </a:r>
              <a:endParaRPr lang="el-GR" baseline="3000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4503738" y="3362325"/>
              <a:ext cx="1676400" cy="1057275"/>
            </a:xfrm>
            <a:custGeom>
              <a:avLst/>
              <a:gdLst>
                <a:gd name="T0" fmla="*/ 0 w 1139"/>
                <a:gd name="T1" fmla="*/ 0 h 495"/>
                <a:gd name="T2" fmla="*/ 1139 w 1139"/>
                <a:gd name="T3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39" h="495">
                  <a:moveTo>
                    <a:pt x="0" y="0"/>
                  </a:moveTo>
                  <a:cubicBezTo>
                    <a:pt x="190" y="82"/>
                    <a:pt x="902" y="392"/>
                    <a:pt x="1139" y="495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6080125" y="2286000"/>
              <a:ext cx="4730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</a:rPr>
                <a:t>e</a:t>
              </a:r>
              <a:r>
                <a:rPr lang="en-US" baseline="30000"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388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 problem for astronomy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781800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876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It’s actually pretty hard to observe from the ground.</a:t>
            </a:r>
          </a:p>
          <a:p>
            <a:r>
              <a:rPr lang="en-US" sz="2000" dirty="0" smtClean="0"/>
              <a:t>Black arrows indicate average depth for wavelengths across the electromagnetic spectrum.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513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Several solutions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Solution I: put detectors in the upper atmosphere or above it</a:t>
            </a:r>
          </a:p>
          <a:p>
            <a:pPr lvl="1"/>
            <a:r>
              <a:rPr lang="en-US" dirty="0"/>
              <a:t>Balloons and rockets</a:t>
            </a:r>
          </a:p>
          <a:p>
            <a:pPr lvl="1"/>
            <a:r>
              <a:rPr lang="en-US" dirty="0"/>
              <a:t>Space probes</a:t>
            </a:r>
          </a:p>
          <a:p>
            <a:r>
              <a:rPr lang="en-US" dirty="0"/>
              <a:t>Solution II: this is not a problem; </a:t>
            </a:r>
            <a:r>
              <a:rPr lang="en-US" dirty="0" smtClean="0"/>
              <a:t>it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a detector!</a:t>
            </a:r>
          </a:p>
          <a:p>
            <a:pPr lvl="1"/>
            <a:r>
              <a:rPr lang="en-US" dirty="0"/>
              <a:t>Build instruments on the ground that collect the absorption by-products</a:t>
            </a:r>
          </a:p>
        </p:txBody>
      </p:sp>
    </p:spTree>
    <p:extLst>
      <p:ext uri="{BB962C8B-B14F-4D97-AF65-F5344CB8AC3E}">
        <p14:creationId xmlns:p14="http://schemas.microsoft.com/office/powerpoint/2010/main" val="58290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 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/>
              <a:t>Gamma rays with energy below ~50 are </a:t>
            </a:r>
            <a:r>
              <a:rPr lang="en-US" dirty="0"/>
              <a:t>detected in space</a:t>
            </a:r>
          </a:p>
          <a:p>
            <a:r>
              <a:rPr lang="en-US" dirty="0"/>
              <a:t>Using the Compton Effect:  </a:t>
            </a:r>
            <a:r>
              <a:rPr lang="en-US" dirty="0" err="1"/>
              <a:t>keV</a:t>
            </a:r>
            <a:r>
              <a:rPr lang="en-US" dirty="0"/>
              <a:t> </a:t>
            </a:r>
            <a:r>
              <a:rPr lang="en-US" dirty="0" smtClean="0"/>
              <a:t>– MeV</a:t>
            </a:r>
          </a:p>
          <a:p>
            <a:pPr lvl="1"/>
            <a:r>
              <a:rPr lang="en-US" dirty="0" smtClean="0"/>
              <a:t>Below a few hundred </a:t>
            </a:r>
            <a:r>
              <a:rPr lang="en-US" dirty="0" err="1" smtClean="0"/>
              <a:t>keV</a:t>
            </a:r>
            <a:r>
              <a:rPr lang="en-US" dirty="0" smtClean="0"/>
              <a:t> can used X-ray techniques, such as coded masks</a:t>
            </a:r>
            <a:endParaRPr lang="en-US" dirty="0"/>
          </a:p>
          <a:p>
            <a:r>
              <a:rPr lang="en-US" dirty="0"/>
              <a:t>Using </a:t>
            </a:r>
            <a:r>
              <a:rPr lang="en-US" dirty="0" smtClean="0"/>
              <a:t>pair production</a:t>
            </a:r>
            <a:r>
              <a:rPr lang="en-US" dirty="0"/>
              <a:t>: MeV –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/>
              <a:t>Above ~50 </a:t>
            </a:r>
            <a:r>
              <a:rPr lang="en-US" dirty="0" err="1"/>
              <a:t>GeV</a:t>
            </a:r>
            <a:r>
              <a:rPr lang="en-US" dirty="0"/>
              <a:t> there are so few gamma rays that satellite detectors, area ~ m</a:t>
            </a:r>
            <a:r>
              <a:rPr lang="en-US" baseline="30000" dirty="0"/>
              <a:t>2</a:t>
            </a:r>
            <a:r>
              <a:rPr lang="en-US" dirty="0"/>
              <a:t>, are too </a:t>
            </a:r>
            <a:r>
              <a:rPr lang="en-US" dirty="0" smtClean="0"/>
              <a:t>small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6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sz="3200" dirty="0" smtClean="0"/>
              <a:t>Historical note: Discovery </a:t>
            </a:r>
            <a:r>
              <a:rPr lang="en-US" sz="3200" dirty="0"/>
              <a:t>of GRBs by the Vela satellites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Nuclear weapons test monitoring </a:t>
            </a:r>
            <a:r>
              <a:rPr lang="en-US" dirty="0" smtClean="0"/>
              <a:t>satellites </a:t>
            </a:r>
          </a:p>
          <a:p>
            <a:pPr lvl="1"/>
            <a:r>
              <a:rPr lang="en-US" dirty="0" smtClean="0"/>
              <a:t>&gt;</a:t>
            </a:r>
            <a:r>
              <a:rPr lang="en-US" dirty="0"/>
              <a:t>70 bursts in the 1960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</a:t>
            </a:r>
          </a:p>
        </p:txBody>
      </p:sp>
      <p:pic>
        <p:nvPicPr>
          <p:cNvPr id="160772" name="Picture 4" descr="vela5b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8325"/>
            <a:ext cx="3733800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4419600" y="3200400"/>
            <a:ext cx="4495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First indication of powerful, </a:t>
            </a:r>
            <a:r>
              <a:rPr lang="en-US" u="sng" dirty="0"/>
              <a:t>very short timescale</a:t>
            </a:r>
            <a:r>
              <a:rPr lang="en-US" dirty="0"/>
              <a:t> cosmic explosions</a:t>
            </a:r>
          </a:p>
          <a:p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dirty="0"/>
              <a:t>Neutron stars in our Galaxy? Not clear until later that these were extragalactic</a:t>
            </a:r>
          </a:p>
          <a:p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6096000"/>
            <a:ext cx="383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Vela 5B Credit: NASA HEASARC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991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5029200" cy="762000"/>
          </a:xfrm>
        </p:spPr>
        <p:txBody>
          <a:bodyPr/>
          <a:lstStyle/>
          <a:p>
            <a:pPr algn="l"/>
            <a:r>
              <a:rPr lang="en-US" dirty="0"/>
              <a:t>SAS 2 mission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56388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Mapped the high energy gamma-ray sky in detail</a:t>
            </a:r>
          </a:p>
          <a:p>
            <a:pPr>
              <a:lnSpc>
                <a:spcPct val="90000"/>
              </a:lnSpc>
            </a:pPr>
            <a:r>
              <a:rPr lang="en-US" dirty="0"/>
              <a:t>Measured high energy gamma-ray background</a:t>
            </a:r>
          </a:p>
          <a:p>
            <a:pPr>
              <a:lnSpc>
                <a:spcPct val="90000"/>
              </a:lnSpc>
            </a:pPr>
            <a:r>
              <a:rPr lang="en-US" dirty="0"/>
              <a:t>Confirmed that gamma rays come from dense regions of the Galaxy</a:t>
            </a: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44813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Small Astronomy Satellite</a:t>
            </a:r>
          </a:p>
          <a:p>
            <a:r>
              <a:rPr lang="en-US" dirty="0" smtClean="0"/>
              <a:t>November </a:t>
            </a:r>
            <a:r>
              <a:rPr lang="en-US" dirty="0"/>
              <a:t>1972 - June 1973 </a:t>
            </a:r>
          </a:p>
        </p:txBody>
      </p:sp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228600"/>
            <a:ext cx="316332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19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1" r="5486" b="10973"/>
          <a:stretch>
            <a:fillRect/>
          </a:stretch>
        </p:blipFill>
        <p:spPr bwMode="auto">
          <a:xfrm>
            <a:off x="5881206" y="2386804"/>
            <a:ext cx="2819400" cy="404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6096000" y="6477000"/>
            <a:ext cx="25907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Credit: NASA HEASARC</a:t>
            </a:r>
          </a:p>
        </p:txBody>
      </p:sp>
    </p:spTree>
    <p:extLst>
      <p:ext uri="{BB962C8B-B14F-4D97-AF65-F5344CB8AC3E}">
        <p14:creationId xmlns:p14="http://schemas.microsoft.com/office/powerpoint/2010/main" val="349081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Compton Gamma Ray Observatory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2495550" y="6290846"/>
            <a:ext cx="15055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/>
              <a:t>Credit</a:t>
            </a:r>
            <a:r>
              <a:rPr lang="en-US" sz="1600" dirty="0"/>
              <a:t>: NASA</a:t>
            </a:r>
          </a:p>
        </p:txBody>
      </p:sp>
      <p:pic>
        <p:nvPicPr>
          <p:cNvPr id="1761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7" y="2362200"/>
            <a:ext cx="4312913" cy="396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6143" name="Text Box 15"/>
          <p:cNvSpPr txBox="1">
            <a:spLocks noChangeArrowheads="1"/>
          </p:cNvSpPr>
          <p:nvPr/>
        </p:nvSpPr>
        <p:spPr bwMode="auto">
          <a:xfrm>
            <a:off x="4648200" y="1676400"/>
            <a:ext cx="434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Blip>
                <a:blip r:embed="rId4"/>
              </a:buBlip>
            </a:pPr>
            <a:r>
              <a:rPr lang="en-US" sz="2800" dirty="0">
                <a:latin typeface="+mn-lt"/>
              </a:rPr>
              <a:t>H</a:t>
            </a:r>
            <a:r>
              <a:rPr lang="en-US" sz="2800" dirty="0" smtClean="0">
                <a:latin typeface="+mn-lt"/>
              </a:rPr>
              <a:t>igh </a:t>
            </a:r>
            <a:r>
              <a:rPr lang="en-US" sz="2800" dirty="0">
                <a:latin typeface="+mn-lt"/>
              </a:rPr>
              <a:t>energy detector, </a:t>
            </a:r>
            <a:r>
              <a:rPr lang="en-US" sz="2800" dirty="0" smtClean="0">
                <a:latin typeface="+mn-lt"/>
              </a:rPr>
              <a:t>EGRET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Blip>
                <a:blip r:embed="rId4"/>
              </a:buBlip>
            </a:pPr>
            <a:r>
              <a:rPr lang="en-US" dirty="0" smtClean="0">
                <a:latin typeface="+mn-lt"/>
              </a:rPr>
              <a:t>Pair conversion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Blip>
                <a:blip r:embed="rId4"/>
              </a:buBlip>
            </a:pPr>
            <a:r>
              <a:rPr lang="en-US" dirty="0" smtClean="0">
                <a:latin typeface="+mn-lt"/>
              </a:rPr>
              <a:t>&gt;270 sources (many unidentified) </a:t>
            </a:r>
            <a:endParaRPr lang="en-US" dirty="0"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Blip>
                <a:blip r:embed="rId4"/>
              </a:buBlip>
            </a:pPr>
            <a:r>
              <a:rPr lang="en-US" sz="2800" dirty="0" smtClean="0">
                <a:latin typeface="+mn-lt"/>
              </a:rPr>
              <a:t>Medium energy, COMPTEL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Blip>
                <a:blip r:embed="rId4"/>
              </a:buBlip>
            </a:pPr>
            <a:r>
              <a:rPr lang="en-US" dirty="0" smtClean="0">
                <a:latin typeface="+mn-lt"/>
              </a:rPr>
              <a:t>Compton </a:t>
            </a:r>
            <a:r>
              <a:rPr lang="en-US" dirty="0" smtClean="0">
                <a:latin typeface="+mn-lt"/>
              </a:rPr>
              <a:t>technique</a:t>
            </a:r>
            <a:endParaRPr lang="en-US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Blip>
                <a:blip r:embed="rId4"/>
              </a:buBlip>
            </a:pPr>
            <a:r>
              <a:rPr lang="en-US" sz="2800" dirty="0" smtClean="0">
                <a:latin typeface="+mn-lt"/>
              </a:rPr>
              <a:t>Gamma-ray burst detectors, BATSE</a:t>
            </a:r>
          </a:p>
          <a:p>
            <a:pPr lvl="1"/>
            <a:r>
              <a:rPr lang="en-US" dirty="0" smtClean="0">
                <a:latin typeface="+mn-lt"/>
              </a:rPr>
              <a:t>2704 </a:t>
            </a:r>
            <a:r>
              <a:rPr lang="el-GR" dirty="0">
                <a:latin typeface="+mn-lt"/>
              </a:rPr>
              <a:t>γ</a:t>
            </a:r>
            <a:r>
              <a:rPr lang="en-US" dirty="0">
                <a:latin typeface="+mn-lt"/>
              </a:rPr>
              <a:t>-ray </a:t>
            </a:r>
            <a:r>
              <a:rPr lang="en-US" dirty="0" smtClean="0">
                <a:latin typeface="+mn-lt"/>
              </a:rPr>
              <a:t>bursts</a:t>
            </a:r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68276"/>
            <a:ext cx="618630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1991</a:t>
            </a:r>
            <a:r>
              <a:rPr lang="en-US" dirty="0"/>
              <a:t>-</a:t>
            </a:r>
            <a:r>
              <a:rPr lang="en-US" dirty="0" smtClean="0"/>
              <a:t>2000</a:t>
            </a:r>
            <a:endParaRPr lang="en-US" dirty="0"/>
          </a:p>
          <a:p>
            <a:pPr lvl="1"/>
            <a:r>
              <a:rPr lang="en-US" dirty="0"/>
              <a:t>4 instruments span 30 </a:t>
            </a:r>
            <a:r>
              <a:rPr lang="en-US" dirty="0" err="1"/>
              <a:t>keV</a:t>
            </a:r>
            <a:r>
              <a:rPr lang="en-US" dirty="0"/>
              <a:t> - 30 </a:t>
            </a:r>
            <a:r>
              <a:rPr lang="en-US" dirty="0" err="1"/>
              <a:t>GeV</a:t>
            </a:r>
            <a:endParaRPr lang="en-US" dirty="0"/>
          </a:p>
          <a:p>
            <a:pPr lvl="1"/>
            <a:r>
              <a:rPr lang="en-US" dirty="0"/>
              <a:t>Deployed by </a:t>
            </a:r>
            <a:r>
              <a:rPr lang="en-US" dirty="0" smtClean="0"/>
              <a:t>the space shuttle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8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CGRO Gamma-ray Bursts</a:t>
            </a:r>
            <a:endParaRPr lang="en-US" dirty="0"/>
          </a:p>
        </p:txBody>
      </p:sp>
      <p:pic>
        <p:nvPicPr>
          <p:cNvPr id="6" name="Picture 4" descr="BATSE_27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5" y="1219200"/>
            <a:ext cx="7855450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2200" y="6324600"/>
            <a:ext cx="259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Credit: NASA/BATSE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613737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Color indicates </a:t>
            </a:r>
            <a:r>
              <a:rPr lang="en-US" sz="2000" dirty="0" err="1" smtClean="0"/>
              <a:t>fluence</a:t>
            </a:r>
            <a:r>
              <a:rPr lang="en-US" sz="2000" dirty="0" smtClean="0"/>
              <a:t> (energy flux integrated over duration of burst). Red are for long/bright bursts, purple are for weak/short. Gray do not have a calculated </a:t>
            </a:r>
            <a:r>
              <a:rPr lang="en-US" sz="2000" dirty="0" err="1" smtClean="0"/>
              <a:t>fluence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2629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4572000" y="3465512"/>
            <a:ext cx="3429000" cy="685800"/>
          </a:xfrm>
          <a:prstGeom prst="rect">
            <a:avLst/>
          </a:prstGeom>
          <a:solidFill>
            <a:srgbClr val="BFBFB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close-up of EGRET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1699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9600" y="6062246"/>
            <a:ext cx="38523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/>
              <a:t>From CGRO Science Support Center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4572000" y="1789112"/>
            <a:ext cx="34290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572000" y="2627312"/>
            <a:ext cx="3429000" cy="685800"/>
          </a:xfrm>
          <a:prstGeom prst="rect">
            <a:avLst/>
          </a:prstGeom>
          <a:solidFill>
            <a:srgbClr val="BFBFB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4648200" y="4379912"/>
            <a:ext cx="3276600" cy="1066800"/>
          </a:xfrm>
          <a:prstGeom prst="rect">
            <a:avLst/>
          </a:prstGeom>
          <a:pattFill prst="wave">
            <a:fgClr>
              <a:schemeClr val="tx1"/>
            </a:fgClr>
            <a:bgClr>
              <a:srgbClr val="DDDDDD"/>
            </a:bgClr>
          </a:patt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1295400" y="1981200"/>
            <a:ext cx="17891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Wingdings" charset="0"/>
              <a:buBlip>
                <a:blip r:embed="rId4"/>
              </a:buBlip>
            </a:pPr>
            <a:r>
              <a:rPr lang="en-US" sz="2000" dirty="0">
                <a:latin typeface="+mj-lt"/>
              </a:rPr>
              <a:t>Direction</a:t>
            </a:r>
          </a:p>
          <a:p>
            <a:pPr>
              <a:spcBef>
                <a:spcPct val="20000"/>
              </a:spcBef>
              <a:buFont typeface="Wingdings" charset="0"/>
              <a:buBlip>
                <a:blip r:embed="rId4"/>
              </a:buBlip>
            </a:pPr>
            <a:r>
              <a:rPr lang="en-US" sz="2000" dirty="0">
                <a:latin typeface="+mj-lt"/>
              </a:rPr>
              <a:t>Energy</a:t>
            </a:r>
          </a:p>
          <a:p>
            <a:pPr>
              <a:spcBef>
                <a:spcPct val="20000"/>
              </a:spcBef>
              <a:buFont typeface="Wingdings" charset="0"/>
              <a:buBlip>
                <a:blip r:embed="rId4"/>
              </a:buBlip>
            </a:pPr>
            <a:r>
              <a:rPr lang="en-US" sz="2000" dirty="0">
                <a:latin typeface="+mj-lt"/>
              </a:rPr>
              <a:t>Time</a:t>
            </a: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4495800" y="2551112"/>
            <a:ext cx="35814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4495800" y="3389312"/>
            <a:ext cx="35814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7707233" y="1371600"/>
            <a:ext cx="14367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Tantalum Foil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685800" y="1447800"/>
            <a:ext cx="3662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/>
              <a:t>Detecting a gamma ray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5334000" y="2551112"/>
            <a:ext cx="1143000" cy="1828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5334000" y="2551112"/>
            <a:ext cx="0" cy="1828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4495800" y="1712912"/>
            <a:ext cx="35814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8001000" y="2667000"/>
            <a:ext cx="1143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Gas (e.g. Neon ethane mix)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5334000" y="1255712"/>
            <a:ext cx="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4495800" y="5522912"/>
            <a:ext cx="3959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 smtClean="0"/>
              <a:t>Calorimeter: 8 radiation lengths of </a:t>
            </a:r>
            <a:r>
              <a:rPr lang="en-US" sz="2000" dirty="0" err="1" smtClean="0"/>
              <a:t>NaI</a:t>
            </a:r>
            <a:r>
              <a:rPr lang="en-US" sz="2000" dirty="0" smtClean="0"/>
              <a:t>(</a:t>
            </a:r>
            <a:r>
              <a:rPr lang="en-US" sz="2000" dirty="0" err="1" smtClean="0"/>
              <a:t>Tl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4843304" y="1066800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sz="2400" dirty="0">
                <a:solidFill>
                  <a:srgbClr val="FF6600"/>
                </a:solidFill>
              </a:rPr>
              <a:t>γ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909478" y="3998912"/>
            <a:ext cx="426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hlink"/>
                </a:solidFill>
              </a:rPr>
              <a:t>e</a:t>
            </a:r>
            <a:r>
              <a:rPr lang="en-US" sz="2400" baseline="30000" dirty="0">
                <a:solidFill>
                  <a:schemeClr val="hlink"/>
                </a:solidFill>
              </a:rPr>
              <a:t>-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6562725" y="3998912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hlink"/>
                </a:solidFill>
              </a:rPr>
              <a:t>e</a:t>
            </a:r>
            <a:r>
              <a:rPr lang="en-US" sz="2400" baseline="30000" dirty="0">
                <a:solidFill>
                  <a:schemeClr val="hlink"/>
                </a:solidFill>
              </a:rPr>
              <a:t>+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5334000" y="990600"/>
            <a:ext cx="21950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/>
              <a:t>Tracking Layers </a:t>
            </a:r>
          </a:p>
        </p:txBody>
      </p:sp>
    </p:spTree>
    <p:extLst>
      <p:ext uri="{BB962C8B-B14F-4D97-AF65-F5344CB8AC3E}">
        <p14:creationId xmlns:p14="http://schemas.microsoft.com/office/powerpoint/2010/main" val="411292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Origin of Cosmic Rays</a:t>
            </a:r>
            <a:endParaRPr lang="en-US" dirty="0"/>
          </a:p>
        </p:txBody>
      </p:sp>
      <p:pic>
        <p:nvPicPr>
          <p:cNvPr id="6" name="Picture 4" descr="cosmicrayspectrum_swor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738563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essball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3505200" cy="4073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5867400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Credit S. </a:t>
            </a:r>
            <a:r>
              <a:rPr lang="en-US" sz="1600" dirty="0" err="1" smtClean="0"/>
              <a:t>Swordy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1" y="56388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Victor Hess and his </a:t>
            </a:r>
            <a:r>
              <a:rPr lang="en-US" sz="2000" dirty="0" smtClean="0"/>
              <a:t>“Flight </a:t>
            </a:r>
            <a:r>
              <a:rPr lang="en-US" sz="2000" dirty="0" smtClean="0"/>
              <a:t>Ops </a:t>
            </a:r>
            <a:r>
              <a:rPr lang="en-US" sz="2000" dirty="0" smtClean="0"/>
              <a:t>Team”, </a:t>
            </a:r>
            <a:r>
              <a:rPr lang="en-US" sz="2000" dirty="0" smtClean="0"/>
              <a:t>1912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8603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High Energy Sky circa 2000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Apr. 16,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7C6-C8D8-B941-9C7E-9A2AFC44956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18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61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Gamma rays below ~50 </a:t>
            </a:r>
            <a:r>
              <a:rPr lang="en-US" dirty="0" err="1" smtClean="0"/>
              <a:t>GeV</a:t>
            </a:r>
            <a:r>
              <a:rPr lang="en-US" dirty="0" smtClean="0"/>
              <a:t> must be detected in space</a:t>
            </a:r>
          </a:p>
          <a:p>
            <a:r>
              <a:rPr lang="en-US" dirty="0" smtClean="0"/>
              <a:t>Gamma ray interactions are better suited to tracking detectors than conventional optics</a:t>
            </a:r>
          </a:p>
          <a:p>
            <a:r>
              <a:rPr lang="en-US" dirty="0" smtClean="0"/>
              <a:t>Increasing detector area and resolution provide increasingly detailed maps of the sky and catalogs of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80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Gamma-ray cross sections</a:t>
            </a:r>
            <a:endParaRPr lang="en-US" dirty="0"/>
          </a:p>
        </p:txBody>
      </p:sp>
      <p:pic>
        <p:nvPicPr>
          <p:cNvPr id="8" name="Picture 7" descr="Screen Shot 2013-05-27 at 10.31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961" y="1630430"/>
            <a:ext cx="4560239" cy="3398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0961" y="12192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Air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64761" y="3429000"/>
            <a:ext cx="1099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Compton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562615" y="3962400"/>
            <a:ext cx="174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Pair production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5626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NIST database of photon cross sections: M.J. Berger,1 J.H. Hubbell, S.M. Seltzer, J. Chang,3 J.S. </a:t>
            </a:r>
            <a:r>
              <a:rPr lang="en-US" sz="2000" dirty="0" err="1"/>
              <a:t>Coursey</a:t>
            </a:r>
            <a:r>
              <a:rPr lang="en-US" sz="2000" dirty="0"/>
              <a:t>, R. </a:t>
            </a:r>
            <a:r>
              <a:rPr lang="en-US" sz="2000" dirty="0" err="1"/>
              <a:t>Sukumar</a:t>
            </a:r>
            <a:r>
              <a:rPr lang="en-US" sz="2000" dirty="0"/>
              <a:t>, D.S. </a:t>
            </a:r>
            <a:r>
              <a:rPr lang="en-US" sz="2000" dirty="0" err="1"/>
              <a:t>Zucker</a:t>
            </a:r>
            <a:r>
              <a:rPr lang="en-US" sz="2000" dirty="0"/>
              <a:t>, and K. </a:t>
            </a:r>
            <a:r>
              <a:rPr lang="en-US" sz="2000" dirty="0" smtClean="0"/>
              <a:t>Olsen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743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From protons</a:t>
            </a:r>
          </a:p>
          <a:p>
            <a:pPr>
              <a:lnSpc>
                <a:spcPct val="90000"/>
              </a:lnSpc>
            </a:pPr>
            <a:r>
              <a:rPr lang="en-US" dirty="0"/>
              <a:t>Pion decay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Accelerated protons (p) interact with matter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  p → X + </a:t>
            </a:r>
            <a:r>
              <a:rPr lang="el-GR" dirty="0"/>
              <a:t>π</a:t>
            </a:r>
            <a:r>
              <a:rPr lang="en-US" baseline="-25000" dirty="0"/>
              <a:t>0</a:t>
            </a:r>
            <a:r>
              <a:rPr lang="en-US" dirty="0"/>
              <a:t> → </a:t>
            </a:r>
            <a:r>
              <a:rPr lang="el-GR" dirty="0"/>
              <a:t>γ</a:t>
            </a:r>
            <a:r>
              <a:rPr lang="en-US" dirty="0"/>
              <a:t>  </a:t>
            </a:r>
            <a:r>
              <a:rPr lang="el-GR" dirty="0"/>
              <a:t>γ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Proton Synchrotron Emission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Depends on magnetic field strength (not dominant under typical conditions)</a:t>
            </a:r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make gamma rays</a:t>
            </a:r>
          </a:p>
        </p:txBody>
      </p:sp>
      <p:sp>
        <p:nvSpPr>
          <p:cNvPr id="24580" name="Freeform 4"/>
          <p:cNvSpPr>
            <a:spLocks/>
          </p:cNvSpPr>
          <p:nvPr/>
        </p:nvSpPr>
        <p:spPr bwMode="auto">
          <a:xfrm>
            <a:off x="5257800" y="5197475"/>
            <a:ext cx="1644650" cy="846138"/>
          </a:xfrm>
          <a:custGeom>
            <a:avLst/>
            <a:gdLst>
              <a:gd name="T0" fmla="*/ 0 w 945"/>
              <a:gd name="T1" fmla="*/ 138 h 533"/>
              <a:gd name="T2" fmla="*/ 204 w 945"/>
              <a:gd name="T3" fmla="*/ 115 h 533"/>
              <a:gd name="T4" fmla="*/ 313 w 945"/>
              <a:gd name="T5" fmla="*/ 220 h 533"/>
              <a:gd name="T6" fmla="*/ 325 w 945"/>
              <a:gd name="T7" fmla="*/ 489 h 533"/>
              <a:gd name="T8" fmla="*/ 150 w 945"/>
              <a:gd name="T9" fmla="*/ 483 h 533"/>
              <a:gd name="T10" fmla="*/ 137 w 945"/>
              <a:gd name="T11" fmla="*/ 201 h 533"/>
              <a:gd name="T12" fmla="*/ 432 w 945"/>
              <a:gd name="T13" fmla="*/ 57 h 533"/>
              <a:gd name="T14" fmla="*/ 776 w 945"/>
              <a:gd name="T15" fmla="*/ 163 h 533"/>
              <a:gd name="T16" fmla="*/ 789 w 945"/>
              <a:gd name="T17" fmla="*/ 414 h 533"/>
              <a:gd name="T18" fmla="*/ 595 w 945"/>
              <a:gd name="T19" fmla="*/ 407 h 533"/>
              <a:gd name="T20" fmla="*/ 569 w 945"/>
              <a:gd name="T21" fmla="*/ 163 h 533"/>
              <a:gd name="T22" fmla="*/ 745 w 945"/>
              <a:gd name="T23" fmla="*/ 13 h 533"/>
              <a:gd name="T24" fmla="*/ 945 w 945"/>
              <a:gd name="T25" fmla="*/ 82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45" h="533">
                <a:moveTo>
                  <a:pt x="0" y="138"/>
                </a:moveTo>
                <a:cubicBezTo>
                  <a:pt x="33" y="134"/>
                  <a:pt x="152" y="101"/>
                  <a:pt x="204" y="115"/>
                </a:cubicBezTo>
                <a:cubicBezTo>
                  <a:pt x="256" y="129"/>
                  <a:pt x="293" y="158"/>
                  <a:pt x="313" y="220"/>
                </a:cubicBezTo>
                <a:cubicBezTo>
                  <a:pt x="333" y="282"/>
                  <a:pt x="352" y="445"/>
                  <a:pt x="325" y="489"/>
                </a:cubicBezTo>
                <a:cubicBezTo>
                  <a:pt x="298" y="533"/>
                  <a:pt x="181" y="531"/>
                  <a:pt x="150" y="483"/>
                </a:cubicBezTo>
                <a:cubicBezTo>
                  <a:pt x="119" y="435"/>
                  <a:pt x="90" y="272"/>
                  <a:pt x="137" y="201"/>
                </a:cubicBezTo>
                <a:cubicBezTo>
                  <a:pt x="184" y="130"/>
                  <a:pt x="326" y="63"/>
                  <a:pt x="432" y="57"/>
                </a:cubicBezTo>
                <a:cubicBezTo>
                  <a:pt x="538" y="51"/>
                  <a:pt x="717" y="104"/>
                  <a:pt x="776" y="163"/>
                </a:cubicBezTo>
                <a:cubicBezTo>
                  <a:pt x="835" y="222"/>
                  <a:pt x="819" y="374"/>
                  <a:pt x="789" y="414"/>
                </a:cubicBezTo>
                <a:cubicBezTo>
                  <a:pt x="759" y="454"/>
                  <a:pt x="632" y="449"/>
                  <a:pt x="595" y="407"/>
                </a:cubicBezTo>
                <a:cubicBezTo>
                  <a:pt x="558" y="365"/>
                  <a:pt x="544" y="229"/>
                  <a:pt x="569" y="163"/>
                </a:cubicBezTo>
                <a:cubicBezTo>
                  <a:pt x="594" y="97"/>
                  <a:pt x="682" y="26"/>
                  <a:pt x="745" y="13"/>
                </a:cubicBezTo>
                <a:cubicBezTo>
                  <a:pt x="808" y="0"/>
                  <a:pt x="903" y="68"/>
                  <a:pt x="945" y="82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oval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sy="50000" kx="2453608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5030788" y="6019800"/>
            <a:ext cx="21336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92788" y="6172200"/>
            <a:ext cx="4502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B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724400" y="5105400"/>
            <a:ext cx="4073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hlink"/>
                </a:solidFill>
              </a:rPr>
              <a:t>p</a:t>
            </a: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 rot="-25623779">
            <a:off x="7086600" y="5181600"/>
            <a:ext cx="228600" cy="533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086600" y="4876800"/>
            <a:ext cx="91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 dirty="0"/>
              <a:t>γ</a:t>
            </a: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endParaRPr lang="el-G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290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make gamma rays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2590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From electrons</a:t>
            </a:r>
          </a:p>
          <a:p>
            <a:r>
              <a:rPr lang="en-US"/>
              <a:t>Inverse Compton Scattering</a:t>
            </a:r>
          </a:p>
          <a:p>
            <a:pPr lvl="1"/>
            <a:r>
              <a:rPr lang="en-US"/>
              <a:t>Collide highly relativistic electrons with photons from stars or the microwave background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04800" y="4097786"/>
            <a:ext cx="4724399" cy="2419124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lvl="1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None/>
            </a:pPr>
            <a:r>
              <a:rPr lang="en-US" sz="2800" dirty="0">
                <a:effectLst/>
              </a:rPr>
              <a:t>e</a:t>
            </a:r>
            <a:r>
              <a:rPr lang="en-US" sz="2800" baseline="30000" dirty="0">
                <a:effectLst/>
              </a:rPr>
              <a:t>-</a:t>
            </a:r>
            <a:r>
              <a:rPr lang="en-US" sz="2800" dirty="0">
                <a:effectLst/>
              </a:rPr>
              <a:t> + </a:t>
            </a:r>
            <a:r>
              <a:rPr lang="el-GR" sz="2800" dirty="0">
                <a:effectLst/>
              </a:rPr>
              <a:t>γ</a:t>
            </a:r>
            <a:r>
              <a:rPr lang="en-US" sz="2800" baseline="-25000" dirty="0">
                <a:effectLst/>
              </a:rPr>
              <a:t>Low E</a:t>
            </a:r>
            <a:r>
              <a:rPr lang="en-US" sz="2800" dirty="0">
                <a:effectLst/>
              </a:rPr>
              <a:t> → e</a:t>
            </a:r>
            <a:r>
              <a:rPr lang="en-US" sz="2800" baseline="30000" dirty="0">
                <a:effectLst/>
              </a:rPr>
              <a:t>-</a:t>
            </a:r>
            <a:r>
              <a:rPr lang="en-US" sz="2800" dirty="0">
                <a:effectLst/>
              </a:rPr>
              <a:t> + </a:t>
            </a:r>
            <a:r>
              <a:rPr lang="el-GR" sz="2800" dirty="0">
                <a:effectLst/>
              </a:rPr>
              <a:t>γ</a:t>
            </a:r>
            <a:endParaRPr lang="en-US" sz="2800" dirty="0">
              <a:effectLst/>
            </a:endParaRPr>
          </a:p>
          <a:p>
            <a:pPr lvl="1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None/>
            </a:pPr>
            <a:r>
              <a:rPr lang="en-US" sz="2800" dirty="0">
                <a:effectLst/>
              </a:rPr>
              <a:t> </a:t>
            </a:r>
          </a:p>
          <a:p>
            <a:pPr lvl="1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None/>
            </a:pPr>
            <a:r>
              <a:rPr lang="en-US" sz="2800" dirty="0">
                <a:effectLst/>
              </a:rPr>
              <a:t>E</a:t>
            </a:r>
            <a:r>
              <a:rPr lang="el-GR" sz="2800" baseline="-25000" dirty="0">
                <a:effectLst/>
              </a:rPr>
              <a:t>γ</a:t>
            </a:r>
            <a:r>
              <a:rPr lang="en-US" sz="2800" dirty="0">
                <a:effectLst/>
              </a:rPr>
              <a:t> </a:t>
            </a:r>
            <a:r>
              <a:rPr lang="en-US" sz="2800" dirty="0">
                <a:effectLst/>
                <a:sym typeface="Symbol" charset="0"/>
              </a:rPr>
              <a:t></a:t>
            </a:r>
            <a:r>
              <a:rPr lang="en-US" sz="2800" dirty="0">
                <a:effectLst/>
              </a:rPr>
              <a:t> (</a:t>
            </a:r>
            <a:r>
              <a:rPr lang="el-GR" sz="2800" dirty="0">
                <a:effectLst/>
              </a:rPr>
              <a:t>γ</a:t>
            </a:r>
            <a:r>
              <a:rPr lang="en-US" sz="2800" baseline="-25000" dirty="0">
                <a:effectLst/>
              </a:rPr>
              <a:t>Lorentz</a:t>
            </a:r>
            <a:r>
              <a:rPr lang="en-US" sz="2800" dirty="0">
                <a:effectLst/>
              </a:rPr>
              <a:t>)</a:t>
            </a:r>
            <a:r>
              <a:rPr lang="en-US" sz="2800" baseline="30000" dirty="0">
                <a:effectLst/>
              </a:rPr>
              <a:t>2 </a:t>
            </a:r>
            <a:r>
              <a:rPr lang="en-US" sz="2800" dirty="0">
                <a:effectLst/>
              </a:rPr>
              <a:t>E</a:t>
            </a:r>
            <a:r>
              <a:rPr lang="el-GR" sz="2800" baseline="-25000" dirty="0">
                <a:effectLst/>
              </a:rPr>
              <a:t>γ</a:t>
            </a:r>
            <a:r>
              <a:rPr lang="en-US" sz="2800" baseline="-25000" dirty="0">
                <a:effectLst/>
              </a:rPr>
              <a:t> </a:t>
            </a:r>
            <a:r>
              <a:rPr lang="en-US" sz="2800" baseline="-25000" dirty="0" err="1">
                <a:effectLst/>
              </a:rPr>
              <a:t>Iow</a:t>
            </a:r>
            <a:r>
              <a:rPr lang="en-US" sz="2800" baseline="-25000" dirty="0">
                <a:effectLst/>
              </a:rPr>
              <a:t> E</a:t>
            </a:r>
          </a:p>
          <a:p>
            <a:pPr lvl="1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None/>
            </a:pPr>
            <a:r>
              <a:rPr lang="el-GR" sz="2800" dirty="0" smtClean="0">
                <a:effectLst/>
              </a:rPr>
              <a:t>γ</a:t>
            </a:r>
            <a:r>
              <a:rPr lang="en-US" sz="2800" baseline="-25000" dirty="0" smtClean="0">
                <a:effectLst/>
              </a:rPr>
              <a:t>Lorentz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>
                <a:effectLst/>
              </a:rPr>
              <a:t>= 1/√(1 - v</a:t>
            </a:r>
            <a:r>
              <a:rPr lang="en-US" sz="2800" baseline="-25000" dirty="0">
                <a:effectLst/>
              </a:rPr>
              <a:t>e</a:t>
            </a:r>
            <a:r>
              <a:rPr lang="en-US" sz="2800" baseline="30000" dirty="0">
                <a:effectLst/>
              </a:rPr>
              <a:t>2</a:t>
            </a:r>
            <a:r>
              <a:rPr lang="en-US" sz="2800" dirty="0">
                <a:effectLst/>
              </a:rPr>
              <a:t>/c</a:t>
            </a:r>
            <a:r>
              <a:rPr lang="en-US" sz="2800" baseline="30000" dirty="0">
                <a:effectLst/>
              </a:rPr>
              <a:t>2</a:t>
            </a:r>
            <a:r>
              <a:rPr lang="en-US" sz="2800" dirty="0" smtClean="0">
                <a:effectLst/>
              </a:rPr>
              <a:t>)</a:t>
            </a:r>
          </a:p>
          <a:p>
            <a:pPr lvl="1" algn="l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None/>
            </a:pPr>
            <a:endParaRPr lang="en-US" sz="2800" baseline="30000" dirty="0">
              <a:effectLst/>
            </a:endParaRPr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6858000" y="4419600"/>
            <a:ext cx="1371600" cy="685800"/>
          </a:xfrm>
          <a:custGeom>
            <a:avLst/>
            <a:gdLst>
              <a:gd name="T0" fmla="*/ 0 w 1073"/>
              <a:gd name="T1" fmla="*/ 348 h 353"/>
              <a:gd name="T2" fmla="*/ 48 w 1073"/>
              <a:gd name="T3" fmla="*/ 204 h 353"/>
              <a:gd name="T4" fmla="*/ 144 w 1073"/>
              <a:gd name="T5" fmla="*/ 348 h 353"/>
              <a:gd name="T6" fmla="*/ 196 w 1073"/>
              <a:gd name="T7" fmla="*/ 175 h 353"/>
              <a:gd name="T8" fmla="*/ 288 w 1073"/>
              <a:gd name="T9" fmla="*/ 300 h 353"/>
              <a:gd name="T10" fmla="*/ 328 w 1073"/>
              <a:gd name="T11" fmla="*/ 118 h 353"/>
              <a:gd name="T12" fmla="*/ 432 w 1073"/>
              <a:gd name="T13" fmla="*/ 252 h 353"/>
              <a:gd name="T14" fmla="*/ 478 w 1073"/>
              <a:gd name="T15" fmla="*/ 87 h 353"/>
              <a:gd name="T16" fmla="*/ 591 w 1073"/>
              <a:gd name="T17" fmla="*/ 212 h 353"/>
              <a:gd name="T18" fmla="*/ 624 w 1073"/>
              <a:gd name="T19" fmla="*/ 60 h 353"/>
              <a:gd name="T20" fmla="*/ 728 w 1073"/>
              <a:gd name="T21" fmla="*/ 181 h 353"/>
              <a:gd name="T22" fmla="*/ 772 w 1073"/>
              <a:gd name="T23" fmla="*/ 25 h 353"/>
              <a:gd name="T24" fmla="*/ 847 w 1073"/>
              <a:gd name="T25" fmla="*/ 162 h 353"/>
              <a:gd name="T26" fmla="*/ 879 w 1073"/>
              <a:gd name="T27" fmla="*/ 6 h 353"/>
              <a:gd name="T28" fmla="*/ 947 w 1073"/>
              <a:gd name="T29" fmla="*/ 125 h 353"/>
              <a:gd name="T30" fmla="*/ 966 w 1073"/>
              <a:gd name="T31" fmla="*/ 43 h 353"/>
              <a:gd name="T32" fmla="*/ 1073 w 1073"/>
              <a:gd name="T33" fmla="*/ 6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73" h="353">
                <a:moveTo>
                  <a:pt x="0" y="348"/>
                </a:moveTo>
                <a:cubicBezTo>
                  <a:pt x="12" y="276"/>
                  <a:pt x="24" y="204"/>
                  <a:pt x="48" y="204"/>
                </a:cubicBezTo>
                <a:cubicBezTo>
                  <a:pt x="72" y="204"/>
                  <a:pt x="119" y="353"/>
                  <a:pt x="144" y="348"/>
                </a:cubicBezTo>
                <a:cubicBezTo>
                  <a:pt x="169" y="343"/>
                  <a:pt x="172" y="183"/>
                  <a:pt x="196" y="175"/>
                </a:cubicBezTo>
                <a:cubicBezTo>
                  <a:pt x="220" y="167"/>
                  <a:pt x="266" y="309"/>
                  <a:pt x="288" y="300"/>
                </a:cubicBezTo>
                <a:cubicBezTo>
                  <a:pt x="310" y="291"/>
                  <a:pt x="304" y="126"/>
                  <a:pt x="328" y="118"/>
                </a:cubicBezTo>
                <a:cubicBezTo>
                  <a:pt x="352" y="110"/>
                  <a:pt x="407" y="257"/>
                  <a:pt x="432" y="252"/>
                </a:cubicBezTo>
                <a:cubicBezTo>
                  <a:pt x="457" y="247"/>
                  <a:pt x="452" y="94"/>
                  <a:pt x="478" y="87"/>
                </a:cubicBezTo>
                <a:cubicBezTo>
                  <a:pt x="504" y="80"/>
                  <a:pt x="567" y="216"/>
                  <a:pt x="591" y="212"/>
                </a:cubicBezTo>
                <a:cubicBezTo>
                  <a:pt x="615" y="208"/>
                  <a:pt x="601" y="65"/>
                  <a:pt x="624" y="60"/>
                </a:cubicBezTo>
                <a:cubicBezTo>
                  <a:pt x="647" y="55"/>
                  <a:pt x="703" y="187"/>
                  <a:pt x="728" y="181"/>
                </a:cubicBezTo>
                <a:cubicBezTo>
                  <a:pt x="753" y="175"/>
                  <a:pt x="752" y="28"/>
                  <a:pt x="772" y="25"/>
                </a:cubicBezTo>
                <a:cubicBezTo>
                  <a:pt x="792" y="22"/>
                  <a:pt x="829" y="165"/>
                  <a:pt x="847" y="162"/>
                </a:cubicBezTo>
                <a:cubicBezTo>
                  <a:pt x="865" y="159"/>
                  <a:pt x="863" y="12"/>
                  <a:pt x="879" y="6"/>
                </a:cubicBezTo>
                <a:cubicBezTo>
                  <a:pt x="895" y="0"/>
                  <a:pt x="932" y="119"/>
                  <a:pt x="947" y="125"/>
                </a:cubicBezTo>
                <a:cubicBezTo>
                  <a:pt x="962" y="131"/>
                  <a:pt x="945" y="63"/>
                  <a:pt x="966" y="43"/>
                </a:cubicBezTo>
                <a:cubicBezTo>
                  <a:pt x="987" y="23"/>
                  <a:pt x="1051" y="14"/>
                  <a:pt x="1073" y="6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6781800" y="5181600"/>
            <a:ext cx="1447800" cy="3810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5486400" y="5181600"/>
            <a:ext cx="13716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oval" w="lg" len="lg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216525" y="4724400"/>
            <a:ext cx="426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hlink"/>
                </a:solidFill>
              </a:rPr>
              <a:t>e</a:t>
            </a:r>
            <a:r>
              <a:rPr lang="en-US" sz="2400" baseline="30000" dirty="0">
                <a:solidFill>
                  <a:schemeClr val="hlink"/>
                </a:solidFill>
              </a:rPr>
              <a:t>-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199188" y="3886200"/>
            <a:ext cx="20149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Scattered </a:t>
            </a:r>
            <a:r>
              <a:rPr lang="el-GR" sz="2400" dirty="0">
                <a:solidFill>
                  <a:srgbClr val="FF6600"/>
                </a:solidFill>
              </a:rPr>
              <a:t>γ</a:t>
            </a:r>
            <a:endParaRPr lang="el-GR" sz="2400" baseline="30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8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Arthur Holly Compton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800600" cy="5029200"/>
          </a:xfrm>
        </p:spPr>
        <p:txBody>
          <a:bodyPr/>
          <a:lstStyle/>
          <a:p>
            <a:r>
              <a:rPr lang="en-US" sz="2800" dirty="0" smtClean="0"/>
              <a:t>Nobel </a:t>
            </a:r>
            <a:r>
              <a:rPr lang="en-US" sz="2800" dirty="0"/>
              <a:t>Prize in Physics 1927</a:t>
            </a:r>
          </a:p>
          <a:p>
            <a:pPr lvl="1"/>
            <a:r>
              <a:rPr lang="en-US" sz="2400" dirty="0" smtClean="0"/>
              <a:t>Scattering </a:t>
            </a:r>
            <a:r>
              <a:rPr lang="en-US" sz="2400" dirty="0"/>
              <a:t>of photons by electrons demonstrated the particle nature of electromagnetic radiation</a:t>
            </a:r>
          </a:p>
          <a:p>
            <a:pPr lvl="1"/>
            <a:r>
              <a:rPr lang="en-US" sz="2400" dirty="0"/>
              <a:t>This and inverse mechanism are responsible for much of gamma ray production and detection</a:t>
            </a: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108364"/>
            <a:ext cx="3429000" cy="498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257800" y="6119813"/>
            <a:ext cx="345088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AIP Center for History of Physics</a:t>
            </a:r>
          </a:p>
          <a:p>
            <a:r>
              <a:rPr lang="en-US" sz="1600" dirty="0"/>
              <a:t>http://</a:t>
            </a:r>
            <a:r>
              <a:rPr lang="en-US" sz="1600" dirty="0" err="1"/>
              <a:t>www.aip.org</a:t>
            </a:r>
            <a:r>
              <a:rPr lang="en-US" sz="1600" dirty="0"/>
              <a:t>/history/</a:t>
            </a:r>
          </a:p>
        </p:txBody>
      </p:sp>
    </p:spTree>
    <p:extLst>
      <p:ext uri="{BB962C8B-B14F-4D97-AF65-F5344CB8AC3E}">
        <p14:creationId xmlns:p14="http://schemas.microsoft.com/office/powerpoint/2010/main" val="55530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make gamma rays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124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From electrons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Brehmsstrahlung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/>
              <a:t>deceleration</a:t>
            </a:r>
            <a:r>
              <a:rPr lang="en-US" dirty="0" smtClean="0"/>
              <a:t> </a:t>
            </a:r>
            <a:r>
              <a:rPr lang="en-US" dirty="0"/>
              <a:t>radiation)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Electron deceleration by a nucleus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Highly relativistic electrons emit gamma rays in atomic or molecular material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Energy</a:t>
            </a:r>
            <a:r>
              <a:rPr lang="el-GR" baseline="-25000" dirty="0"/>
              <a:t>γ</a:t>
            </a:r>
            <a:r>
              <a:rPr lang="en-US" dirty="0"/>
              <a:t> ~ </a:t>
            </a:r>
            <a:r>
              <a:rPr lang="en-US" dirty="0" err="1"/>
              <a:t>Energy</a:t>
            </a:r>
            <a:r>
              <a:rPr lang="en-US" baseline="-25000" dirty="0" err="1"/>
              <a:t>e</a:t>
            </a:r>
            <a:endParaRPr lang="en-US" baseline="-25000" dirty="0"/>
          </a:p>
        </p:txBody>
      </p:sp>
      <p:sp>
        <p:nvSpPr>
          <p:cNvPr id="62469" name="Freeform 5"/>
          <p:cNvSpPr>
            <a:spLocks/>
          </p:cNvSpPr>
          <p:nvPr/>
        </p:nvSpPr>
        <p:spPr bwMode="auto">
          <a:xfrm>
            <a:off x="3836988" y="5330825"/>
            <a:ext cx="3630612" cy="612775"/>
          </a:xfrm>
          <a:custGeom>
            <a:avLst/>
            <a:gdLst>
              <a:gd name="T0" fmla="*/ 0 w 2287"/>
              <a:gd name="T1" fmla="*/ 60 h 386"/>
              <a:gd name="T2" fmla="*/ 1235 w 2287"/>
              <a:gd name="T3" fmla="*/ 54 h 386"/>
              <a:gd name="T4" fmla="*/ 2287 w 2287"/>
              <a:gd name="T5" fmla="*/ 38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87" h="386">
                <a:moveTo>
                  <a:pt x="0" y="60"/>
                </a:moveTo>
                <a:cubicBezTo>
                  <a:pt x="206" y="59"/>
                  <a:pt x="854" y="0"/>
                  <a:pt x="1235" y="54"/>
                </a:cubicBezTo>
                <a:cubicBezTo>
                  <a:pt x="1616" y="108"/>
                  <a:pt x="2068" y="317"/>
                  <a:pt x="2287" y="386"/>
                </a:cubicBezTo>
              </a:path>
            </a:pathLst>
          </a:custGeom>
          <a:noFill/>
          <a:ln w="19050" cap="flat" cmpd="sng">
            <a:solidFill>
              <a:schemeClr val="hlink"/>
            </a:solidFill>
            <a:prstDash val="solid"/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5665788" y="57150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Freeform 8"/>
          <p:cNvSpPr>
            <a:spLocks/>
          </p:cNvSpPr>
          <p:nvPr/>
        </p:nvSpPr>
        <p:spPr bwMode="auto">
          <a:xfrm>
            <a:off x="5867400" y="4724400"/>
            <a:ext cx="1371600" cy="685800"/>
          </a:xfrm>
          <a:custGeom>
            <a:avLst/>
            <a:gdLst>
              <a:gd name="T0" fmla="*/ 0 w 1073"/>
              <a:gd name="T1" fmla="*/ 348 h 353"/>
              <a:gd name="T2" fmla="*/ 48 w 1073"/>
              <a:gd name="T3" fmla="*/ 204 h 353"/>
              <a:gd name="T4" fmla="*/ 144 w 1073"/>
              <a:gd name="T5" fmla="*/ 348 h 353"/>
              <a:gd name="T6" fmla="*/ 196 w 1073"/>
              <a:gd name="T7" fmla="*/ 175 h 353"/>
              <a:gd name="T8" fmla="*/ 288 w 1073"/>
              <a:gd name="T9" fmla="*/ 300 h 353"/>
              <a:gd name="T10" fmla="*/ 328 w 1073"/>
              <a:gd name="T11" fmla="*/ 118 h 353"/>
              <a:gd name="T12" fmla="*/ 432 w 1073"/>
              <a:gd name="T13" fmla="*/ 252 h 353"/>
              <a:gd name="T14" fmla="*/ 478 w 1073"/>
              <a:gd name="T15" fmla="*/ 87 h 353"/>
              <a:gd name="T16" fmla="*/ 591 w 1073"/>
              <a:gd name="T17" fmla="*/ 212 h 353"/>
              <a:gd name="T18" fmla="*/ 624 w 1073"/>
              <a:gd name="T19" fmla="*/ 60 h 353"/>
              <a:gd name="T20" fmla="*/ 728 w 1073"/>
              <a:gd name="T21" fmla="*/ 181 h 353"/>
              <a:gd name="T22" fmla="*/ 772 w 1073"/>
              <a:gd name="T23" fmla="*/ 25 h 353"/>
              <a:gd name="T24" fmla="*/ 847 w 1073"/>
              <a:gd name="T25" fmla="*/ 162 h 353"/>
              <a:gd name="T26" fmla="*/ 879 w 1073"/>
              <a:gd name="T27" fmla="*/ 6 h 353"/>
              <a:gd name="T28" fmla="*/ 947 w 1073"/>
              <a:gd name="T29" fmla="*/ 125 h 353"/>
              <a:gd name="T30" fmla="*/ 966 w 1073"/>
              <a:gd name="T31" fmla="*/ 43 h 353"/>
              <a:gd name="T32" fmla="*/ 1073 w 1073"/>
              <a:gd name="T33" fmla="*/ 6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73" h="353">
                <a:moveTo>
                  <a:pt x="0" y="348"/>
                </a:moveTo>
                <a:cubicBezTo>
                  <a:pt x="12" y="276"/>
                  <a:pt x="24" y="204"/>
                  <a:pt x="48" y="204"/>
                </a:cubicBezTo>
                <a:cubicBezTo>
                  <a:pt x="72" y="204"/>
                  <a:pt x="119" y="353"/>
                  <a:pt x="144" y="348"/>
                </a:cubicBezTo>
                <a:cubicBezTo>
                  <a:pt x="169" y="343"/>
                  <a:pt x="172" y="183"/>
                  <a:pt x="196" y="175"/>
                </a:cubicBezTo>
                <a:cubicBezTo>
                  <a:pt x="220" y="167"/>
                  <a:pt x="266" y="309"/>
                  <a:pt x="288" y="300"/>
                </a:cubicBezTo>
                <a:cubicBezTo>
                  <a:pt x="310" y="291"/>
                  <a:pt x="304" y="126"/>
                  <a:pt x="328" y="118"/>
                </a:cubicBezTo>
                <a:cubicBezTo>
                  <a:pt x="352" y="110"/>
                  <a:pt x="407" y="257"/>
                  <a:pt x="432" y="252"/>
                </a:cubicBezTo>
                <a:cubicBezTo>
                  <a:pt x="457" y="247"/>
                  <a:pt x="452" y="94"/>
                  <a:pt x="478" y="87"/>
                </a:cubicBezTo>
                <a:cubicBezTo>
                  <a:pt x="504" y="80"/>
                  <a:pt x="567" y="216"/>
                  <a:pt x="591" y="212"/>
                </a:cubicBezTo>
                <a:cubicBezTo>
                  <a:pt x="615" y="208"/>
                  <a:pt x="601" y="65"/>
                  <a:pt x="624" y="60"/>
                </a:cubicBezTo>
                <a:cubicBezTo>
                  <a:pt x="647" y="55"/>
                  <a:pt x="703" y="187"/>
                  <a:pt x="728" y="181"/>
                </a:cubicBezTo>
                <a:cubicBezTo>
                  <a:pt x="753" y="175"/>
                  <a:pt x="752" y="28"/>
                  <a:pt x="772" y="25"/>
                </a:cubicBezTo>
                <a:cubicBezTo>
                  <a:pt x="792" y="22"/>
                  <a:pt x="829" y="165"/>
                  <a:pt x="847" y="162"/>
                </a:cubicBezTo>
                <a:cubicBezTo>
                  <a:pt x="865" y="159"/>
                  <a:pt x="863" y="12"/>
                  <a:pt x="879" y="6"/>
                </a:cubicBezTo>
                <a:cubicBezTo>
                  <a:pt x="895" y="0"/>
                  <a:pt x="932" y="119"/>
                  <a:pt x="947" y="125"/>
                </a:cubicBezTo>
                <a:cubicBezTo>
                  <a:pt x="962" y="131"/>
                  <a:pt x="945" y="63"/>
                  <a:pt x="966" y="43"/>
                </a:cubicBezTo>
                <a:cubicBezTo>
                  <a:pt x="987" y="23"/>
                  <a:pt x="1051" y="14"/>
                  <a:pt x="1073" y="6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3505200" y="4953000"/>
            <a:ext cx="426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hlink"/>
                </a:solidFill>
              </a:rPr>
              <a:t>e</a:t>
            </a:r>
            <a:r>
              <a:rPr lang="en-US" sz="2400" baseline="30000" dirty="0">
                <a:solidFill>
                  <a:schemeClr val="hlink"/>
                </a:solidFill>
              </a:rPr>
              <a:t>-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4343400" y="5791200"/>
            <a:ext cx="14034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Nucleus</a:t>
            </a:r>
            <a:endParaRPr lang="en-US" sz="24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5029200" y="4267200"/>
            <a:ext cx="32337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6600"/>
                </a:solidFill>
              </a:rPr>
              <a:t>Brehmsstrahlung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l-GR" sz="2400" dirty="0">
                <a:solidFill>
                  <a:srgbClr val="FF6600"/>
                </a:solidFill>
              </a:rPr>
              <a:t>γ</a:t>
            </a:r>
            <a:endParaRPr lang="el-GR" sz="2400" baseline="30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0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Other ways to make gamma rays?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Topological defects left over from the Big Bang?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Hypothesis: Black holes formed with the </a:t>
            </a:r>
            <a:r>
              <a:rPr lang="en-US" dirty="0" smtClean="0"/>
              <a:t>early Universe decay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800" dirty="0"/>
              <a:t>By-product of dark matter interactions?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Hypothesis: </a:t>
            </a:r>
            <a:r>
              <a:rPr lang="en-US" dirty="0" smtClean="0"/>
              <a:t>weakly </a:t>
            </a:r>
            <a:r>
              <a:rPr lang="en-US" dirty="0"/>
              <a:t>interacting massive particles (WIMPs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interact </a:t>
            </a:r>
            <a:r>
              <a:rPr lang="en-US" dirty="0"/>
              <a:t>to produce gamma rays: DM + DM → </a:t>
            </a:r>
            <a:r>
              <a:rPr lang="el-GR" dirty="0"/>
              <a:t>γ</a:t>
            </a:r>
            <a:r>
              <a:rPr lang="en-US" dirty="0"/>
              <a:t> </a:t>
            </a:r>
            <a:r>
              <a:rPr lang="el-GR" dirty="0"/>
              <a:t>γ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65675" y="6172200"/>
            <a:ext cx="3816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WIMP </a:t>
            </a:r>
            <a:r>
              <a:rPr lang="en-US" dirty="0"/>
              <a:t>+</a:t>
            </a:r>
            <a:r>
              <a:rPr lang="en-US" dirty="0">
                <a:solidFill>
                  <a:schemeClr val="hlink"/>
                </a:solidFill>
              </a:rPr>
              <a:t> WIMP </a:t>
            </a:r>
            <a:r>
              <a:rPr lang="en-US" dirty="0"/>
              <a:t>→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l-GR" dirty="0">
                <a:solidFill>
                  <a:srgbClr val="FF6600"/>
                </a:solidFill>
              </a:rPr>
              <a:t>γ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+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l-GR" dirty="0">
                <a:solidFill>
                  <a:srgbClr val="FF6600"/>
                </a:solidFill>
              </a:rPr>
              <a:t>γ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895850" y="55626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4895850" y="48006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5353050" y="5410200"/>
            <a:ext cx="914400" cy="228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353050" y="4953000"/>
            <a:ext cx="914400" cy="304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 rot="2652718">
            <a:off x="6473825" y="5440363"/>
            <a:ext cx="1012825" cy="503237"/>
          </a:xfrm>
          <a:custGeom>
            <a:avLst/>
            <a:gdLst>
              <a:gd name="T0" fmla="*/ 0 w 1073"/>
              <a:gd name="T1" fmla="*/ 348 h 353"/>
              <a:gd name="T2" fmla="*/ 48 w 1073"/>
              <a:gd name="T3" fmla="*/ 204 h 353"/>
              <a:gd name="T4" fmla="*/ 144 w 1073"/>
              <a:gd name="T5" fmla="*/ 348 h 353"/>
              <a:gd name="T6" fmla="*/ 196 w 1073"/>
              <a:gd name="T7" fmla="*/ 175 h 353"/>
              <a:gd name="T8" fmla="*/ 288 w 1073"/>
              <a:gd name="T9" fmla="*/ 300 h 353"/>
              <a:gd name="T10" fmla="*/ 328 w 1073"/>
              <a:gd name="T11" fmla="*/ 118 h 353"/>
              <a:gd name="T12" fmla="*/ 432 w 1073"/>
              <a:gd name="T13" fmla="*/ 252 h 353"/>
              <a:gd name="T14" fmla="*/ 478 w 1073"/>
              <a:gd name="T15" fmla="*/ 87 h 353"/>
              <a:gd name="T16" fmla="*/ 591 w 1073"/>
              <a:gd name="T17" fmla="*/ 212 h 353"/>
              <a:gd name="T18" fmla="*/ 624 w 1073"/>
              <a:gd name="T19" fmla="*/ 60 h 353"/>
              <a:gd name="T20" fmla="*/ 728 w 1073"/>
              <a:gd name="T21" fmla="*/ 181 h 353"/>
              <a:gd name="T22" fmla="*/ 772 w 1073"/>
              <a:gd name="T23" fmla="*/ 25 h 353"/>
              <a:gd name="T24" fmla="*/ 847 w 1073"/>
              <a:gd name="T25" fmla="*/ 162 h 353"/>
              <a:gd name="T26" fmla="*/ 879 w 1073"/>
              <a:gd name="T27" fmla="*/ 6 h 353"/>
              <a:gd name="T28" fmla="*/ 947 w 1073"/>
              <a:gd name="T29" fmla="*/ 125 h 353"/>
              <a:gd name="T30" fmla="*/ 966 w 1073"/>
              <a:gd name="T31" fmla="*/ 43 h 353"/>
              <a:gd name="T32" fmla="*/ 1073 w 1073"/>
              <a:gd name="T33" fmla="*/ 6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73" h="353">
                <a:moveTo>
                  <a:pt x="0" y="348"/>
                </a:moveTo>
                <a:cubicBezTo>
                  <a:pt x="12" y="276"/>
                  <a:pt x="24" y="204"/>
                  <a:pt x="48" y="204"/>
                </a:cubicBezTo>
                <a:cubicBezTo>
                  <a:pt x="72" y="204"/>
                  <a:pt x="119" y="353"/>
                  <a:pt x="144" y="348"/>
                </a:cubicBezTo>
                <a:cubicBezTo>
                  <a:pt x="169" y="343"/>
                  <a:pt x="172" y="183"/>
                  <a:pt x="196" y="175"/>
                </a:cubicBezTo>
                <a:cubicBezTo>
                  <a:pt x="220" y="167"/>
                  <a:pt x="266" y="309"/>
                  <a:pt x="288" y="300"/>
                </a:cubicBezTo>
                <a:cubicBezTo>
                  <a:pt x="310" y="291"/>
                  <a:pt x="304" y="126"/>
                  <a:pt x="328" y="118"/>
                </a:cubicBezTo>
                <a:cubicBezTo>
                  <a:pt x="352" y="110"/>
                  <a:pt x="407" y="257"/>
                  <a:pt x="432" y="252"/>
                </a:cubicBezTo>
                <a:cubicBezTo>
                  <a:pt x="457" y="247"/>
                  <a:pt x="452" y="94"/>
                  <a:pt x="478" y="87"/>
                </a:cubicBezTo>
                <a:cubicBezTo>
                  <a:pt x="504" y="80"/>
                  <a:pt x="567" y="216"/>
                  <a:pt x="591" y="212"/>
                </a:cubicBezTo>
                <a:cubicBezTo>
                  <a:pt x="615" y="208"/>
                  <a:pt x="601" y="65"/>
                  <a:pt x="624" y="60"/>
                </a:cubicBezTo>
                <a:cubicBezTo>
                  <a:pt x="647" y="55"/>
                  <a:pt x="703" y="187"/>
                  <a:pt x="728" y="181"/>
                </a:cubicBezTo>
                <a:cubicBezTo>
                  <a:pt x="753" y="175"/>
                  <a:pt x="752" y="28"/>
                  <a:pt x="772" y="25"/>
                </a:cubicBezTo>
                <a:cubicBezTo>
                  <a:pt x="792" y="22"/>
                  <a:pt x="829" y="165"/>
                  <a:pt x="847" y="162"/>
                </a:cubicBezTo>
                <a:cubicBezTo>
                  <a:pt x="865" y="159"/>
                  <a:pt x="863" y="12"/>
                  <a:pt x="879" y="6"/>
                </a:cubicBezTo>
                <a:cubicBezTo>
                  <a:pt x="895" y="0"/>
                  <a:pt x="932" y="119"/>
                  <a:pt x="947" y="125"/>
                </a:cubicBezTo>
                <a:cubicBezTo>
                  <a:pt x="962" y="131"/>
                  <a:pt x="945" y="63"/>
                  <a:pt x="966" y="43"/>
                </a:cubicBezTo>
                <a:cubicBezTo>
                  <a:pt x="987" y="23"/>
                  <a:pt x="1051" y="14"/>
                  <a:pt x="1073" y="6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 rot="349964">
            <a:off x="6496050" y="4800600"/>
            <a:ext cx="1012825" cy="503238"/>
          </a:xfrm>
          <a:custGeom>
            <a:avLst/>
            <a:gdLst>
              <a:gd name="T0" fmla="*/ 0 w 1073"/>
              <a:gd name="T1" fmla="*/ 348 h 353"/>
              <a:gd name="T2" fmla="*/ 48 w 1073"/>
              <a:gd name="T3" fmla="*/ 204 h 353"/>
              <a:gd name="T4" fmla="*/ 144 w 1073"/>
              <a:gd name="T5" fmla="*/ 348 h 353"/>
              <a:gd name="T6" fmla="*/ 196 w 1073"/>
              <a:gd name="T7" fmla="*/ 175 h 353"/>
              <a:gd name="T8" fmla="*/ 288 w 1073"/>
              <a:gd name="T9" fmla="*/ 300 h 353"/>
              <a:gd name="T10" fmla="*/ 328 w 1073"/>
              <a:gd name="T11" fmla="*/ 118 h 353"/>
              <a:gd name="T12" fmla="*/ 432 w 1073"/>
              <a:gd name="T13" fmla="*/ 252 h 353"/>
              <a:gd name="T14" fmla="*/ 478 w 1073"/>
              <a:gd name="T15" fmla="*/ 87 h 353"/>
              <a:gd name="T16" fmla="*/ 591 w 1073"/>
              <a:gd name="T17" fmla="*/ 212 h 353"/>
              <a:gd name="T18" fmla="*/ 624 w 1073"/>
              <a:gd name="T19" fmla="*/ 60 h 353"/>
              <a:gd name="T20" fmla="*/ 728 w 1073"/>
              <a:gd name="T21" fmla="*/ 181 h 353"/>
              <a:gd name="T22" fmla="*/ 772 w 1073"/>
              <a:gd name="T23" fmla="*/ 25 h 353"/>
              <a:gd name="T24" fmla="*/ 847 w 1073"/>
              <a:gd name="T25" fmla="*/ 162 h 353"/>
              <a:gd name="T26" fmla="*/ 879 w 1073"/>
              <a:gd name="T27" fmla="*/ 6 h 353"/>
              <a:gd name="T28" fmla="*/ 947 w 1073"/>
              <a:gd name="T29" fmla="*/ 125 h 353"/>
              <a:gd name="T30" fmla="*/ 966 w 1073"/>
              <a:gd name="T31" fmla="*/ 43 h 353"/>
              <a:gd name="T32" fmla="*/ 1073 w 1073"/>
              <a:gd name="T33" fmla="*/ 6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73" h="353">
                <a:moveTo>
                  <a:pt x="0" y="348"/>
                </a:moveTo>
                <a:cubicBezTo>
                  <a:pt x="12" y="276"/>
                  <a:pt x="24" y="204"/>
                  <a:pt x="48" y="204"/>
                </a:cubicBezTo>
                <a:cubicBezTo>
                  <a:pt x="72" y="204"/>
                  <a:pt x="119" y="353"/>
                  <a:pt x="144" y="348"/>
                </a:cubicBezTo>
                <a:cubicBezTo>
                  <a:pt x="169" y="343"/>
                  <a:pt x="172" y="183"/>
                  <a:pt x="196" y="175"/>
                </a:cubicBezTo>
                <a:cubicBezTo>
                  <a:pt x="220" y="167"/>
                  <a:pt x="266" y="309"/>
                  <a:pt x="288" y="300"/>
                </a:cubicBezTo>
                <a:cubicBezTo>
                  <a:pt x="310" y="291"/>
                  <a:pt x="304" y="126"/>
                  <a:pt x="328" y="118"/>
                </a:cubicBezTo>
                <a:cubicBezTo>
                  <a:pt x="352" y="110"/>
                  <a:pt x="407" y="257"/>
                  <a:pt x="432" y="252"/>
                </a:cubicBezTo>
                <a:cubicBezTo>
                  <a:pt x="457" y="247"/>
                  <a:pt x="452" y="94"/>
                  <a:pt x="478" y="87"/>
                </a:cubicBezTo>
                <a:cubicBezTo>
                  <a:pt x="504" y="80"/>
                  <a:pt x="567" y="216"/>
                  <a:pt x="591" y="212"/>
                </a:cubicBezTo>
                <a:cubicBezTo>
                  <a:pt x="615" y="208"/>
                  <a:pt x="601" y="65"/>
                  <a:pt x="624" y="60"/>
                </a:cubicBezTo>
                <a:cubicBezTo>
                  <a:pt x="647" y="55"/>
                  <a:pt x="703" y="187"/>
                  <a:pt x="728" y="181"/>
                </a:cubicBezTo>
                <a:cubicBezTo>
                  <a:pt x="753" y="175"/>
                  <a:pt x="752" y="28"/>
                  <a:pt x="772" y="25"/>
                </a:cubicBezTo>
                <a:cubicBezTo>
                  <a:pt x="792" y="22"/>
                  <a:pt x="829" y="165"/>
                  <a:pt x="847" y="162"/>
                </a:cubicBezTo>
                <a:cubicBezTo>
                  <a:pt x="865" y="159"/>
                  <a:pt x="863" y="12"/>
                  <a:pt x="879" y="6"/>
                </a:cubicBezTo>
                <a:cubicBezTo>
                  <a:pt x="895" y="0"/>
                  <a:pt x="932" y="119"/>
                  <a:pt x="947" y="125"/>
                </a:cubicBezTo>
                <a:cubicBezTo>
                  <a:pt x="962" y="131"/>
                  <a:pt x="945" y="63"/>
                  <a:pt x="966" y="43"/>
                </a:cubicBezTo>
                <a:cubicBezTo>
                  <a:pt x="987" y="23"/>
                  <a:pt x="1051" y="14"/>
                  <a:pt x="1073" y="6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5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look for cosmic gamma rays?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Supernova explosions release radioactive isotopes</a:t>
            </a:r>
          </a:p>
          <a:p>
            <a:r>
              <a:rPr lang="en-US" sz="2800"/>
              <a:t>Cosmic rays are mostly protons</a:t>
            </a:r>
          </a:p>
          <a:p>
            <a:r>
              <a:rPr lang="en-US" sz="2800"/>
              <a:t>Radio and later X-ray observations </a:t>
            </a:r>
          </a:p>
          <a:p>
            <a:pPr lvl="1"/>
            <a:r>
              <a:rPr lang="en-US" sz="2400"/>
              <a:t>Synchrotron emission from populations of accelerated electrons  </a:t>
            </a:r>
          </a:p>
          <a:p>
            <a:r>
              <a:rPr lang="en-US" sz="2800"/>
              <a:t>Infrared, optical, and UV observations </a:t>
            </a:r>
          </a:p>
          <a:p>
            <a:pPr lvl="1"/>
            <a:r>
              <a:rPr lang="en-US" sz="2400"/>
              <a:t>Target material and low energy photon populations</a:t>
            </a:r>
          </a:p>
        </p:txBody>
      </p:sp>
    </p:spTree>
    <p:extLst>
      <p:ext uri="{BB962C8B-B14F-4D97-AF65-F5344CB8AC3E}">
        <p14:creationId xmlns:p14="http://schemas.microsoft.com/office/powerpoint/2010/main" val="194183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NB: we still use balloons, too</a:t>
            </a:r>
            <a:endParaRPr lang="en-US" dirty="0"/>
          </a:p>
        </p:txBody>
      </p:sp>
      <p:pic>
        <p:nvPicPr>
          <p:cNvPr id="7" name="Picture 6" descr="Screen Shot 2013-05-28 at 6.5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9" y="1259145"/>
            <a:ext cx="4766962" cy="4455855"/>
          </a:xfrm>
          <a:prstGeom prst="rect">
            <a:avLst/>
          </a:prstGeom>
        </p:spPr>
      </p:pic>
      <p:pic>
        <p:nvPicPr>
          <p:cNvPr id="8" name="Picture 7" descr="Screen Shot 2013-05-28 at 6.59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600"/>
            <a:ext cx="3844744" cy="411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6800" y="5486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Nuclear Compton Telescope. </a:t>
            </a:r>
            <a:r>
              <a:rPr lang="en-US" sz="1800" dirty="0" smtClean="0"/>
              <a:t>Credit: </a:t>
            </a:r>
            <a:r>
              <a:rPr lang="en-US" sz="1800" dirty="0" smtClean="0"/>
              <a:t>S. Boggs/NCT collaboration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9651972"/>
      </p:ext>
    </p:extLst>
  </p:cSld>
  <p:clrMapOvr>
    <a:masterClrMapping/>
  </p:clrMapOvr>
</p:sld>
</file>

<file path=ppt/theme/theme1.xml><?xml version="1.0" encoding="utf-8"?>
<a:theme xmlns:a="http://schemas.openxmlformats.org/drawingml/2006/main" name="Systests">
  <a:themeElements>
    <a:clrScheme name="Systes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ystests">
      <a:majorFont>
        <a:latin typeface="Bookman Old Style"/>
        <a:ea typeface="Osaka"/>
        <a:cs typeface="Osaka"/>
      </a:majorFont>
      <a:minorFont>
        <a:latin typeface="Bookman Old Style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ookman Old Style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ookman Old Style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ystes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stes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stes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stes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stes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stes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stes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stes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stes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stes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stes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stes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Templates:Systests.pot</Template>
  <TotalTime>2669</TotalTime>
  <Words>1023</Words>
  <Application>Microsoft Macintosh PowerPoint</Application>
  <PresentationFormat>On-screen Show (4:3)</PresentationFormat>
  <Paragraphs>156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Systests</vt:lpstr>
      <vt:lpstr>Space-based Gamma-ray Astronomy</vt:lpstr>
      <vt:lpstr>The Origin of Cosmic Rays</vt:lpstr>
      <vt:lpstr>How to make gamma rays</vt:lpstr>
      <vt:lpstr>How to make gamma rays</vt:lpstr>
      <vt:lpstr>Arthur Holly Compton</vt:lpstr>
      <vt:lpstr>How to make gamma rays</vt:lpstr>
      <vt:lpstr>Other ways to make gamma rays?</vt:lpstr>
      <vt:lpstr>Why look for cosmic gamma rays?</vt:lpstr>
      <vt:lpstr>NB: we still use balloons, too</vt:lpstr>
      <vt:lpstr>How to “see” gamma rays</vt:lpstr>
      <vt:lpstr>Pair production</vt:lpstr>
      <vt:lpstr>A problem for astronomy</vt:lpstr>
      <vt:lpstr>Several solutions</vt:lpstr>
      <vt:lpstr>Solution I</vt:lpstr>
      <vt:lpstr>Historical note: Discovery of GRBs by the Vela satellites</vt:lpstr>
      <vt:lpstr>SAS 2 mission</vt:lpstr>
      <vt:lpstr>The Compton Gamma Ray Observatory</vt:lpstr>
      <vt:lpstr>CGRO Gamma-ray Bursts</vt:lpstr>
      <vt:lpstr>A close-up of EGRET</vt:lpstr>
      <vt:lpstr>The High Energy Sky circa 2000</vt:lpstr>
      <vt:lpstr>Summery</vt:lpstr>
      <vt:lpstr>Gamma-ray cross sections</vt:lpstr>
    </vt:vector>
  </TitlesOfParts>
  <Company>Liz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GRv15r28</dc:title>
  <dc:creator>Liz User</dc:creator>
  <cp:lastModifiedBy>Elizabeth Hays</cp:lastModifiedBy>
  <cp:revision>79</cp:revision>
  <cp:lastPrinted>2013-04-16T12:43:09Z</cp:lastPrinted>
  <dcterms:created xsi:type="dcterms:W3CDTF">2008-07-21T14:46:16Z</dcterms:created>
  <dcterms:modified xsi:type="dcterms:W3CDTF">2013-05-28T20:09:38Z</dcterms:modified>
</cp:coreProperties>
</file>