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9" r:id="rId15"/>
    <p:sldId id="273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26" autoAdjust="0"/>
  </p:normalViewPr>
  <p:slideViewPr>
    <p:cSldViewPr snapToGrid="0">
      <p:cViewPr varScale="1">
        <p:scale>
          <a:sx n="118" d="100"/>
          <a:sy n="118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DB9D0-DCBC-CC42-8E1F-A828E1975399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8D852-77C0-CA46-B55F-A9154F95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6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topics</a:t>
            </a:r>
            <a:r>
              <a:rPr lang="en-US" baseline="0" dirty="0" smtClean="0"/>
              <a:t> directly relevant to Fermi</a:t>
            </a:r>
          </a:p>
          <a:p>
            <a:r>
              <a:rPr lang="en-US" baseline="0" dirty="0" smtClean="0"/>
              <a:t>For X-rays, Fermi GBM is the relevant instrument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2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Collisional losses flatten</a:t>
            </a:r>
            <a:r>
              <a:rPr lang="en-US" baseline="0" dirty="0" smtClean="0"/>
              <a:t> the spatially integrated electron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04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High-energy cutoff</a:t>
            </a:r>
            <a:r>
              <a:rPr lang="en-US" baseline="0" dirty="0" smtClean="0"/>
              <a:t> physically interesting, but difficult to identify and generally does not affect deduced total electron flux</a:t>
            </a:r>
          </a:p>
          <a:p>
            <a:r>
              <a:rPr lang="en-US" baseline="0" dirty="0" smtClean="0"/>
              <a:t>What fraction of flare spectra are consistent with a high-</a:t>
            </a:r>
            <a:r>
              <a:rPr lang="en-US" baseline="0" smtClean="0"/>
              <a:t>energy cutoff?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44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models available or</a:t>
            </a:r>
            <a:r>
              <a:rPr lang="en-US" baseline="0" dirty="0" smtClean="0"/>
              <a:t> can be added</a:t>
            </a:r>
          </a:p>
          <a:p>
            <a:r>
              <a:rPr lang="en-US" baseline="0" dirty="0" smtClean="0"/>
              <a:t>Model independent spectral inversion to Mean Electron Flux electron distribution also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5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values for the low-energy cutoff found late in flare</a:t>
            </a:r>
          </a:p>
          <a:p>
            <a:r>
              <a:rPr lang="en-US" dirty="0" smtClean="0"/>
              <a:t>Two-thirds</a:t>
            </a:r>
            <a:r>
              <a:rPr lang="en-US" baseline="0" dirty="0" smtClean="0"/>
              <a:t> of nonthermal electron energy deposited BEFORE impulsive rise of hard X-rays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04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r>
              <a:rPr lang="en-US" baseline="0" dirty="0" smtClean="0"/>
              <a:t> of column density can be compared with numerical chromospheric evaporation results using injected electron distributions deduced from spectral 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93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Flat low-energy cutoff below electron</a:t>
            </a:r>
            <a:r>
              <a:rPr lang="en-US" baseline="0" dirty="0" smtClean="0"/>
              <a:t> energy V = potential drop in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3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Downward</a:t>
            </a:r>
            <a:r>
              <a:rPr lang="en-US" baseline="0" dirty="0" smtClean="0"/>
              <a:t> ejected, reconnected magnetic field becomes flare arcade</a:t>
            </a:r>
          </a:p>
          <a:p>
            <a:r>
              <a:rPr lang="en-US" baseline="0" dirty="0" smtClean="0"/>
              <a:t>Upward ejected magnetic field (light-blue flux rope) becomes CME</a:t>
            </a:r>
          </a:p>
          <a:p>
            <a:r>
              <a:rPr lang="en-US" baseline="0" dirty="0" smtClean="0"/>
              <a:t>Electrons most likely accelerated in “jet” region below current sheet </a:t>
            </a:r>
            <a:br>
              <a:rPr lang="en-US" baseline="0" dirty="0" smtClean="0"/>
            </a:br>
            <a:r>
              <a:rPr lang="en-US" baseline="0" dirty="0" smtClean="0"/>
              <a:t>Accelerated electrons stream from reconnection region to arcade loop foot points to produce thick-target X-rays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09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review</a:t>
            </a:r>
            <a:r>
              <a:rPr lang="en-US" baseline="0" dirty="0" smtClean="0"/>
              <a:t> </a:t>
            </a:r>
            <a:r>
              <a:rPr lang="en-US" dirty="0" smtClean="0"/>
              <a:t>articles from the </a:t>
            </a:r>
            <a:r>
              <a:rPr lang="en-US" dirty="0" err="1" smtClean="0"/>
              <a:t>SpSciRev</a:t>
            </a:r>
            <a:r>
              <a:rPr lang="en-US" dirty="0" smtClean="0"/>
              <a:t> volume most relevant to the analysis and interpretation of hard X-ray</a:t>
            </a:r>
            <a:r>
              <a:rPr lang="en-US" baseline="0" dirty="0" smtClean="0"/>
              <a:t> spectra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r>
              <a:rPr lang="en-US" baseline="0" dirty="0" smtClean="0"/>
              <a:t> on spectra, because </a:t>
            </a:r>
            <a:r>
              <a:rPr lang="en-US" dirty="0" smtClean="0"/>
              <a:t>GBM obtains</a:t>
            </a:r>
            <a:r>
              <a:rPr lang="en-US" baseline="0" dirty="0" smtClean="0"/>
              <a:t> hard X-ray light curves &amp; spectra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1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Nearly</a:t>
            </a:r>
            <a:r>
              <a:rPr lang="en-US" baseline="0" dirty="0" smtClean="0"/>
              <a:t> 55 years ago</a:t>
            </a:r>
            <a:endParaRPr lang="en-US" dirty="0" smtClean="0"/>
          </a:p>
          <a:p>
            <a:r>
              <a:rPr lang="en-US" dirty="0" smtClean="0"/>
              <a:t>18-s integration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7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Consistent with light curves observed in radio</a:t>
            </a:r>
            <a:r>
              <a:rPr lang="en-US" baseline="0" dirty="0" smtClean="0"/>
              <a:t> emission</a:t>
            </a:r>
          </a:p>
          <a:p>
            <a:r>
              <a:rPr lang="en-US" baseline="0" dirty="0" smtClean="0"/>
              <a:t>Now typically find 10% of flare energy in accelerated electrons</a:t>
            </a:r>
          </a:p>
          <a:p>
            <a:r>
              <a:rPr lang="en-US" baseline="0" dirty="0" smtClean="0"/>
              <a:t>Basic picture has not 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2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Requires</a:t>
            </a:r>
            <a:r>
              <a:rPr lang="en-US" baseline="0" dirty="0" smtClean="0"/>
              <a:t> 100 MK – 1000 MK plasma!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3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Spectral flattening exceeding that expected from relativistic flattening and electron-electron bremsstrahlung sometimes</a:t>
            </a:r>
            <a:r>
              <a:rPr lang="en-US" baseline="0" dirty="0" smtClean="0"/>
              <a:t> seen above a few hundred keV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83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Hardening (instead of S-H-S)</a:t>
            </a:r>
            <a:r>
              <a:rPr lang="en-US" baseline="0" dirty="0" smtClean="0"/>
              <a:t> associated with SEPs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4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spectra to clearly show both thermal &amp; power-law components together</a:t>
            </a:r>
          </a:p>
          <a:p>
            <a:r>
              <a:rPr lang="en-US" baseline="0" dirty="0" smtClean="0"/>
              <a:t>Temperatures up to ~50 MK have been deduced from spectral 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21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Seen in most flares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D852-77C0-CA46-B55F-A9154F958D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224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Physics 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b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 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Gordon D. Holman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Solar Physics Laboratory (Code 671)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NASA Goddard Space Flight Center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3" y="2514600"/>
            <a:ext cx="2095567" cy="18426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77" y="2438400"/>
            <a:ext cx="2483223" cy="1918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2438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RHESSI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14600"/>
            <a:ext cx="952500" cy="628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329565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Fermi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Gamma-ray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Burst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Monitor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From Photon Spectrum to Accelerated Electron Distribution: Analytic Results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27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Assume injected power-law electron flux distribution:</a:t>
            </a:r>
            <a:br>
              <a:rPr lang="en-US" sz="2400" dirty="0" smtClean="0"/>
            </a:br>
            <a:r>
              <a:rPr lang="en-US" sz="2400" dirty="0" smtClean="0"/>
              <a:t>                          </a:t>
            </a:r>
            <a:r>
              <a:rPr lang="en-US" sz="2400" dirty="0" smtClean="0">
                <a:solidFill>
                  <a:srgbClr val="000090"/>
                </a:solidFill>
              </a:rPr>
              <a:t>F(E) = AE</a:t>
            </a:r>
            <a:r>
              <a:rPr lang="en-US" sz="2400" baseline="30000" dirty="0" smtClean="0">
                <a:solidFill>
                  <a:srgbClr val="000090"/>
                </a:solidFill>
              </a:rPr>
              <a:t>−δ</a:t>
            </a:r>
            <a:r>
              <a:rPr lang="en-US" sz="2400" baseline="30000" dirty="0" smtClean="0"/>
              <a:t>   </a:t>
            </a:r>
            <a:r>
              <a:rPr lang="en-US" sz="2400" dirty="0" smtClean="0"/>
              <a:t>electrons s</a:t>
            </a:r>
            <a:r>
              <a:rPr lang="en-US" sz="2400" baseline="30000" dirty="0" smtClean="0"/>
              <a:t>−1</a:t>
            </a:r>
            <a:r>
              <a:rPr lang="en-US" sz="2400" dirty="0" smtClean="0"/>
              <a:t> keV</a:t>
            </a:r>
            <a:r>
              <a:rPr lang="en-US" sz="2400" baseline="30000" dirty="0" smtClean="0"/>
              <a:t>−1</a:t>
            </a:r>
          </a:p>
          <a:p>
            <a:r>
              <a:rPr lang="en-US" sz="2400" dirty="0" smtClean="0"/>
              <a:t>Assume collisional energy losses:</a:t>
            </a:r>
            <a:br>
              <a:rPr lang="en-US" sz="2400" dirty="0" smtClean="0"/>
            </a:br>
            <a:r>
              <a:rPr lang="en-US" sz="2400" dirty="0" smtClean="0"/>
              <a:t>                             </a:t>
            </a:r>
            <a:r>
              <a:rPr lang="en-US" sz="2400" dirty="0" err="1" smtClean="0">
                <a:solidFill>
                  <a:srgbClr val="000090"/>
                </a:solidFill>
              </a:rPr>
              <a:t>dE</a:t>
            </a:r>
            <a:r>
              <a:rPr lang="en-US" sz="2400" dirty="0" smtClean="0">
                <a:solidFill>
                  <a:srgbClr val="000090"/>
                </a:solidFill>
              </a:rPr>
              <a:t>/dx = −</a:t>
            </a:r>
            <a:r>
              <a:rPr lang="en-US" sz="2400" dirty="0" err="1" smtClean="0">
                <a:solidFill>
                  <a:srgbClr val="000090"/>
                </a:solidFill>
              </a:rPr>
              <a:t>Kn</a:t>
            </a:r>
            <a:r>
              <a:rPr lang="en-US" sz="2400" dirty="0" smtClean="0">
                <a:solidFill>
                  <a:srgbClr val="000090"/>
                </a:solidFill>
              </a:rPr>
              <a:t>(x)/E    </a:t>
            </a:r>
            <a:r>
              <a:rPr lang="en-US" sz="2400" dirty="0" smtClean="0"/>
              <a:t>keV cm</a:t>
            </a:r>
            <a:r>
              <a:rPr lang="en-US" sz="2400" baseline="30000" dirty="0" smtClean="0"/>
              <a:t>−</a:t>
            </a:r>
            <a:r>
              <a:rPr lang="en-US" sz="2400" baseline="30000" dirty="0"/>
              <a:t>1</a:t>
            </a:r>
            <a:endParaRPr lang="en-US" sz="2400" dirty="0"/>
          </a:p>
          <a:p>
            <a:r>
              <a:rPr lang="en-US" sz="2400" dirty="0" smtClean="0"/>
              <a:t>Assume Bethe-</a:t>
            </a:r>
            <a:r>
              <a:rPr lang="en-US" sz="2400" dirty="0" err="1" smtClean="0"/>
              <a:t>Heitler</a:t>
            </a:r>
            <a:r>
              <a:rPr lang="en-US" sz="2400" dirty="0" smtClean="0"/>
              <a:t> bremsstrahlung cross section: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Photon spectrum has a power-law form:</a:t>
            </a:r>
            <a:br>
              <a:rPr lang="en-US" sz="2400" dirty="0" smtClean="0"/>
            </a:br>
            <a:r>
              <a:rPr lang="en-US" sz="2400" dirty="0" smtClean="0"/>
              <a:t>                         </a:t>
            </a:r>
            <a:r>
              <a:rPr lang="en-US" sz="2400" dirty="0" smtClean="0">
                <a:solidFill>
                  <a:srgbClr val="000090"/>
                </a:solidFill>
              </a:rPr>
              <a:t> I(ε) = I</a:t>
            </a:r>
            <a:r>
              <a:rPr lang="en-US" sz="2400" baseline="-25000" dirty="0" smtClean="0">
                <a:solidFill>
                  <a:srgbClr val="000090"/>
                </a:solidFill>
              </a:rPr>
              <a:t>0 </a:t>
            </a:r>
            <a:r>
              <a:rPr lang="en-US" sz="2400" dirty="0" smtClean="0">
                <a:solidFill>
                  <a:srgbClr val="000090"/>
                </a:solidFill>
              </a:rPr>
              <a:t>ε</a:t>
            </a:r>
            <a:r>
              <a:rPr lang="en-US" sz="2400" baseline="30000" dirty="0" smtClean="0">
                <a:solidFill>
                  <a:srgbClr val="000090"/>
                </a:solidFill>
              </a:rPr>
              <a:t>−</a:t>
            </a:r>
            <a:r>
              <a:rPr lang="en-US" sz="2400" b="1" baseline="30000" dirty="0" smtClean="0">
                <a:solidFill>
                  <a:srgbClr val="000090"/>
                </a:solidFill>
                <a:sym typeface="Symbol"/>
              </a:rPr>
              <a:t></a:t>
            </a:r>
            <a:r>
              <a:rPr lang="en-US" sz="2400" baseline="30000" dirty="0" smtClean="0">
                <a:solidFill>
                  <a:srgbClr val="000090"/>
                </a:solidFill>
              </a:rPr>
              <a:t>   </a:t>
            </a:r>
            <a:r>
              <a:rPr lang="en-US" sz="2400" dirty="0" smtClean="0"/>
              <a:t>photons </a:t>
            </a:r>
            <a:r>
              <a:rPr lang="en-US" sz="2400" dirty="0"/>
              <a:t>cm</a:t>
            </a:r>
            <a:r>
              <a:rPr lang="en-US" sz="2400" baseline="30000" dirty="0" smtClean="0"/>
              <a:t>−2</a:t>
            </a:r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baseline="30000" dirty="0"/>
              <a:t>−1</a:t>
            </a:r>
            <a:r>
              <a:rPr lang="en-US" sz="2400" dirty="0"/>
              <a:t> keV</a:t>
            </a:r>
            <a:r>
              <a:rPr lang="en-US" sz="2400" baseline="30000" dirty="0"/>
              <a:t>−</a:t>
            </a:r>
            <a:r>
              <a:rPr lang="en-US" sz="2400" baseline="30000" dirty="0" smtClean="0"/>
              <a:t>1</a:t>
            </a:r>
          </a:p>
          <a:p>
            <a:r>
              <a:rPr lang="en-US" sz="2400" dirty="0" smtClean="0"/>
              <a:t>Thick target: </a:t>
            </a:r>
            <a:r>
              <a:rPr lang="en-US" sz="2400" b="1" dirty="0">
                <a:solidFill>
                  <a:srgbClr val="000090"/>
                </a:solidFill>
                <a:sym typeface="Symbol"/>
              </a:rPr>
              <a:t></a:t>
            </a:r>
            <a:r>
              <a:rPr lang="en-US" sz="2400" dirty="0" smtClean="0">
                <a:solidFill>
                  <a:srgbClr val="000090"/>
                </a:solidFill>
              </a:rPr>
              <a:t> = δ − 1</a:t>
            </a:r>
          </a:p>
          <a:p>
            <a:r>
              <a:rPr lang="en-US" sz="2400" dirty="0" smtClean="0"/>
              <a:t>Thin target:  </a:t>
            </a:r>
            <a:r>
              <a:rPr lang="en-US" sz="2400" b="1" dirty="0" smtClean="0">
                <a:solidFill>
                  <a:srgbClr val="000090"/>
                </a:solidFill>
                <a:sym typeface="Symbol"/>
              </a:rPr>
              <a:t>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>
                <a:solidFill>
                  <a:srgbClr val="000090"/>
                </a:solidFill>
              </a:rPr>
              <a:t>= δ </a:t>
            </a:r>
            <a:r>
              <a:rPr lang="en-US" sz="2400" dirty="0" smtClean="0">
                <a:solidFill>
                  <a:srgbClr val="000090"/>
                </a:solidFill>
              </a:rPr>
              <a:t>+ </a:t>
            </a:r>
            <a:r>
              <a:rPr lang="en-US" sz="2400" dirty="0">
                <a:solidFill>
                  <a:srgbClr val="000090"/>
                </a:solidFill>
              </a:rPr>
              <a:t>1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533" y="4038600"/>
            <a:ext cx="4105467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447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Brown, J. C. 1971, Solar Phys. 18, 489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Low-Energy Cutoff and the Total Energy in Accelerated Electrons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ower</a:t>
            </a:r>
            <a:r>
              <a:rPr lang="en-US" sz="2800" dirty="0"/>
              <a:t>-law electron flux distribution: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000090"/>
                </a:solidFill>
              </a:rPr>
              <a:t>F</a:t>
            </a:r>
            <a:r>
              <a:rPr lang="en-US" sz="2800" dirty="0">
                <a:solidFill>
                  <a:srgbClr val="000090"/>
                </a:solidFill>
              </a:rPr>
              <a:t>(E) = AE</a:t>
            </a:r>
            <a:r>
              <a:rPr lang="en-US" sz="2800" baseline="30000" dirty="0">
                <a:solidFill>
                  <a:srgbClr val="000090"/>
                </a:solidFill>
              </a:rPr>
              <a:t>−δ</a:t>
            </a:r>
            <a:r>
              <a:rPr lang="en-US" sz="2800" baseline="30000" dirty="0"/>
              <a:t>   </a:t>
            </a:r>
            <a:r>
              <a:rPr lang="en-US" sz="2800" u="sng" dirty="0"/>
              <a:t>electrons s</a:t>
            </a:r>
            <a:r>
              <a:rPr lang="en-US" sz="2800" u="sng" baseline="30000" dirty="0"/>
              <a:t>−1</a:t>
            </a:r>
            <a:r>
              <a:rPr lang="en-US" sz="2800" u="sng" dirty="0"/>
              <a:t> keV</a:t>
            </a:r>
            <a:r>
              <a:rPr lang="en-US" sz="2800" u="sng" baseline="30000" dirty="0"/>
              <a:t>−</a:t>
            </a:r>
            <a:r>
              <a:rPr lang="en-US" sz="2800" u="sng" baseline="30000" dirty="0" smtClean="0"/>
              <a:t>1</a:t>
            </a:r>
            <a:br>
              <a:rPr lang="en-US" sz="2800" u="sng" baseline="30000" dirty="0" smtClean="0"/>
            </a:br>
            <a:r>
              <a:rPr lang="en-US" sz="2800" dirty="0" smtClean="0"/>
              <a:t>            </a:t>
            </a:r>
            <a:r>
              <a:rPr lang="en-US" sz="2800" dirty="0">
                <a:solidFill>
                  <a:srgbClr val="000090"/>
                </a:solidFill>
              </a:rPr>
              <a:t>= </a:t>
            </a:r>
            <a:r>
              <a:rPr lang="en-US" sz="2800" dirty="0" smtClean="0">
                <a:solidFill>
                  <a:srgbClr val="000090"/>
                </a:solidFill>
              </a:rPr>
              <a:t>F</a:t>
            </a:r>
            <a:r>
              <a:rPr lang="en-US" sz="2800" baseline="-25000" dirty="0" smtClean="0">
                <a:solidFill>
                  <a:srgbClr val="000090"/>
                </a:solidFill>
              </a:rPr>
              <a:t>0 </a:t>
            </a:r>
            <a:r>
              <a:rPr lang="en-US" sz="2800" dirty="0" smtClean="0">
                <a:solidFill>
                  <a:srgbClr val="000090"/>
                </a:solidFill>
              </a:rPr>
              <a:t>(δ−1) E</a:t>
            </a:r>
            <a:r>
              <a:rPr lang="en-US" sz="2800" baseline="-25000" dirty="0" smtClean="0">
                <a:solidFill>
                  <a:srgbClr val="000090"/>
                </a:solidFill>
              </a:rPr>
              <a:t>c</a:t>
            </a:r>
            <a:r>
              <a:rPr lang="en-US" sz="2800" baseline="30000" dirty="0" smtClean="0">
                <a:solidFill>
                  <a:srgbClr val="000090"/>
                </a:solidFill>
              </a:rPr>
              <a:t>δ−1 </a:t>
            </a:r>
            <a:r>
              <a:rPr lang="en-US" sz="2800" dirty="0" smtClean="0">
                <a:solidFill>
                  <a:srgbClr val="000090"/>
                </a:solidFill>
              </a:rPr>
              <a:t>E</a:t>
            </a:r>
            <a:r>
              <a:rPr lang="en-US" sz="2800" baseline="30000" dirty="0">
                <a:solidFill>
                  <a:srgbClr val="000090"/>
                </a:solidFill>
              </a:rPr>
              <a:t>−δ</a:t>
            </a:r>
            <a:r>
              <a:rPr lang="en-US" sz="2800" baseline="30000" dirty="0"/>
              <a:t> </a:t>
            </a:r>
            <a:r>
              <a:rPr lang="en-US" sz="2800" dirty="0" smtClean="0"/>
              <a:t>, for </a:t>
            </a:r>
            <a:r>
              <a:rPr lang="en-US" sz="2800" dirty="0" smtClean="0">
                <a:solidFill>
                  <a:srgbClr val="000090"/>
                </a:solidFill>
              </a:rPr>
              <a:t>E &gt;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E</a:t>
            </a:r>
            <a:r>
              <a:rPr lang="en-US" sz="2800" baseline="-25000" dirty="0" smtClean="0">
                <a:solidFill>
                  <a:srgbClr val="000090"/>
                </a:solidFill>
              </a:rPr>
              <a:t>c</a:t>
            </a:r>
          </a:p>
          <a:p>
            <a:r>
              <a:rPr lang="en-US" sz="2800" dirty="0"/>
              <a:t>E</a:t>
            </a:r>
            <a:r>
              <a:rPr lang="en-US" sz="2800" baseline="-25000" dirty="0"/>
              <a:t>c</a:t>
            </a:r>
            <a:r>
              <a:rPr lang="en-US" sz="2800" dirty="0"/>
              <a:t> is the </a:t>
            </a:r>
            <a:r>
              <a:rPr lang="en-US" sz="2800" dirty="0">
                <a:solidFill>
                  <a:srgbClr val="000090"/>
                </a:solidFill>
              </a:rPr>
              <a:t>low-energy cutoff </a:t>
            </a:r>
            <a:r>
              <a:rPr lang="en-US" sz="2800" dirty="0"/>
              <a:t>to F(E).  </a:t>
            </a:r>
          </a:p>
          <a:p>
            <a:r>
              <a:rPr lang="en-US" sz="2800" dirty="0" smtClean="0"/>
              <a:t>F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is the integrated electron flux in </a:t>
            </a:r>
            <a:r>
              <a:rPr lang="en-US" sz="2800" u="sng" dirty="0" smtClean="0"/>
              <a:t>electrons s</a:t>
            </a:r>
            <a:r>
              <a:rPr lang="en-US" sz="2800" u="sng" baseline="30000" dirty="0" smtClean="0"/>
              <a:t>−1</a:t>
            </a:r>
            <a:r>
              <a:rPr lang="en-US" sz="2800" dirty="0"/>
              <a:t> </a:t>
            </a:r>
            <a:r>
              <a:rPr lang="en-US" sz="2800" dirty="0" smtClean="0"/>
              <a:t>above E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. </a:t>
            </a:r>
            <a:r>
              <a:rPr lang="en-US" sz="2800" baseline="30000" dirty="0" smtClean="0"/>
              <a:t> </a:t>
            </a:r>
          </a:p>
          <a:p>
            <a:r>
              <a:rPr lang="en-US" sz="2800" dirty="0" smtClean="0"/>
              <a:t>Thick-target emission does not depend on the plasma (target) density.  </a:t>
            </a:r>
          </a:p>
          <a:p>
            <a:r>
              <a:rPr lang="en-US" sz="2800" dirty="0" smtClean="0"/>
              <a:t>From spectral fit, can determine total accelerated electron number flux (</a:t>
            </a:r>
            <a:r>
              <a:rPr lang="en-US" sz="2800" dirty="0"/>
              <a:t>F</a:t>
            </a:r>
            <a:r>
              <a:rPr lang="en-US" sz="2800" baseline="-25000" dirty="0"/>
              <a:t>0</a:t>
            </a:r>
            <a:r>
              <a:rPr lang="en-US" sz="2800" dirty="0" smtClean="0"/>
              <a:t>) and energy flux above energy E = </a:t>
            </a:r>
            <a:r>
              <a:rPr lang="en-US" sz="2800" dirty="0" err="1" smtClean="0"/>
              <a:t>ε</a:t>
            </a:r>
            <a:r>
              <a:rPr lang="en-US" sz="2800" dirty="0" smtClean="0"/>
              <a:t> !</a:t>
            </a:r>
          </a:p>
          <a:p>
            <a:r>
              <a:rPr lang="en-US" sz="2800" dirty="0" smtClean="0"/>
              <a:t>Time integration gives </a:t>
            </a:r>
            <a:r>
              <a:rPr lang="en-US" sz="2800" u="sng" dirty="0" smtClean="0"/>
              <a:t>total number and energy of electrons above energy E </a:t>
            </a:r>
            <a:r>
              <a:rPr lang="en-US" sz="2800" dirty="0" smtClean="0"/>
              <a:t>= </a:t>
            </a:r>
            <a:r>
              <a:rPr lang="en-US" sz="2800" dirty="0" err="1" smtClean="0"/>
              <a:t>ε</a:t>
            </a:r>
            <a:r>
              <a:rPr lang="en-US" sz="2800" dirty="0" smtClean="0"/>
              <a:t> !  </a:t>
            </a:r>
          </a:p>
        </p:txBody>
      </p:sp>
    </p:spTree>
    <p:extLst>
      <p:ext uri="{BB962C8B-B14F-4D97-AF65-F5344CB8AC3E}">
        <p14:creationId xmlns:p14="http://schemas.microsoft.com/office/powerpoint/2010/main" val="5304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Modeling Spectra in the Object Spectral Executive (OSPEX)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Count spectra to photon spectra using RHESSI response matrix and model photon spectra</a:t>
            </a:r>
          </a:p>
          <a:p>
            <a:r>
              <a:rPr lang="en-US" sz="2800" dirty="0" smtClean="0"/>
              <a:t>Bremsstrahlung and line emission from isothermal and multi-thermal models</a:t>
            </a:r>
          </a:p>
          <a:p>
            <a:r>
              <a:rPr lang="en-US" sz="2800" dirty="0"/>
              <a:t>Single and multiple power-law photon spectrum </a:t>
            </a:r>
            <a:r>
              <a:rPr lang="en-US" sz="2800" dirty="0" smtClean="0"/>
              <a:t>models</a:t>
            </a:r>
          </a:p>
          <a:p>
            <a:r>
              <a:rPr lang="en-US" sz="2800" dirty="0" smtClean="0"/>
              <a:t>Albedo correction</a:t>
            </a:r>
          </a:p>
          <a:p>
            <a:r>
              <a:rPr lang="en-US" sz="2800" dirty="0" smtClean="0"/>
              <a:t>Model photon spectra computed from model electron distributions and relativistic bremsstrahlung cross section</a:t>
            </a:r>
          </a:p>
          <a:p>
            <a:pPr lvl="1"/>
            <a:r>
              <a:rPr lang="en-US" sz="2400" dirty="0" smtClean="0"/>
              <a:t>thick and thin target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ouble power-law electron distribution with low- and high-energy cutoffs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8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Modeling the Spectral Evolution in a Large Flare: 2002 July 23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019834"/>
            <a:ext cx="3032561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364" y="2324634"/>
            <a:ext cx="2549636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943634"/>
            <a:ext cx="3200400" cy="4392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2010904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90"/>
                </a:solidFill>
              </a:rPr>
              <a:t>12 – 40 keV</a:t>
            </a:r>
            <a:endParaRPr lang="en-US" sz="8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598" y="2306863"/>
            <a:ext cx="7189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90"/>
                </a:solidFill>
              </a:rPr>
              <a:t>40 – 100 keV</a:t>
            </a:r>
            <a:endParaRPr lang="en-US" sz="8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5395" y="2481349"/>
            <a:ext cx="7763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90"/>
                </a:solidFill>
              </a:rPr>
              <a:t>100 – 300 keV</a:t>
            </a:r>
            <a:endParaRPr lang="en-US" sz="800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8641" y="6372074"/>
            <a:ext cx="690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Holman, G. D., Sui, L., Schwartz, R. A., &amp; Emslie, A. G. 2003, ApJ 595, L97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635" y="1352957"/>
            <a:ext cx="234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Time Evolution of Photon Spectral Fits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4486" y="1918999"/>
            <a:ext cx="1960292" cy="37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Sample Spectral Fit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8289" y="1270123"/>
            <a:ext cx="248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Time Evolution of  Electron Distribution Fits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6046" y="2664505"/>
            <a:ext cx="136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Double power law,</a:t>
            </a:r>
            <a:br>
              <a:rPr lang="en-US" sz="1200" dirty="0" smtClean="0">
                <a:solidFill>
                  <a:srgbClr val="000090"/>
                </a:solidFill>
              </a:rPr>
            </a:br>
            <a:r>
              <a:rPr lang="en-US" sz="1200" dirty="0" smtClean="0">
                <a:solidFill>
                  <a:srgbClr val="000090"/>
                </a:solidFill>
              </a:rPr>
              <a:t>Thick Target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2631" y="3962803"/>
            <a:ext cx="136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Low-Energy Cutoff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4151" y="5758118"/>
            <a:ext cx="1476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Electron Energy Flux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3410" y="5468191"/>
            <a:ext cx="2282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Accumulated Energy in Electrons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8741" y="4681249"/>
            <a:ext cx="2014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Electron Number Flux (x 10</a:t>
            </a:r>
            <a:r>
              <a:rPr lang="en-US" sz="1200" baseline="30000" dirty="0" smtClean="0">
                <a:solidFill>
                  <a:srgbClr val="000090"/>
                </a:solidFill>
              </a:rPr>
              <a:t>33</a:t>
            </a:r>
            <a:r>
              <a:rPr lang="en-US" sz="1200" dirty="0" smtClean="0">
                <a:solidFill>
                  <a:srgbClr val="000090"/>
                </a:solidFill>
              </a:rPr>
              <a:t>)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2342" y="5261081"/>
            <a:ext cx="1547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Photon Flux at 20 keV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19619" y="4004758"/>
            <a:ext cx="1558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Double-power-law fit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5031" y="4984963"/>
            <a:ext cx="136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Double power law,</a:t>
            </a:r>
            <a:br>
              <a:rPr lang="en-US" sz="1200" dirty="0" smtClean="0">
                <a:solidFill>
                  <a:srgbClr val="000090"/>
                </a:solidFill>
              </a:rPr>
            </a:br>
            <a:r>
              <a:rPr lang="en-US" sz="1200" dirty="0" smtClean="0">
                <a:solidFill>
                  <a:srgbClr val="000090"/>
                </a:solidFill>
              </a:rPr>
              <a:t>Thin Target</a:t>
            </a:r>
            <a:endParaRPr lang="en-US" sz="1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-493" b="52002"/>
          <a:stretch>
            <a:fillRect/>
          </a:stretch>
        </p:blipFill>
        <p:spPr bwMode="auto">
          <a:xfrm>
            <a:off x="304800" y="990600"/>
            <a:ext cx="8386011" cy="312420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Example of a Fit of a Physical Model to Hard X-ray Spectra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0"/>
            <a:ext cx="3771900" cy="25864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91000" y="4191000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Transition from fully ionized to neutral plasma in the thick-target region introduces a mild “kink” into the hard X-ray spectrum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Time-evolution of kink indicates column density of fully ionized plasma increased by at least two orders of magnitude in impulsive 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9048" y="6316508"/>
            <a:ext cx="551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Su, Y., Holman, G. D., &amp; Dennis, B. R. 2011, ApJ 731, 106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744"/>
            <a:ext cx="8229600" cy="97083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Example 2: Injected Power-Law Electron Distribution with Return-Current Losses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1" y="2689203"/>
            <a:ext cx="5322176" cy="34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8765" y="2822015"/>
            <a:ext cx="1174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 = 3</a:t>
            </a:r>
            <a:br>
              <a:rPr lang="en-US" dirty="0" smtClean="0">
                <a:solidFill>
                  <a:srgbClr val="0070C0"/>
                </a:solidFill>
                <a:sym typeface="Symbol"/>
              </a:rPr>
            </a:br>
            <a:r>
              <a:rPr lang="en-US" dirty="0" smtClean="0">
                <a:solidFill>
                  <a:srgbClr val="0070C0"/>
                </a:solidFill>
                <a:sym typeface="Symbol"/>
              </a:rPr>
              <a:t>V = 130 kV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3274" y="3193992"/>
            <a:ext cx="110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 = 7</a:t>
            </a:r>
            <a:br>
              <a:rPr lang="en-US" dirty="0" smtClean="0">
                <a:solidFill>
                  <a:srgbClr val="0070C0"/>
                </a:solidFill>
                <a:sym typeface="Symbol"/>
              </a:rPr>
            </a:br>
            <a:r>
              <a:rPr lang="en-US" dirty="0" smtClean="0">
                <a:solidFill>
                  <a:srgbClr val="0070C0"/>
                </a:solidFill>
                <a:sym typeface="Symbol"/>
              </a:rPr>
              <a:t>V = 14 kV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7954" y="6258909"/>
            <a:ext cx="360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Holman, G. D. 2012, ApJ 745, 52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517" y="1245471"/>
            <a:ext cx="461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Fit of a return-current loss model to “data” from numerical simulations 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Zharkova, V. V., &amp; Gordovskyy, M. 2006,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ApJ 651, 553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3943" y="4516829"/>
            <a:ext cx="301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Injected electron distribution: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Single power law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Low-Energy Cutoff at 8 keV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High-Energy Cutoff at </a:t>
            </a:r>
            <a:r>
              <a:rPr lang="en-US" dirty="0">
                <a:solidFill>
                  <a:srgbClr val="0070C0"/>
                </a:solidFill>
              </a:rPr>
              <a:t>384 </a:t>
            </a:r>
            <a:r>
              <a:rPr lang="en-US" dirty="0" smtClean="0">
                <a:solidFill>
                  <a:srgbClr val="0070C0"/>
                </a:solidFill>
              </a:rPr>
              <a:t>keV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0895" y="1150875"/>
            <a:ext cx="29954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return current maintains charge neutrality, resupplies electrons to the acceleration region, and stabilizes the electron beam.</a:t>
            </a:r>
          </a:p>
          <a:p>
            <a:endParaRPr lang="en-US" dirty="0"/>
          </a:p>
          <a:p>
            <a:r>
              <a:rPr lang="en-US" sz="2400" dirty="0" smtClean="0"/>
              <a:t>The electric field driving the return current also decelerates the electrons in the primary beam of accelerated electrons.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1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Standard Model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for Solar Eruptive Events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000" y="1295400"/>
            <a:ext cx="5868600" cy="5008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324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Holman, G. D. 2012,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Physics Today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April issue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4855222" y="3851809"/>
            <a:ext cx="534074" cy="43697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68949" y="3670337"/>
            <a:ext cx="129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Electron</a:t>
            </a:r>
            <a:b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Acceleration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 rot="3812252">
            <a:off x="5292191" y="4437358"/>
            <a:ext cx="275129" cy="1126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7170498">
            <a:off x="4423484" y="4451071"/>
            <a:ext cx="275129" cy="1126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1" y="4437729"/>
            <a:ext cx="129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Electron</a:t>
            </a:r>
            <a:b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Propagation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5334593"/>
            <a:ext cx="153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Thick-Target</a:t>
            </a:r>
            <a:b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Bremsstrahlung</a:t>
            </a:r>
            <a:b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X-Rays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Lightning Bolt 13"/>
          <p:cNvSpPr/>
          <p:nvPr/>
        </p:nvSpPr>
        <p:spPr>
          <a:xfrm>
            <a:off x="4017020" y="4960418"/>
            <a:ext cx="279850" cy="574535"/>
          </a:xfrm>
          <a:prstGeom prst="lightningBolt">
            <a:avLst/>
          </a:prstGeom>
          <a:solidFill>
            <a:srgbClr val="FB052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 flipH="1">
            <a:off x="5644868" y="4960418"/>
            <a:ext cx="294685" cy="574535"/>
          </a:xfrm>
          <a:prstGeom prst="lightningBolt">
            <a:avLst/>
          </a:prstGeom>
          <a:solidFill>
            <a:srgbClr val="FB052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564" y="-49337"/>
            <a:ext cx="8534400" cy="170601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High-Energy Aspects of Solar Flares: A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RHESSI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-Inspired Monograph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005" y="1953226"/>
            <a:ext cx="4329811" cy="1594838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Space Science Reviews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Vol. 159, Issues 1 – 4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2011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4037" y="2100965"/>
            <a:ext cx="3642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Preface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Overview of Volume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7 Review Articles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Summary and Future Prospects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rgbClr val="4A452A"/>
                </a:solidFill>
                <a:sym typeface="Symbol"/>
              </a:rPr>
              <a:t> 55 authors!</a:t>
            </a:r>
            <a:endParaRPr lang="en-US" dirty="0">
              <a:solidFill>
                <a:srgbClr val="4A452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049" y="4224533"/>
            <a:ext cx="46936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000090"/>
                </a:solidFill>
              </a:rPr>
              <a:t>Implications of X-Ray Observations for Electron Acceleration and Propagation in Solar Flares</a:t>
            </a:r>
            <a:r>
              <a:rPr lang="en-US" dirty="0"/>
              <a:t>”, Holman, G. D., </a:t>
            </a:r>
            <a:r>
              <a:rPr lang="en-US" dirty="0" err="1"/>
              <a:t>Aschwanden</a:t>
            </a:r>
            <a:r>
              <a:rPr lang="en-US" dirty="0"/>
              <a:t>, M. J., </a:t>
            </a:r>
            <a:r>
              <a:rPr lang="en-US" dirty="0" err="1"/>
              <a:t>Aurass</a:t>
            </a:r>
            <a:r>
              <a:rPr lang="en-US" dirty="0"/>
              <a:t>, H., </a:t>
            </a:r>
            <a:r>
              <a:rPr lang="en-US" dirty="0" err="1"/>
              <a:t>Battaglia</a:t>
            </a:r>
            <a:r>
              <a:rPr lang="en-US" dirty="0"/>
              <a:t>, M., </a:t>
            </a:r>
            <a:r>
              <a:rPr lang="en-US" dirty="0" err="1"/>
              <a:t>Grigis</a:t>
            </a:r>
            <a:r>
              <a:rPr lang="en-US" dirty="0"/>
              <a:t>, P. C., </a:t>
            </a:r>
            <a:r>
              <a:rPr lang="en-US" dirty="0" err="1"/>
              <a:t>Kontar</a:t>
            </a:r>
            <a:r>
              <a:rPr lang="en-US" dirty="0"/>
              <a:t>, E. P., Liu, W., Saint-</a:t>
            </a:r>
            <a:r>
              <a:rPr lang="en-US" dirty="0" err="1"/>
              <a:t>Hilaire</a:t>
            </a:r>
            <a:r>
              <a:rPr lang="en-US" dirty="0"/>
              <a:t>, P., and </a:t>
            </a:r>
            <a:r>
              <a:rPr lang="en-US" dirty="0" err="1"/>
              <a:t>Zharkova</a:t>
            </a:r>
            <a:r>
              <a:rPr lang="en-US" dirty="0"/>
              <a:t>, V. V.</a:t>
            </a:r>
            <a:r>
              <a:rPr lang="en-US" dirty="0" smtClean="0"/>
              <a:t>, 2011,</a:t>
            </a:r>
            <a:br>
              <a:rPr lang="en-US" dirty="0" smtClean="0"/>
            </a:br>
            <a:r>
              <a:rPr lang="en-US" dirty="0" smtClean="0"/>
              <a:t>Space </a:t>
            </a:r>
            <a:r>
              <a:rPr lang="en-US" dirty="0"/>
              <a:t>Science Reviews, 159, 107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5949" y="4238345"/>
            <a:ext cx="4072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>
                <a:solidFill>
                  <a:srgbClr val="000090"/>
                </a:solidFill>
              </a:rPr>
              <a:t>Deducing Electron Properties from Hard X-Ray Observations</a:t>
            </a:r>
            <a:r>
              <a:rPr lang="en-US" dirty="0"/>
              <a:t>”, </a:t>
            </a:r>
            <a:r>
              <a:rPr lang="en-US" dirty="0" err="1"/>
              <a:t>Kontar</a:t>
            </a:r>
            <a:r>
              <a:rPr lang="en-US" dirty="0"/>
              <a:t>, E. P., Brown, J. C., Emslie, A. G., </a:t>
            </a:r>
            <a:r>
              <a:rPr lang="en-US" dirty="0" err="1"/>
              <a:t>Hajdas</a:t>
            </a:r>
            <a:r>
              <a:rPr lang="en-US" dirty="0"/>
              <a:t>, W., Holman, G. D., </a:t>
            </a:r>
            <a:r>
              <a:rPr lang="en-US" dirty="0" err="1"/>
              <a:t>Hurford</a:t>
            </a:r>
            <a:r>
              <a:rPr lang="en-US" dirty="0"/>
              <a:t>, G. J., </a:t>
            </a:r>
            <a:r>
              <a:rPr lang="en-US" dirty="0" err="1"/>
              <a:t>Kasparova</a:t>
            </a:r>
            <a:r>
              <a:rPr lang="en-US" dirty="0"/>
              <a:t>, J., </a:t>
            </a:r>
            <a:r>
              <a:rPr lang="en-US" dirty="0" err="1"/>
              <a:t>Mallik</a:t>
            </a:r>
            <a:r>
              <a:rPr lang="en-US" dirty="0"/>
              <a:t>, P. C. V., </a:t>
            </a:r>
            <a:r>
              <a:rPr lang="en-US" dirty="0" err="1"/>
              <a:t>Massone</a:t>
            </a:r>
            <a:r>
              <a:rPr lang="en-US" dirty="0"/>
              <a:t>, A. M., McConnell, M. L., </a:t>
            </a:r>
            <a:r>
              <a:rPr lang="en-US" dirty="0" err="1"/>
              <a:t>Piana</a:t>
            </a:r>
            <a:r>
              <a:rPr lang="en-US" dirty="0"/>
              <a:t>, M., Prato, M., </a:t>
            </a:r>
            <a:r>
              <a:rPr lang="en-US" dirty="0" err="1"/>
              <a:t>Schmahl</a:t>
            </a:r>
            <a:r>
              <a:rPr lang="en-US" dirty="0"/>
              <a:t>, E. J., and Suarez-Garcia, E., </a:t>
            </a:r>
            <a:r>
              <a:rPr lang="en-US" dirty="0" smtClean="0"/>
              <a:t>2011, Space </a:t>
            </a:r>
            <a:r>
              <a:rPr lang="en-US" dirty="0"/>
              <a:t>Science Reviews, 159, 301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7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1859C"/>
                </a:solidFill>
              </a:rPr>
              <a:t>Synopsis of Presentation</a:t>
            </a:r>
            <a:endParaRPr lang="en-US" dirty="0">
              <a:solidFill>
                <a:srgbClr val="3185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825"/>
            <a:ext cx="8229600" cy="44908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Brief history of solar flare X-ray studies with emphasis on hard X-ray light curves and spectra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Hard X-ray spectral analysis models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Physical interpretation of hard X-ray spectra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does a flare look like?  The Standard Model for Solar Eruptive Events (flare + CME)</a:t>
            </a:r>
          </a:p>
        </p:txBody>
      </p:sp>
    </p:spTree>
    <p:extLst>
      <p:ext uri="{BB962C8B-B14F-4D97-AF65-F5344CB8AC3E}">
        <p14:creationId xmlns:p14="http://schemas.microsoft.com/office/powerpoint/2010/main" val="27411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First Detection of Hard X-rays/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Gamma-rays from a Solar Flare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347551" y="1710287"/>
            <a:ext cx="5486400" cy="3880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5791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Peterson, L., &amp; Winckler, J. R. 1958, Phys. Rev.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Lett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 1, 205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Peterson, L., &amp; Winckler, J. R.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1959, J.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Geophys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 Res. 64, 697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743670"/>
            <a:ext cx="29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Balloon flight from Cuba</a:t>
            </a:r>
          </a:p>
          <a:p>
            <a:endParaRPr lang="en-US" dirty="0"/>
          </a:p>
          <a:p>
            <a:r>
              <a:rPr lang="en-US" dirty="0" smtClean="0"/>
              <a:t>Two instruments:</a:t>
            </a:r>
          </a:p>
          <a:p>
            <a:r>
              <a:rPr lang="en-US" dirty="0"/>
              <a:t> </a:t>
            </a:r>
            <a:r>
              <a:rPr lang="en-US" dirty="0" smtClean="0"/>
              <a:t>   Integrating Ion Chamber</a:t>
            </a:r>
          </a:p>
          <a:p>
            <a:r>
              <a:rPr lang="en-US" dirty="0" smtClean="0"/>
              <a:t>    Geiger Counter</a:t>
            </a:r>
          </a:p>
          <a:p>
            <a:endParaRPr lang="en-US" dirty="0"/>
          </a:p>
          <a:p>
            <a:r>
              <a:rPr lang="en-US" dirty="0" smtClean="0"/>
              <a:t>Duration &lt; 18 s</a:t>
            </a:r>
          </a:p>
          <a:p>
            <a:endParaRPr lang="en-US" dirty="0"/>
          </a:p>
          <a:p>
            <a:r>
              <a:rPr lang="en-US" dirty="0" smtClean="0"/>
              <a:t>From count ratio: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cosmic ray protons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>
                <a:sym typeface="Symbol"/>
              </a:rPr>
              <a:t></a:t>
            </a:r>
            <a:r>
              <a:rPr lang="en-US" dirty="0" smtClean="0"/>
              <a:t>-ray spectrum peaked in</a:t>
            </a:r>
            <a:br>
              <a:rPr lang="en-US" dirty="0" smtClean="0"/>
            </a:br>
            <a:r>
              <a:rPr lang="en-US" dirty="0" smtClean="0"/>
              <a:t>       the 100 – 500 keV range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14080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1958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March 20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5715000" y="4267200"/>
            <a:ext cx="2743200" cy="304800"/>
          </a:xfrm>
          <a:prstGeom prst="mathMultiply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Peterson &amp; Winckler concluded: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143000"/>
            <a:ext cx="54102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Radiation mechanism:</a:t>
            </a:r>
            <a:br>
              <a:rPr lang="en-US" sz="2800" dirty="0" smtClean="0"/>
            </a:br>
            <a:r>
              <a:rPr lang="en-US" sz="2800" dirty="0" smtClean="0"/>
              <a:t>     </a:t>
            </a:r>
            <a:r>
              <a:rPr lang="en-US" sz="2400" dirty="0" smtClean="0"/>
              <a:t>Nuclear reaction in photosphere</a:t>
            </a:r>
            <a:br>
              <a:rPr lang="en-US" sz="2400" dirty="0" smtClean="0"/>
            </a:br>
            <a:r>
              <a:rPr lang="en-US" sz="2400" dirty="0" smtClean="0"/>
              <a:t>      Betatron radiation</a:t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en-US" sz="2400" dirty="0" smtClean="0">
                <a:solidFill>
                  <a:srgbClr val="000090"/>
                </a:solidFill>
              </a:rPr>
              <a:t>Bremsstrahlung</a:t>
            </a:r>
            <a:r>
              <a:rPr lang="en-US" sz="2400" dirty="0" smtClean="0"/>
              <a:t> (free-free emission)</a:t>
            </a:r>
            <a:br>
              <a:rPr lang="en-US" sz="2400" dirty="0" smtClean="0"/>
            </a:br>
            <a:r>
              <a:rPr lang="en-US" sz="2400" dirty="0" smtClean="0"/>
              <a:t>             from electrons “slowing down</a:t>
            </a:r>
            <a:br>
              <a:rPr lang="en-US" sz="2400" dirty="0" smtClean="0"/>
            </a:br>
            <a:r>
              <a:rPr lang="en-US" sz="2400" dirty="0" smtClean="0"/>
              <a:t>             and stopping” (</a:t>
            </a:r>
            <a:r>
              <a:rPr lang="en-US" sz="2400" dirty="0" smtClean="0">
                <a:solidFill>
                  <a:srgbClr val="000090"/>
                </a:solidFill>
              </a:rPr>
              <a:t>thick target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Electron energies: 500 keV – 1 MeV</a:t>
            </a:r>
          </a:p>
          <a:p>
            <a:r>
              <a:rPr lang="en-US" sz="2400" dirty="0" smtClean="0"/>
              <a:t>10,000 more 1 MeV electrons required for </a:t>
            </a:r>
            <a:r>
              <a:rPr lang="en-US" sz="2400" b="1" dirty="0" smtClean="0">
                <a:sym typeface="Symbol"/>
              </a:rPr>
              <a:t></a:t>
            </a:r>
            <a:r>
              <a:rPr lang="en-US" sz="2400" dirty="0" smtClean="0"/>
              <a:t>-</a:t>
            </a:r>
            <a:r>
              <a:rPr lang="en-US" sz="2400" dirty="0"/>
              <a:t>ray </a:t>
            </a:r>
            <a:r>
              <a:rPr lang="en-US" sz="2400" dirty="0" smtClean="0"/>
              <a:t>burst than for radio burst</a:t>
            </a:r>
          </a:p>
          <a:p>
            <a:r>
              <a:rPr lang="en-US" sz="2400" dirty="0" smtClean="0"/>
              <a:t>1% of flare energy in 10</a:t>
            </a:r>
            <a:r>
              <a:rPr lang="en-US" sz="2400" baseline="30000" dirty="0" smtClean="0"/>
              <a:t>34</a:t>
            </a:r>
            <a:r>
              <a:rPr lang="en-US" sz="2400" dirty="0" smtClean="0"/>
              <a:t> 1-MeV electrons</a:t>
            </a:r>
          </a:p>
          <a:p>
            <a:r>
              <a:rPr lang="en-US" sz="2400" dirty="0">
                <a:solidFill>
                  <a:srgbClr val="000090"/>
                </a:solidFill>
              </a:rPr>
              <a:t>The electrons were accelerated in a volume “near the top of the flare”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3419"/>
            <a:ext cx="2590800" cy="5111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21206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27 cm radio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038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</a:rPr>
              <a:t>3</a:t>
            </a:r>
            <a:r>
              <a:rPr lang="en-US" sz="1400" dirty="0" smtClean="0">
                <a:solidFill>
                  <a:srgbClr val="000090"/>
                </a:solidFill>
              </a:rPr>
              <a:t> cm radio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810000" y="1752600"/>
            <a:ext cx="2743200" cy="304800"/>
          </a:xfrm>
          <a:prstGeom prst="mathMultiply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810000" y="2133600"/>
            <a:ext cx="2743200" cy="304800"/>
          </a:xfrm>
          <a:prstGeom prst="mathMultiply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First Hard X-Ray Spectra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3707983" cy="495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6172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Chubb, T. A., Friedman, H., &amp;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Kreplin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R. W. 1960, J.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Geophys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 Res. 65, 1831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266885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1959 August 31 Rocket Flight</a:t>
            </a:r>
          </a:p>
          <a:p>
            <a:endParaRPr lang="en-US" sz="2400" dirty="0"/>
          </a:p>
          <a:p>
            <a:r>
              <a:rPr lang="en-US" sz="2400" dirty="0" smtClean="0"/>
              <a:t>Scintillation spectrometer</a:t>
            </a:r>
          </a:p>
          <a:p>
            <a:endParaRPr lang="en-US" sz="2400" dirty="0"/>
          </a:p>
          <a:p>
            <a:r>
              <a:rPr lang="en-US" sz="2400" dirty="0" smtClean="0"/>
              <a:t>20 – 70 keV photons detected</a:t>
            </a:r>
          </a:p>
          <a:p>
            <a:endParaRPr lang="en-US" sz="2400" dirty="0"/>
          </a:p>
          <a:p>
            <a:r>
              <a:rPr lang="en-US" sz="2400" dirty="0" smtClean="0"/>
              <a:t>Spectrum softened with time</a:t>
            </a:r>
          </a:p>
          <a:p>
            <a:endParaRPr lang="en-US" sz="2400" dirty="0"/>
          </a:p>
          <a:p>
            <a:r>
              <a:rPr lang="en-US" sz="2400" dirty="0" smtClean="0"/>
              <a:t>Deduced exponential spectral shape</a:t>
            </a:r>
          </a:p>
          <a:p>
            <a:endParaRPr lang="en-US" sz="2400" dirty="0"/>
          </a:p>
          <a:p>
            <a:r>
              <a:rPr lang="en-US" sz="2400" dirty="0" smtClean="0"/>
              <a:t>Conclusion: </a:t>
            </a:r>
            <a:r>
              <a:rPr lang="en-US" sz="2400" dirty="0" smtClean="0">
                <a:solidFill>
                  <a:srgbClr val="000090"/>
                </a:solidFill>
              </a:rPr>
              <a:t>bremsstrahlung from thermalized electrons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Spectral Evidence for Bremsstrahlung from Non-thermal Electrons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661245"/>
            <a:ext cx="3886199" cy="435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62600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Cline, T. L., Holt, S.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., &amp; Hones, E. W. 1968, J.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Geophys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 Res. 73, 434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900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1966 July 7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60020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CsI</a:t>
            </a:r>
            <a:r>
              <a:rPr lang="en-US" sz="2400" dirty="0" smtClean="0"/>
              <a:t> crystal spectrometer on OGO 3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80 keV – 1 MeV, 16 energy bands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Spectrum hardened with time and photon energy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Spectrum </a:t>
            </a:r>
            <a:r>
              <a:rPr lang="en-US" sz="2400" dirty="0" smtClean="0">
                <a:solidFill>
                  <a:srgbClr val="000090"/>
                </a:solidFill>
              </a:rPr>
              <a:t>inconsistent with bremsstrahlung from an isothermal plasma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Spectra from the Hard X-Ray Burst Spectrometer (HXRBS) on the Solar Maximum Mission (SMM)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4330700" cy="5037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6324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Dennis, B. R. 1985, Solar Phys. 100, 465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371600"/>
            <a:ext cx="373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15 energy channel, 128-ms read-out </a:t>
            </a:r>
            <a:r>
              <a:rPr lang="en-US" sz="2400" dirty="0" err="1" smtClean="0"/>
              <a:t>CsI</a:t>
            </a:r>
            <a:r>
              <a:rPr lang="en-US" sz="2400" dirty="0" smtClean="0"/>
              <a:t> (Na) scintillation spectrometer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Observations of over 7,000 flares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Spectra typically follow soft-hard-soft evolution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May 13 flare spectrum </a:t>
            </a:r>
            <a:r>
              <a:rPr lang="en-US" sz="2400" dirty="0" smtClean="0">
                <a:solidFill>
                  <a:srgbClr val="000090"/>
                </a:solidFill>
              </a:rPr>
              <a:t>hardened with time </a:t>
            </a:r>
            <a:r>
              <a:rPr lang="en-US" sz="2400" dirty="0" smtClean="0"/>
              <a:t>above 60 keV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19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Hot Isothermal + Double-Power-Law Spectral Fits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1461407"/>
            <a:ext cx="3276600" cy="5015593"/>
            <a:chOff x="381000" y="1371600"/>
            <a:chExt cx="3276600" cy="50155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97997" y="2431597"/>
              <a:ext cx="5015593" cy="2895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1109918" y="3624518"/>
              <a:ext cx="3263902" cy="28206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10000" y="59830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Lin, R. P., Schwartz, R. A., Pelling, R. M., &amp; Hurley, K. C. 1981, Ap. J. 251, L109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1676400"/>
            <a:ext cx="4800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Balloon-borne array of cooled germanium detectors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30 MK isothermal component below ≈ 35 keV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Double-power-law spectra</a:t>
            </a:r>
            <a:r>
              <a:rPr lang="en-US" sz="2400" dirty="0" smtClean="0"/>
              <a:t> above 35 keV (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Schwartz et al. 1987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Only high-resolution spectra until 2002 launch of RHESSI 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89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Neupert Effect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and Chromospheric Evaporation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3810000" cy="49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6172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Neupert, W. M. 1968, ApJ 153, L59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571685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integral of cm-</a:t>
            </a:r>
            <a:r>
              <a:rPr lang="en-US" sz="2400" dirty="0" err="1" smtClean="0"/>
              <a:t>λ</a:t>
            </a:r>
            <a:r>
              <a:rPr lang="en-US" sz="2400" dirty="0" smtClean="0"/>
              <a:t> radio light curve (hard X-ray light curve) correlated with rise of soft X-ray light curve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0090"/>
                </a:solidFill>
              </a:rPr>
              <a:t>Collisional energy losses by energetic electrons in thick target heat and ionize chromospheric plasma</a:t>
            </a:r>
          </a:p>
          <a:p>
            <a:endParaRPr lang="en-US" sz="24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Chromospheric plasma expands upward into corona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1299</Words>
  <Application>Microsoft Office PowerPoint</Application>
  <PresentationFormat>On-screen Show (4:3)</PresentationFormat>
  <Paragraphs>185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Solar Physics with X-ray Observations</vt:lpstr>
      <vt:lpstr>Synopsis of Presentation</vt:lpstr>
      <vt:lpstr>First Detection of Hard X-rays/ Gamma-rays from a Solar Flare</vt:lpstr>
      <vt:lpstr>Peterson &amp; Winckler concluded:</vt:lpstr>
      <vt:lpstr>First Hard X-Ray Spectra</vt:lpstr>
      <vt:lpstr>Spectral Evidence for Bremsstrahlung from Non-thermal Electrons</vt:lpstr>
      <vt:lpstr>Spectra from the Hard X-Ray Burst Spectrometer (HXRBS) on the Solar Maximum Mission (SMM)</vt:lpstr>
      <vt:lpstr>Hot Isothermal + Double-Power-Law Spectral Fits</vt:lpstr>
      <vt:lpstr>The Neupert Effect and Chromospheric Evaporation</vt:lpstr>
      <vt:lpstr>From Photon Spectrum to Accelerated Electron Distribution: Analytic Results</vt:lpstr>
      <vt:lpstr>The Low-Energy Cutoff and the Total Energy in Accelerated Electrons</vt:lpstr>
      <vt:lpstr>Modeling Spectra in the Object Spectral Executive (OSPEX)</vt:lpstr>
      <vt:lpstr>Modeling the Spectral Evolution in a Large Flare: 2002 July 23</vt:lpstr>
      <vt:lpstr>PowerPoint Presentation</vt:lpstr>
      <vt:lpstr>Example 2: Injected Power-Law Electron Distribution with Return-Current Losses</vt:lpstr>
      <vt:lpstr>The Standard Model for Solar Eruptive Events</vt:lpstr>
      <vt:lpstr>High-Energy Aspects of Solar Flares: A RHESSI-Inspired Monograph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Physics with X-ray Observations</dc:title>
  <dc:creator>Holman, Gordon D. (GSFC-6710)</dc:creator>
  <cp:keywords>Fermi, RHESSI, Sun, flares, X-rays</cp:keywords>
  <dc:description>Fermi Data Analysis Workshop
25 minute presentation
Wednesday, August 22, 2012
9 - 9:30 AM
GSFC Building 34, Room W150
</dc:description>
  <cp:lastModifiedBy>Gordon Holman</cp:lastModifiedBy>
  <cp:revision>116</cp:revision>
  <dcterms:created xsi:type="dcterms:W3CDTF">2006-08-16T00:00:00Z</dcterms:created>
  <dcterms:modified xsi:type="dcterms:W3CDTF">2012-08-20T19:47:57Z</dcterms:modified>
</cp:coreProperties>
</file>