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showGuides="1">
      <p:cViewPr varScale="1">
        <p:scale>
          <a:sx n="73" d="100"/>
          <a:sy n="73" d="100"/>
        </p:scale>
        <p:origin x="-984" y="-112"/>
      </p:cViewPr>
      <p:guideLst>
        <p:guide orient="horz" pos="3781"/>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907B7B-7874-0742-87F9-E65C254DF1DD}" type="datetimeFigureOut">
              <a:rPr lang="en-US" smtClean="0"/>
              <a:t>8/15/13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D8D83-AF17-DF4B-8A70-424A907F5B17}" type="slidenum">
              <a:rPr lang="en-US" smtClean="0"/>
              <a:t>‹#›</a:t>
            </a:fld>
            <a:endParaRPr lang="en-US"/>
          </a:p>
        </p:txBody>
      </p:sp>
    </p:spTree>
    <p:extLst>
      <p:ext uri="{BB962C8B-B14F-4D97-AF65-F5344CB8AC3E}">
        <p14:creationId xmlns:p14="http://schemas.microsoft.com/office/powerpoint/2010/main" val="4186897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07B7B-7874-0742-87F9-E65C254DF1DD}" type="datetimeFigureOut">
              <a:rPr lang="en-US" smtClean="0"/>
              <a:t>8/15/13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D8D83-AF17-DF4B-8A70-424A907F5B17}" type="slidenum">
              <a:rPr lang="en-US" smtClean="0"/>
              <a:t>‹#›</a:t>
            </a:fld>
            <a:endParaRPr lang="en-US"/>
          </a:p>
        </p:txBody>
      </p:sp>
    </p:spTree>
    <p:extLst>
      <p:ext uri="{BB962C8B-B14F-4D97-AF65-F5344CB8AC3E}">
        <p14:creationId xmlns:p14="http://schemas.microsoft.com/office/powerpoint/2010/main" val="665243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07B7B-7874-0742-87F9-E65C254DF1DD}" type="datetimeFigureOut">
              <a:rPr lang="en-US" smtClean="0"/>
              <a:t>8/15/13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D8D83-AF17-DF4B-8A70-424A907F5B17}" type="slidenum">
              <a:rPr lang="en-US" smtClean="0"/>
              <a:t>‹#›</a:t>
            </a:fld>
            <a:endParaRPr lang="en-US"/>
          </a:p>
        </p:txBody>
      </p:sp>
    </p:spTree>
    <p:extLst>
      <p:ext uri="{BB962C8B-B14F-4D97-AF65-F5344CB8AC3E}">
        <p14:creationId xmlns:p14="http://schemas.microsoft.com/office/powerpoint/2010/main" val="1646837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907B7B-7874-0742-87F9-E65C254DF1DD}" type="datetimeFigureOut">
              <a:rPr lang="en-US" smtClean="0"/>
              <a:t>8/15/13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D8D83-AF17-DF4B-8A70-424A907F5B17}" type="slidenum">
              <a:rPr lang="en-US" smtClean="0"/>
              <a:t>‹#›</a:t>
            </a:fld>
            <a:endParaRPr lang="en-US"/>
          </a:p>
        </p:txBody>
      </p:sp>
    </p:spTree>
    <p:extLst>
      <p:ext uri="{BB962C8B-B14F-4D97-AF65-F5344CB8AC3E}">
        <p14:creationId xmlns:p14="http://schemas.microsoft.com/office/powerpoint/2010/main" val="2869591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907B7B-7874-0742-87F9-E65C254DF1DD}" type="datetimeFigureOut">
              <a:rPr lang="en-US" smtClean="0"/>
              <a:t>8/15/13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6D8D83-AF17-DF4B-8A70-424A907F5B17}" type="slidenum">
              <a:rPr lang="en-US" smtClean="0"/>
              <a:t>‹#›</a:t>
            </a:fld>
            <a:endParaRPr lang="en-US"/>
          </a:p>
        </p:txBody>
      </p:sp>
    </p:spTree>
    <p:extLst>
      <p:ext uri="{BB962C8B-B14F-4D97-AF65-F5344CB8AC3E}">
        <p14:creationId xmlns:p14="http://schemas.microsoft.com/office/powerpoint/2010/main" val="16416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907B7B-7874-0742-87F9-E65C254DF1DD}" type="datetimeFigureOut">
              <a:rPr lang="en-US" smtClean="0"/>
              <a:t>8/15/13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6D8D83-AF17-DF4B-8A70-424A907F5B17}" type="slidenum">
              <a:rPr lang="en-US" smtClean="0"/>
              <a:t>‹#›</a:t>
            </a:fld>
            <a:endParaRPr lang="en-US"/>
          </a:p>
        </p:txBody>
      </p:sp>
    </p:spTree>
    <p:extLst>
      <p:ext uri="{BB962C8B-B14F-4D97-AF65-F5344CB8AC3E}">
        <p14:creationId xmlns:p14="http://schemas.microsoft.com/office/powerpoint/2010/main" val="240712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907B7B-7874-0742-87F9-E65C254DF1DD}" type="datetimeFigureOut">
              <a:rPr lang="en-US" smtClean="0"/>
              <a:t>8/15/13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6D8D83-AF17-DF4B-8A70-424A907F5B17}" type="slidenum">
              <a:rPr lang="en-US" smtClean="0"/>
              <a:t>‹#›</a:t>
            </a:fld>
            <a:endParaRPr lang="en-US"/>
          </a:p>
        </p:txBody>
      </p:sp>
    </p:spTree>
    <p:extLst>
      <p:ext uri="{BB962C8B-B14F-4D97-AF65-F5344CB8AC3E}">
        <p14:creationId xmlns:p14="http://schemas.microsoft.com/office/powerpoint/2010/main" val="4284650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907B7B-7874-0742-87F9-E65C254DF1DD}" type="datetimeFigureOut">
              <a:rPr lang="en-US" smtClean="0"/>
              <a:t>8/15/13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6D8D83-AF17-DF4B-8A70-424A907F5B17}" type="slidenum">
              <a:rPr lang="en-US" smtClean="0"/>
              <a:t>‹#›</a:t>
            </a:fld>
            <a:endParaRPr lang="en-US"/>
          </a:p>
        </p:txBody>
      </p:sp>
    </p:spTree>
    <p:extLst>
      <p:ext uri="{BB962C8B-B14F-4D97-AF65-F5344CB8AC3E}">
        <p14:creationId xmlns:p14="http://schemas.microsoft.com/office/powerpoint/2010/main" val="2929427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907B7B-7874-0742-87F9-E65C254DF1DD}" type="datetimeFigureOut">
              <a:rPr lang="en-US" smtClean="0"/>
              <a:t>8/15/13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6D8D83-AF17-DF4B-8A70-424A907F5B17}" type="slidenum">
              <a:rPr lang="en-US" smtClean="0"/>
              <a:t>‹#›</a:t>
            </a:fld>
            <a:endParaRPr lang="en-US"/>
          </a:p>
        </p:txBody>
      </p:sp>
    </p:spTree>
    <p:extLst>
      <p:ext uri="{BB962C8B-B14F-4D97-AF65-F5344CB8AC3E}">
        <p14:creationId xmlns:p14="http://schemas.microsoft.com/office/powerpoint/2010/main" val="3549071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907B7B-7874-0742-87F9-E65C254DF1DD}" type="datetimeFigureOut">
              <a:rPr lang="en-US" smtClean="0"/>
              <a:t>8/15/13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6D8D83-AF17-DF4B-8A70-424A907F5B17}" type="slidenum">
              <a:rPr lang="en-US" smtClean="0"/>
              <a:t>‹#›</a:t>
            </a:fld>
            <a:endParaRPr lang="en-US"/>
          </a:p>
        </p:txBody>
      </p:sp>
    </p:spTree>
    <p:extLst>
      <p:ext uri="{BB962C8B-B14F-4D97-AF65-F5344CB8AC3E}">
        <p14:creationId xmlns:p14="http://schemas.microsoft.com/office/powerpoint/2010/main" val="72040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907B7B-7874-0742-87F9-E65C254DF1DD}" type="datetimeFigureOut">
              <a:rPr lang="en-US" smtClean="0"/>
              <a:t>8/15/13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6D8D83-AF17-DF4B-8A70-424A907F5B17}" type="slidenum">
              <a:rPr lang="en-US" smtClean="0"/>
              <a:t>‹#›</a:t>
            </a:fld>
            <a:endParaRPr lang="en-US"/>
          </a:p>
        </p:txBody>
      </p:sp>
    </p:spTree>
    <p:extLst>
      <p:ext uri="{BB962C8B-B14F-4D97-AF65-F5344CB8AC3E}">
        <p14:creationId xmlns:p14="http://schemas.microsoft.com/office/powerpoint/2010/main" val="126566289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907B7B-7874-0742-87F9-E65C254DF1DD}" type="datetimeFigureOut">
              <a:rPr lang="en-US" smtClean="0"/>
              <a:t>8/15/13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6D8D83-AF17-DF4B-8A70-424A907F5B17}" type="slidenum">
              <a:rPr lang="en-US" smtClean="0"/>
              <a:t>‹#›</a:t>
            </a:fld>
            <a:endParaRPr lang="en-US"/>
          </a:p>
        </p:txBody>
      </p:sp>
    </p:spTree>
    <p:extLst>
      <p:ext uri="{BB962C8B-B14F-4D97-AF65-F5344CB8AC3E}">
        <p14:creationId xmlns:p14="http://schemas.microsoft.com/office/powerpoint/2010/main" val="498299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hyperlink" Target="http://fermi.gsfc.nasa.gov/ssc/proposals/alt_obs/obs_modes.htm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Alternative Observation Strategy</a:t>
            </a:r>
            <a:br>
              <a:rPr lang="en-US" dirty="0" smtClean="0"/>
            </a:br>
            <a:r>
              <a:rPr lang="en-US" dirty="0" smtClean="0"/>
              <a:t> for the Fermi Mission</a:t>
            </a:r>
            <a:br>
              <a:rPr lang="en-US" dirty="0" smtClean="0"/>
            </a:br>
            <a:r>
              <a:rPr lang="en-US" dirty="0" smtClean="0"/>
              <a:t>-</a:t>
            </a:r>
            <a:endParaRPr lang="en-US" dirty="0"/>
          </a:p>
        </p:txBody>
      </p:sp>
      <p:sp>
        <p:nvSpPr>
          <p:cNvPr id="3" name="Subtitle 2"/>
          <p:cNvSpPr>
            <a:spLocks noGrp="1"/>
          </p:cNvSpPr>
          <p:nvPr>
            <p:ph type="subTitle" idx="1"/>
          </p:nvPr>
        </p:nvSpPr>
        <p:spPr/>
        <p:txBody>
          <a:bodyPr/>
          <a:lstStyle/>
          <a:p>
            <a:r>
              <a:rPr lang="en-US" dirty="0"/>
              <a:t>A</a:t>
            </a:r>
            <a:r>
              <a:rPr lang="en-US" dirty="0" smtClean="0"/>
              <a:t> Recommendation</a:t>
            </a:r>
          </a:p>
        </p:txBody>
      </p:sp>
    </p:spTree>
    <p:extLst>
      <p:ext uri="{BB962C8B-B14F-4D97-AF65-F5344CB8AC3E}">
        <p14:creationId xmlns:p14="http://schemas.microsoft.com/office/powerpoint/2010/main" val="2651652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sp>
        <p:nvSpPr>
          <p:cNvPr id="3" name="Content Placeholder 2"/>
          <p:cNvSpPr>
            <a:spLocks noGrp="1"/>
          </p:cNvSpPr>
          <p:nvPr>
            <p:ph idx="1"/>
          </p:nvPr>
        </p:nvSpPr>
        <p:spPr/>
        <p:txBody>
          <a:bodyPr>
            <a:normAutofit/>
          </a:bodyPr>
          <a:lstStyle/>
          <a:p>
            <a:r>
              <a:rPr lang="en-US" sz="2400" dirty="0" smtClean="0"/>
              <a:t>5th </a:t>
            </a:r>
            <a:r>
              <a:rPr lang="en-US" sz="2400" dirty="0"/>
              <a:t>anniversary of the science phase of the </a:t>
            </a:r>
            <a:r>
              <a:rPr lang="en-US" sz="2400" i="1" dirty="0"/>
              <a:t>Fermi</a:t>
            </a:r>
            <a:r>
              <a:rPr lang="en-US" sz="2400" dirty="0"/>
              <a:t> </a:t>
            </a:r>
            <a:r>
              <a:rPr lang="en-US" sz="2400" dirty="0" smtClean="0"/>
              <a:t>mission</a:t>
            </a:r>
          </a:p>
          <a:p>
            <a:endParaRPr lang="en-US" sz="2400" dirty="0" smtClean="0"/>
          </a:p>
          <a:p>
            <a:r>
              <a:rPr lang="en-US" sz="2400" dirty="0" smtClean="0"/>
              <a:t>Continued </a:t>
            </a:r>
            <a:r>
              <a:rPr lang="en-US" sz="2400" dirty="0"/>
              <a:t>evolution of </a:t>
            </a:r>
            <a:r>
              <a:rPr lang="en-US" sz="2400" i="1" dirty="0"/>
              <a:t>Fermi</a:t>
            </a:r>
            <a:r>
              <a:rPr lang="en-US" sz="2400" dirty="0"/>
              <a:t> science </a:t>
            </a:r>
            <a:r>
              <a:rPr lang="en-US" sz="2400" dirty="0" smtClean="0"/>
              <a:t>program </a:t>
            </a:r>
            <a:r>
              <a:rPr lang="en-US" sz="2400" u="sng" dirty="0" smtClean="0"/>
              <a:t>and</a:t>
            </a:r>
            <a:r>
              <a:rPr lang="en-US" sz="2400" dirty="0" smtClean="0"/>
              <a:t>… </a:t>
            </a:r>
          </a:p>
          <a:p>
            <a:r>
              <a:rPr lang="en-US" sz="2400" dirty="0" smtClean="0"/>
              <a:t>With eye </a:t>
            </a:r>
            <a:r>
              <a:rPr lang="en-US" sz="2400" dirty="0"/>
              <a:t>to the future extended </a:t>
            </a:r>
            <a:r>
              <a:rPr lang="en-US" sz="2400" i="1" dirty="0"/>
              <a:t>Fermi </a:t>
            </a:r>
            <a:r>
              <a:rPr lang="en-US" sz="2400" dirty="0"/>
              <a:t>mission </a:t>
            </a:r>
            <a:r>
              <a:rPr lang="en-US" sz="2400" dirty="0" smtClean="0"/>
              <a:t>phase (i.e. SR)</a:t>
            </a:r>
          </a:p>
          <a:p>
            <a:pPr lvl="1"/>
            <a:r>
              <a:rPr lang="en-US" sz="2000" dirty="0" smtClean="0"/>
              <a:t>Due </a:t>
            </a:r>
            <a:r>
              <a:rPr lang="en-US" sz="2000" dirty="0"/>
              <a:t>consideration should be given to alternative observing </a:t>
            </a:r>
            <a:r>
              <a:rPr lang="en-US" sz="2000" dirty="0" smtClean="0"/>
              <a:t>strategies </a:t>
            </a:r>
            <a:endParaRPr lang="en-US" sz="2000" dirty="0"/>
          </a:p>
          <a:p>
            <a:endParaRPr lang="en-US" sz="2400" dirty="0"/>
          </a:p>
        </p:txBody>
      </p:sp>
    </p:spTree>
    <p:extLst>
      <p:ext uri="{BB962C8B-B14F-4D97-AF65-F5344CB8AC3E}">
        <p14:creationId xmlns:p14="http://schemas.microsoft.com/office/powerpoint/2010/main" val="1598068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a:t>
            </a:r>
            <a:endParaRPr lang="en-US" dirty="0"/>
          </a:p>
        </p:txBody>
      </p:sp>
      <p:sp>
        <p:nvSpPr>
          <p:cNvPr id="3" name="Content Placeholder 2"/>
          <p:cNvSpPr>
            <a:spLocks noGrp="1"/>
          </p:cNvSpPr>
          <p:nvPr>
            <p:ph idx="1"/>
          </p:nvPr>
        </p:nvSpPr>
        <p:spPr/>
        <p:txBody>
          <a:bodyPr>
            <a:normAutofit/>
          </a:bodyPr>
          <a:lstStyle/>
          <a:p>
            <a:r>
              <a:rPr lang="en-US" sz="2400" dirty="0" smtClean="0"/>
              <a:t>White </a:t>
            </a:r>
            <a:r>
              <a:rPr lang="en-US" sz="2400" dirty="0"/>
              <a:t>papers </a:t>
            </a:r>
            <a:r>
              <a:rPr lang="en-US" sz="2400" dirty="0" smtClean="0"/>
              <a:t>were solicited from </a:t>
            </a:r>
            <a:r>
              <a:rPr lang="en-US" sz="2400" dirty="0"/>
              <a:t>the community </a:t>
            </a:r>
          </a:p>
          <a:p>
            <a:pPr lvl="1"/>
            <a:r>
              <a:rPr lang="en-US" sz="2000" dirty="0" smtClean="0"/>
              <a:t>began </a:t>
            </a:r>
            <a:r>
              <a:rPr lang="en-US" sz="2000" dirty="0"/>
              <a:t>17 January </a:t>
            </a:r>
            <a:r>
              <a:rPr lang="en-US" sz="2000" dirty="0" smtClean="0"/>
              <a:t>2013</a:t>
            </a:r>
          </a:p>
          <a:p>
            <a:pPr lvl="1"/>
            <a:r>
              <a:rPr lang="en-US" sz="2000" dirty="0" smtClean="0"/>
              <a:t> </a:t>
            </a:r>
            <a:r>
              <a:rPr lang="en-US" sz="2000" dirty="0"/>
              <a:t>ended on 27 March 2013. </a:t>
            </a:r>
            <a:endParaRPr lang="en-US" sz="2000" dirty="0" smtClean="0"/>
          </a:p>
          <a:p>
            <a:r>
              <a:rPr lang="en-US" sz="2400" dirty="0"/>
              <a:t>5</a:t>
            </a:r>
            <a:r>
              <a:rPr lang="en-US" sz="2400" dirty="0" smtClean="0"/>
              <a:t> WPs, </a:t>
            </a:r>
            <a:r>
              <a:rPr lang="en-US" sz="2400" dirty="0"/>
              <a:t>including </a:t>
            </a:r>
            <a:r>
              <a:rPr lang="en-US" sz="2400" dirty="0" smtClean="0"/>
              <a:t>1 each </a:t>
            </a:r>
            <a:r>
              <a:rPr lang="en-US" sz="2400" dirty="0"/>
              <a:t>from the Fermi GBM and LAT </a:t>
            </a:r>
            <a:r>
              <a:rPr lang="en-US" sz="2400" dirty="0" smtClean="0"/>
              <a:t>teams</a:t>
            </a:r>
            <a:endParaRPr lang="en-US" sz="2400" dirty="0"/>
          </a:p>
          <a:p>
            <a:r>
              <a:rPr lang="en-US" sz="2400" dirty="0" smtClean="0"/>
              <a:t>From the beginning this was viewed as a collaborative process. Teams helped any groups requested information</a:t>
            </a:r>
          </a:p>
          <a:p>
            <a:r>
              <a:rPr lang="en-US" sz="2400" dirty="0" smtClean="0"/>
              <a:t>A one-time committee was formed. Two meetings</a:t>
            </a:r>
          </a:p>
          <a:p>
            <a:pPr lvl="1"/>
            <a:r>
              <a:rPr lang="en-US" sz="2000" dirty="0" smtClean="0"/>
              <a:t> One </a:t>
            </a:r>
            <a:r>
              <a:rPr lang="en-US" sz="2000" dirty="0" err="1" smtClean="0"/>
              <a:t>telecon</a:t>
            </a:r>
            <a:r>
              <a:rPr lang="en-US" sz="2000" dirty="0" smtClean="0"/>
              <a:t> in early July. Decided to review 3 or 5 WPs in detail</a:t>
            </a:r>
          </a:p>
          <a:p>
            <a:pPr lvl="1"/>
            <a:r>
              <a:rPr lang="en-US" sz="2000" dirty="0" smtClean="0"/>
              <a:t>A face-to-face meeting with committee, LAT team, GBM team, FSSC, NASA HQ, and Fermi </a:t>
            </a:r>
            <a:r>
              <a:rPr lang="en-US" sz="2000" dirty="0" err="1" smtClean="0"/>
              <a:t>Project+Deputy</a:t>
            </a:r>
            <a:r>
              <a:rPr lang="en-US" sz="2000" dirty="0" smtClean="0"/>
              <a:t> Scientists</a:t>
            </a:r>
            <a:endParaRPr lang="en-US" sz="2000" dirty="0"/>
          </a:p>
        </p:txBody>
      </p:sp>
    </p:spTree>
    <p:extLst>
      <p:ext uri="{BB962C8B-B14F-4D97-AF65-F5344CB8AC3E}">
        <p14:creationId xmlns:p14="http://schemas.microsoft.com/office/powerpoint/2010/main" val="159672959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13-08-15 at 3.08.10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970" y="0"/>
            <a:ext cx="11916190" cy="7447619"/>
          </a:xfrm>
          <a:prstGeom prst="rect">
            <a:avLst/>
          </a:prstGeom>
        </p:spPr>
      </p:pic>
      <p:sp>
        <p:nvSpPr>
          <p:cNvPr id="6" name="TextBox 5"/>
          <p:cNvSpPr txBox="1"/>
          <p:nvPr/>
        </p:nvSpPr>
        <p:spPr>
          <a:xfrm>
            <a:off x="4793334" y="3273594"/>
            <a:ext cx="5938011" cy="590320"/>
          </a:xfrm>
          <a:prstGeom prst="rect">
            <a:avLst/>
          </a:prstGeom>
          <a:noFill/>
        </p:spPr>
        <p:txBody>
          <a:bodyPr wrap="square" rtlCol="0">
            <a:spAutoFit/>
          </a:bodyPr>
          <a:lstStyle/>
          <a:p>
            <a:endParaRPr lang="en-US" dirty="0"/>
          </a:p>
        </p:txBody>
      </p:sp>
      <p:sp>
        <p:nvSpPr>
          <p:cNvPr id="7" name="Rectangle 6"/>
          <p:cNvSpPr/>
          <p:nvPr/>
        </p:nvSpPr>
        <p:spPr>
          <a:xfrm>
            <a:off x="3967245" y="3104316"/>
            <a:ext cx="5176755" cy="646331"/>
          </a:xfrm>
          <a:prstGeom prst="rect">
            <a:avLst/>
          </a:prstGeom>
        </p:spPr>
        <p:txBody>
          <a:bodyPr wrap="square">
            <a:spAutoFit/>
          </a:bodyPr>
          <a:lstStyle/>
          <a:p>
            <a:r>
              <a:rPr lang="uz-Cyrl-UZ" u="sng" dirty="0">
                <a:hlinkClick r:id="rId3"/>
              </a:rPr>
              <a:t>http://fermi.gsfc.nasa.gov/ssc/proposals/alt_obs/obs_modes.html</a:t>
            </a:r>
            <a:r>
              <a:rPr lang="en-US" dirty="0" smtClean="0">
                <a:effectLst/>
              </a:rPr>
              <a:t> </a:t>
            </a:r>
            <a:endParaRPr lang="en-US" dirty="0"/>
          </a:p>
        </p:txBody>
      </p:sp>
    </p:spTree>
    <p:extLst>
      <p:ext uri="{BB962C8B-B14F-4D97-AF65-F5344CB8AC3E}">
        <p14:creationId xmlns:p14="http://schemas.microsoft.com/office/powerpoint/2010/main" val="139156356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a:t>
            </a:r>
            <a:endParaRPr lang="en-US" dirty="0"/>
          </a:p>
        </p:txBody>
      </p:sp>
      <p:sp>
        <p:nvSpPr>
          <p:cNvPr id="3" name="Content Placeholder 2"/>
          <p:cNvSpPr>
            <a:spLocks noGrp="1"/>
          </p:cNvSpPr>
          <p:nvPr>
            <p:ph idx="1"/>
          </p:nvPr>
        </p:nvSpPr>
        <p:spPr/>
        <p:txBody>
          <a:bodyPr/>
          <a:lstStyle/>
          <a:p>
            <a:pPr lvl="0"/>
            <a:r>
              <a:rPr lang="en-US" dirty="0"/>
              <a:t>Eric Charles (KIPAC/SLAC)</a:t>
            </a:r>
          </a:p>
          <a:p>
            <a:pPr lvl="0"/>
            <a:r>
              <a:rPr lang="en-US" dirty="0"/>
              <a:t>Seth </a:t>
            </a:r>
            <a:r>
              <a:rPr lang="en-US" dirty="0" err="1"/>
              <a:t>Digel</a:t>
            </a:r>
            <a:r>
              <a:rPr lang="en-US" dirty="0"/>
              <a:t> (KIPAC/SLAC)</a:t>
            </a:r>
          </a:p>
          <a:p>
            <a:pPr lvl="0"/>
            <a:r>
              <a:rPr lang="en-US" dirty="0"/>
              <a:t>Douglas </a:t>
            </a:r>
            <a:r>
              <a:rPr lang="en-US" dirty="0" err="1"/>
              <a:t>Finkbeiner</a:t>
            </a:r>
            <a:r>
              <a:rPr lang="en-US" dirty="0"/>
              <a:t> (Harvard University)</a:t>
            </a:r>
          </a:p>
          <a:p>
            <a:pPr lvl="0"/>
            <a:r>
              <a:rPr lang="en-US" dirty="0"/>
              <a:t>Dale Frail (NRAO)</a:t>
            </a:r>
          </a:p>
          <a:p>
            <a:pPr lvl="0"/>
            <a:r>
              <a:rPr lang="en-US" dirty="0"/>
              <a:t>Gino </a:t>
            </a:r>
            <a:r>
              <a:rPr lang="en-US" dirty="0" err="1"/>
              <a:t>Tosti</a:t>
            </a:r>
            <a:r>
              <a:rPr lang="en-US" dirty="0"/>
              <a:t> (</a:t>
            </a:r>
            <a:r>
              <a:rPr lang="en-US" dirty="0" err="1"/>
              <a:t>Universita</a:t>
            </a:r>
            <a:r>
              <a:rPr lang="en-US" dirty="0"/>
              <a:t> di Perugia)</a:t>
            </a:r>
          </a:p>
          <a:p>
            <a:pPr lvl="0"/>
            <a:r>
              <a:rPr lang="en-US" dirty="0"/>
              <a:t>Scott Ransom (NRAO)</a:t>
            </a:r>
          </a:p>
          <a:p>
            <a:pPr lvl="0"/>
            <a:r>
              <a:rPr lang="en-US" dirty="0" err="1"/>
              <a:t>Christoph</a:t>
            </a:r>
            <a:r>
              <a:rPr lang="en-US" dirty="0"/>
              <a:t> </a:t>
            </a:r>
            <a:r>
              <a:rPr lang="en-US" dirty="0" err="1"/>
              <a:t>Weniger</a:t>
            </a:r>
            <a:r>
              <a:rPr lang="en-US" dirty="0"/>
              <a:t> (University of Am</a:t>
            </a:r>
            <a:r>
              <a:rPr lang="en-US" u="sng" dirty="0"/>
              <a:t>s</a:t>
            </a:r>
            <a:r>
              <a:rPr lang="en-US" dirty="0"/>
              <a:t>terdam)</a:t>
            </a:r>
          </a:p>
        </p:txBody>
      </p:sp>
    </p:spTree>
    <p:extLst>
      <p:ext uri="{BB962C8B-B14F-4D97-AF65-F5344CB8AC3E}">
        <p14:creationId xmlns:p14="http://schemas.microsoft.com/office/powerpoint/2010/main" val="2576828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Recommendation</a:t>
            </a:r>
            <a:endParaRPr lang="en-US" dirty="0"/>
          </a:p>
        </p:txBody>
      </p:sp>
      <p:sp>
        <p:nvSpPr>
          <p:cNvPr id="3" name="Content Placeholder 2"/>
          <p:cNvSpPr>
            <a:spLocks noGrp="1"/>
          </p:cNvSpPr>
          <p:nvPr>
            <p:ph idx="1"/>
          </p:nvPr>
        </p:nvSpPr>
        <p:spPr/>
        <p:txBody>
          <a:bodyPr>
            <a:normAutofit fontScale="77500" lnSpcReduction="20000"/>
          </a:bodyPr>
          <a:lstStyle/>
          <a:p>
            <a:pPr marL="0" indent="0" algn="ctr">
              <a:buNone/>
            </a:pPr>
            <a:r>
              <a:rPr lang="en-US" sz="3100" i="1" dirty="0"/>
              <a:t>We recommend that the Fermi mission undertake a new observing strategy that emphasizes coverage of the Galactic center region (i.e. “Option 4”</a:t>
            </a:r>
            <a:r>
              <a:rPr lang="en-US" sz="3100" i="1" u="sng" dirty="0"/>
              <a:t> or similar</a:t>
            </a:r>
            <a:r>
              <a:rPr lang="en-US" sz="3100" i="1" dirty="0"/>
              <a:t>). This recommendation should be adopted with the following conditions</a:t>
            </a:r>
            <a:r>
              <a:rPr lang="en-US" sz="3100" i="1" dirty="0" smtClean="0"/>
              <a:t>:</a:t>
            </a:r>
          </a:p>
          <a:p>
            <a:pPr marL="0" indent="0" algn="ctr">
              <a:buNone/>
            </a:pPr>
            <a:endParaRPr lang="en-US" sz="3100" dirty="0"/>
          </a:p>
          <a:p>
            <a:pPr lvl="0">
              <a:lnSpc>
                <a:spcPct val="110000"/>
              </a:lnSpc>
            </a:pPr>
            <a:r>
              <a:rPr lang="en-US" sz="2800" dirty="0"/>
              <a:t>Implementation should occur by December 2013. The time between now and then is needed to solicit community comment on the recommendation and to run some observatory thermal modes to better understand the impact of this new observing strategy.</a:t>
            </a:r>
          </a:p>
          <a:p>
            <a:pPr lvl="0">
              <a:lnSpc>
                <a:spcPct val="110000"/>
              </a:lnSpc>
            </a:pPr>
            <a:r>
              <a:rPr lang="en-US" sz="2800" dirty="0"/>
              <a:t>The modified observing strategy should run for one year.</a:t>
            </a:r>
          </a:p>
          <a:p>
            <a:pPr lvl="0">
              <a:lnSpc>
                <a:spcPct val="110000"/>
              </a:lnSpc>
            </a:pPr>
            <a:r>
              <a:rPr lang="en-US" sz="2800" dirty="0"/>
              <a:t>After one year is up, the </a:t>
            </a:r>
            <a:r>
              <a:rPr lang="en-US" sz="2800" i="1" dirty="0"/>
              <a:t>Fermi </a:t>
            </a:r>
            <a:r>
              <a:rPr lang="en-US" sz="2800" dirty="0"/>
              <a:t>Project Scientist will organize a review to decide whether to maintain the modified observing strategy or return to survey mode.</a:t>
            </a:r>
          </a:p>
          <a:p>
            <a:endParaRPr lang="en-US" dirty="0"/>
          </a:p>
        </p:txBody>
      </p:sp>
    </p:spTree>
    <p:extLst>
      <p:ext uri="{BB962C8B-B14F-4D97-AF65-F5344CB8AC3E}">
        <p14:creationId xmlns:p14="http://schemas.microsoft.com/office/powerpoint/2010/main" val="2490235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Motivation for a Revised Science Program</a:t>
            </a:r>
            <a:endParaRPr lang="en-US" sz="36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2400" dirty="0" smtClean="0"/>
              <a:t>G2 cloud encounter of </a:t>
            </a:r>
            <a:r>
              <a:rPr lang="en-US" sz="2400" dirty="0" err="1" smtClean="0"/>
              <a:t>Sgr</a:t>
            </a:r>
            <a:r>
              <a:rPr lang="en-US" sz="2400" dirty="0" smtClean="0"/>
              <a:t> A*</a:t>
            </a:r>
          </a:p>
          <a:p>
            <a:pPr marL="914400" lvl="1" indent="-514350"/>
            <a:r>
              <a:rPr lang="en-US" sz="2200" dirty="0" smtClean="0"/>
              <a:t>The world’s observatories have dedicated programs</a:t>
            </a:r>
          </a:p>
          <a:p>
            <a:pPr marL="514350" indent="-514350">
              <a:buFont typeface="+mj-lt"/>
              <a:buAutoNum type="arabicPeriod"/>
            </a:pPr>
            <a:r>
              <a:rPr lang="en-US" sz="2400" dirty="0" smtClean="0"/>
              <a:t>Search for young, energetic Pulsars</a:t>
            </a:r>
          </a:p>
          <a:p>
            <a:pPr marL="914400" lvl="1" indent="-514350"/>
            <a:r>
              <a:rPr lang="en-US" sz="2200" dirty="0" smtClean="0"/>
              <a:t>Increased sensitivity to these PSRs</a:t>
            </a:r>
          </a:p>
          <a:p>
            <a:pPr marL="514350" indent="-514350">
              <a:buFont typeface="+mj-lt"/>
              <a:buAutoNum type="arabicPeriod"/>
            </a:pPr>
            <a:r>
              <a:rPr lang="en-US" sz="2400" dirty="0" smtClean="0"/>
              <a:t>Confirm/refute candidate 130 </a:t>
            </a:r>
            <a:r>
              <a:rPr lang="en-US" sz="2400" dirty="0" err="1" smtClean="0"/>
              <a:t>GeV</a:t>
            </a:r>
            <a:r>
              <a:rPr lang="en-US" sz="2400" dirty="0" smtClean="0"/>
              <a:t> gamma</a:t>
            </a:r>
            <a:r>
              <a:rPr lang="en-US" sz="2400" dirty="0"/>
              <a:t>-ray </a:t>
            </a:r>
            <a:r>
              <a:rPr lang="en-US" sz="2400" dirty="0" smtClean="0"/>
              <a:t>line</a:t>
            </a:r>
          </a:p>
          <a:p>
            <a:pPr marL="914400" lvl="1" indent="-514350"/>
            <a:r>
              <a:rPr lang="en-US" sz="2200" dirty="0"/>
              <a:t>A</a:t>
            </a:r>
            <a:r>
              <a:rPr lang="en-US" sz="2200" dirty="0" smtClean="0"/>
              <a:t> </a:t>
            </a:r>
            <a:r>
              <a:rPr lang="en-US" sz="2200" dirty="0"/>
              <a:t>signal for the annihilation of dark matter particles</a:t>
            </a:r>
            <a:r>
              <a:rPr lang="en-US" sz="2200" dirty="0" smtClean="0">
                <a:effectLst/>
              </a:rPr>
              <a:t> or a statistical fluke?</a:t>
            </a:r>
            <a:endParaRPr lang="en-US" sz="2200" dirty="0" smtClean="0"/>
          </a:p>
        </p:txBody>
      </p:sp>
    </p:spTree>
    <p:extLst>
      <p:ext uri="{BB962C8B-B14F-4D97-AF65-F5344CB8AC3E}">
        <p14:creationId xmlns:p14="http://schemas.microsoft.com/office/powerpoint/2010/main" val="3159665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TotalTime>
  <Words>382</Words>
  <Application>Microsoft Macintosh PowerPoint</Application>
  <PresentationFormat>On-screen Show (4:3)</PresentationFormat>
  <Paragraphs>39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Alternative Observation Strategy  for the Fermi Mission -</vt:lpstr>
      <vt:lpstr>Motivation</vt:lpstr>
      <vt:lpstr>Process</vt:lpstr>
      <vt:lpstr>PowerPoint Presentation</vt:lpstr>
      <vt:lpstr>Committee</vt:lpstr>
      <vt:lpstr>Committee Recommendation</vt:lpstr>
      <vt:lpstr>Motivation for a Revised Science Program</vt:lpstr>
    </vt:vector>
  </TitlesOfParts>
  <Company>National Radio Astronomy Observatory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Alternative Observation Strategy  for the Fermi Mission -</dc:title>
  <dc:creator>Dale Frail</dc:creator>
  <cp:lastModifiedBy>Dale Frail</cp:lastModifiedBy>
  <cp:revision>4</cp:revision>
  <dcterms:created xsi:type="dcterms:W3CDTF">2013-08-15T20:55:09Z</dcterms:created>
  <dcterms:modified xsi:type="dcterms:W3CDTF">2013-08-15T21:28:36Z</dcterms:modified>
</cp:coreProperties>
</file>