
<file path=[Content_Types].xml><?xml version="1.0" encoding="utf-8"?>
<Types xmlns="http://schemas.openxmlformats.org/package/2006/content-types">
  <Override PartName="/ppt/notesSlides/notesSlide5.xml" ContentType="application/vnd.openxmlformats-officedocument.presentationml.notesSlide+xml"/>
  <Override PartName="/ppt/slideLayouts/slideLayout1.xml" ContentType="application/vnd.openxmlformats-officedocument.presentationml.slideLayout+xml"/>
  <Default Extension="png" ContentType="image/png"/>
  <Default Extension="rels" ContentType="application/vnd.openxmlformats-package.relationships+xml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notesSlides/notesSlide3.xml" ContentType="application/vnd.openxmlformats-officedocument.presentationml.notes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18.xml" ContentType="application/vnd.openxmlformats-officedocument.presentationml.slide+xml"/>
  <Override PartName="/ppt/slides/slide5.xml" ContentType="application/vnd.openxmlformats-officedocument.presentationml.slide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docProps/core.xml" ContentType="application/vnd.openxmlformats-package.core-properties+xml"/>
  <Override PartName="/ppt/slides/slide14.xml" ContentType="application/vnd.openxmlformats-officedocument.presentationml.slide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notesSlides/notesSlide4.xml" ContentType="application/vnd.openxmlformats-officedocument.presentationml.notesSlide+xml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notesSlides/notesSlide2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slides/slide6.xml" ContentType="application/vnd.openxmlformats-officedocument.presentationml.slide+xml"/>
  <Override PartName="/ppt/slides/slide17.xml" ContentType="application/vnd.openxmlformats-officedocument.presentationml.slid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Default Extension="gif" ContentType="image/gif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60" r:id="rId2"/>
    <p:sldId id="271" r:id="rId3"/>
    <p:sldId id="268" r:id="rId4"/>
    <p:sldId id="279" r:id="rId5"/>
    <p:sldId id="280" r:id="rId6"/>
    <p:sldId id="259" r:id="rId7"/>
    <p:sldId id="270" r:id="rId8"/>
    <p:sldId id="262" r:id="rId9"/>
    <p:sldId id="269" r:id="rId10"/>
    <p:sldId id="272" r:id="rId11"/>
    <p:sldId id="273" r:id="rId12"/>
    <p:sldId id="274" r:id="rId13"/>
    <p:sldId id="278" r:id="rId14"/>
    <p:sldId id="276" r:id="rId15"/>
    <p:sldId id="265" r:id="rId16"/>
    <p:sldId id="266" r:id="rId17"/>
    <p:sldId id="267" r:id="rId18"/>
    <p:sldId id="277" r:id="rId19"/>
    <p:sldId id="264" r:id="rId20"/>
    <p:sldId id="281" r:id="rId21"/>
    <p:sldId id="275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/>
  <p:clrMru>
    <a:srgbClr val="56BA03"/>
    <a:srgbClr val="72F506"/>
    <a:srgbClr val="EEECE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05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handoutMaster" Target="handoutMasters/handoutMaster1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227349-553B-DC4B-93D1-2FC07E00BC3B}" type="datetimeFigureOut">
              <a:rPr lang="en-US" smtClean="0"/>
              <a:pPr/>
              <a:t>8/16/13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EFC4DD-B0C3-E34C-8FEB-AE73AA013BA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73BAFB-D106-1941-A09B-B2C677F05CAD}" type="datetimeFigureOut">
              <a:rPr lang="en-US" smtClean="0"/>
              <a:pPr/>
              <a:t>8/16/13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2612B3-B0D6-7940-A4E1-40588BB0FDB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44761AB-6B5A-CD41-BBD5-617494F47B6C}" type="slidenum">
              <a:rPr lang="en-US"/>
              <a:pPr/>
              <a:t>1</a:t>
            </a:fld>
            <a:endParaRPr lang="en-US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1038"/>
            <a:ext cx="4551363" cy="341471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92175" y="4324350"/>
            <a:ext cx="5048250" cy="41703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913" tIns="44957" rIns="89913" bIns="44957"/>
          <a:lstStyle/>
          <a:p>
            <a:endParaRPr lang="en-US" smtClean="0">
              <a:ea typeface="ＭＳ Ｐゴシック" charset="-128"/>
              <a:cs typeface="ＭＳ Ｐゴシック" charset="-128"/>
            </a:endParaRPr>
          </a:p>
          <a:p>
            <a:endParaRPr lang="en-US" smtClean="0">
              <a:ea typeface="ＭＳ Ｐゴシック" charset="-128"/>
              <a:cs typeface="ＭＳ Ｐゴシック" charset="-128"/>
            </a:endParaRPr>
          </a:p>
          <a:p>
            <a:endParaRPr lang="en-US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ctr" eaLnBrk="1" fontAlgn="b" hangingPunct="1">
              <a:spcBef>
                <a:spcPct val="0"/>
              </a:spcBef>
            </a:pPr>
            <a:endParaRPr lang="en-US" sz="900" b="1" dirty="0">
              <a:latin typeface="Verdana" charset="0"/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CE0A345-1D87-C24C-A3B5-24EA41A13982}" type="slidenum">
              <a:rPr lang="en-US"/>
              <a:pPr/>
              <a:t>8</a:t>
            </a:fld>
            <a:endParaRPr lang="en-US"/>
          </a:p>
        </p:txBody>
      </p:sp>
      <p:sp>
        <p:nvSpPr>
          <p:cNvPr id="27651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2" name="Rectangle 1027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844579-6736-FC47-8700-6A0A170E08E5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92840" y="6500134"/>
            <a:ext cx="548157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fld id="{AF2CA9C8-CBF6-554E-AB6C-76851956A79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49700" y="6500134"/>
            <a:ext cx="503280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fld id="{AF2CA9C8-CBF6-554E-AB6C-76851956A79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76708" y="6488152"/>
            <a:ext cx="428354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fld id="{AF2CA9C8-CBF6-554E-AB6C-76851956A79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1" charset="0"/>
                <a:ea typeface="Arial" pitchFamily="1" charset="0"/>
                <a:cs typeface="Arial" pitchFamily="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1" charset="0"/>
                <a:ea typeface="Arial" pitchFamily="1" charset="0"/>
                <a:cs typeface="Arial" pitchFamily="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prstClr val="black">
                    <a:tint val="75000"/>
                  </a:prstClr>
                </a:solidFill>
                <a:latin typeface="Arial" pitchFamily="1" charset="0"/>
                <a:ea typeface="Arial" pitchFamily="1" charset="0"/>
                <a:cs typeface="Arial" pitchFamily="1" charset="0"/>
              </a:defRPr>
            </a:lvl1pPr>
          </a:lstStyle>
          <a:p>
            <a:pPr>
              <a:defRPr/>
            </a:pPr>
            <a:fld id="{22D33DC1-A45E-3C49-BB27-395C33C1F4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8B69D-D7DD-3849-9DA8-0093927186D0}" type="datetime1">
              <a:rPr lang="en-US"/>
              <a:pPr>
                <a:defRPr/>
              </a:pPr>
              <a:t>8/16/13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69D85-696F-9343-9244-316B781A6D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131788" y="6518021"/>
            <a:ext cx="17874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LAT Report – P. Michelson</a:t>
            </a:r>
            <a:endParaRPr lang="en-US" sz="1200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2977165" y="6520131"/>
            <a:ext cx="29966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Fermi User Group meeting – August 16, 2013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  <p:sldLayoutId id="2147483656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eterm@stanford.edu" TargetMode="External"/><Relationship Id="rId4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4" Type="http://schemas.openxmlformats.org/officeDocument/2006/relationships/image" Target="../media/image9.gif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0020" name="Text Box 4"/>
          <p:cNvSpPr txBox="1">
            <a:spLocks noChangeArrowheads="1"/>
          </p:cNvSpPr>
          <p:nvPr/>
        </p:nvSpPr>
        <p:spPr bwMode="auto">
          <a:xfrm>
            <a:off x="4191000" y="484188"/>
            <a:ext cx="4876800" cy="535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marL="457200" indent="-457200">
              <a:defRPr/>
            </a:pPr>
            <a:endParaRPr lang="en-US" b="1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457200" indent="-457200" algn="ctr">
              <a:defRPr/>
            </a:pPr>
            <a:endParaRPr lang="en-US" b="1" dirty="0" smtClean="0">
              <a:solidFill>
                <a:srgbClr val="A6A6A6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457200" indent="-457200" algn="ctr">
              <a:defRPr/>
            </a:pPr>
            <a:r>
              <a:rPr lang="en-US" sz="3400" b="1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Fermi LAT Report</a:t>
            </a:r>
          </a:p>
          <a:p>
            <a:pPr marL="457200" indent="-457200" algn="ctr">
              <a:defRPr/>
            </a:pPr>
            <a:endParaRPr lang="en-US" sz="3400" b="1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457200" indent="-457200" algn="ctr">
              <a:defRPr/>
            </a:pPr>
            <a:r>
              <a:rPr lang="en-US" sz="2600" b="1" dirty="0">
                <a:solidFill>
                  <a:srgbClr val="A6A6A6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Fermi User Group</a:t>
            </a:r>
            <a:r>
              <a:rPr lang="en-US" sz="2600" b="1" dirty="0" smtClean="0">
                <a:solidFill>
                  <a:srgbClr val="A6A6A6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meeting</a:t>
            </a:r>
          </a:p>
          <a:p>
            <a:pPr marL="457200" indent="-457200" algn="ctr">
              <a:defRPr/>
            </a:pPr>
            <a:r>
              <a:rPr lang="en-US" sz="2600" b="1" dirty="0" smtClean="0">
                <a:solidFill>
                  <a:srgbClr val="A6A6A6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August 16, 2013</a:t>
            </a:r>
          </a:p>
          <a:p>
            <a:pPr marL="457200" indent="-457200">
              <a:defRPr/>
            </a:pP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457200" indent="-457200" algn="ctr">
              <a:defRPr/>
            </a:pPr>
            <a:endParaRPr lang="en-US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457200" indent="-457200" algn="ctr">
              <a:defRPr/>
            </a:pPr>
            <a:r>
              <a:rPr lang="en-U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Peter Michelson</a:t>
            </a:r>
          </a:p>
          <a:p>
            <a:pPr marL="457200" indent="-457200" algn="ctr">
              <a:defRPr/>
            </a:pPr>
            <a:r>
              <a:rPr lang="en-U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LAT Principal </a:t>
            </a:r>
            <a:r>
              <a:rPr lang="en-U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Investigator and</a:t>
            </a:r>
          </a:p>
          <a:p>
            <a:pPr marL="457200" indent="-457200" algn="ctr">
              <a:defRPr/>
            </a:pPr>
            <a:r>
              <a:rPr lang="en-U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Spokesperson, Fermi LAT Collaboration</a:t>
            </a:r>
            <a:endParaRPr lang="en-US" sz="20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457200" indent="-457200" algn="ctr">
              <a:defRPr/>
            </a:pPr>
            <a:r>
              <a:rPr lang="en-US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hlinkClick r:id="rId3"/>
              </a:rPr>
              <a:t>peterm@stanford.edu</a:t>
            </a:r>
            <a:endParaRPr lang="en-US" sz="2000" b="1" dirty="0">
              <a:solidFill>
                <a:schemeClr val="accent1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457200" indent="-457200" algn="ctr">
              <a:defRPr/>
            </a:pPr>
            <a:endParaRPr lang="en-US" b="1" i="1" dirty="0">
              <a:solidFill>
                <a:schemeClr val="accent1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  <a:p>
            <a:pPr marL="457200" indent="-457200" algn="ctr">
              <a:defRPr/>
            </a:pPr>
            <a:r>
              <a:rPr lang="en-US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on behalf of the Fermi LAT collaboration</a:t>
            </a:r>
          </a:p>
          <a:p>
            <a:pPr marL="457200" indent="-457200">
              <a:defRPr/>
            </a:pPr>
            <a:endParaRPr lang="en-US" sz="2000" b="1" dirty="0"/>
          </a:p>
          <a:p>
            <a:pPr marL="457200" indent="-457200">
              <a:defRPr/>
            </a:pPr>
            <a:endParaRPr lang="en-US" sz="1400" b="1" dirty="0"/>
          </a:p>
        </p:txBody>
      </p:sp>
      <p:grpSp>
        <p:nvGrpSpPr>
          <p:cNvPr id="6" name="Group 5"/>
          <p:cNvGrpSpPr/>
          <p:nvPr/>
        </p:nvGrpSpPr>
        <p:grpSpPr>
          <a:xfrm>
            <a:off x="0" y="0"/>
            <a:ext cx="5956300" cy="6858000"/>
            <a:chOff x="0" y="0"/>
            <a:chExt cx="5956300" cy="6858000"/>
          </a:xfrm>
        </p:grpSpPr>
        <p:pic>
          <p:nvPicPr>
            <p:cNvPr id="19458" name="Picture 3" descr="Fermibooth08.jp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4125913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4"/>
            <p:cNvSpPr/>
            <p:nvPr/>
          </p:nvSpPr>
          <p:spPr>
            <a:xfrm>
              <a:off x="4125913" y="6489700"/>
              <a:ext cx="1830387" cy="3683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71"/>
            <a:ext cx="8229600" cy="76923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57200" y="1139557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Fermi LAT status</a:t>
            </a:r>
          </a:p>
          <a:p>
            <a:pPr lvl="1">
              <a:spcBef>
                <a:spcPts val="272"/>
              </a:spcBef>
            </a:pPr>
            <a:r>
              <a:rPr lang="en-US" sz="2400" dirty="0" smtClean="0">
                <a:solidFill>
                  <a:srgbClr val="0000FF"/>
                </a:solidFill>
              </a:rPr>
              <a:t>Instrument operations</a:t>
            </a:r>
          </a:p>
          <a:p>
            <a:pPr lvl="1">
              <a:spcBef>
                <a:spcPts val="272"/>
              </a:spcBef>
            </a:pPr>
            <a:r>
              <a:rPr lang="en-US" sz="2400" dirty="0" smtClean="0">
                <a:solidFill>
                  <a:srgbClr val="0000FF"/>
                </a:solidFill>
              </a:rPr>
              <a:t>Data processing pipelines</a:t>
            </a:r>
          </a:p>
          <a:p>
            <a:pPr>
              <a:spcBef>
                <a:spcPts val="1368"/>
              </a:spcBef>
            </a:pPr>
            <a:r>
              <a:rPr lang="en-US" dirty="0" smtClean="0"/>
              <a:t>LAT catalog releases </a:t>
            </a:r>
          </a:p>
          <a:p>
            <a:pPr>
              <a:spcBef>
                <a:spcPts val="1368"/>
              </a:spcBef>
            </a:pPr>
            <a:r>
              <a:rPr lang="en-US" dirty="0" smtClean="0"/>
              <a:t>Upcoming P7REP Data Release</a:t>
            </a:r>
          </a:p>
          <a:p>
            <a:pPr lvl="1">
              <a:spcBef>
                <a:spcPts val="72"/>
              </a:spcBef>
            </a:pPr>
            <a:r>
              <a:rPr lang="en-US" sz="2400" dirty="0" smtClean="0">
                <a:solidFill>
                  <a:srgbClr val="0000FF"/>
                </a:solidFill>
              </a:rPr>
              <a:t>Data, IRFs updates</a:t>
            </a:r>
          </a:p>
          <a:p>
            <a:pPr>
              <a:spcBef>
                <a:spcPts val="1368"/>
              </a:spcBef>
            </a:pPr>
            <a:r>
              <a:rPr lang="en-US" dirty="0" smtClean="0"/>
              <a:t>Future plans</a:t>
            </a:r>
          </a:p>
          <a:p>
            <a:pPr lvl="1">
              <a:spcBef>
                <a:spcPts val="300"/>
              </a:spcBef>
            </a:pPr>
            <a:r>
              <a:rPr lang="en-US" sz="2400" dirty="0" smtClean="0">
                <a:solidFill>
                  <a:srgbClr val="0000FF"/>
                </a:solidFill>
              </a:rPr>
              <a:t>Pass8 status</a:t>
            </a:r>
          </a:p>
          <a:p>
            <a:pPr lvl="1">
              <a:spcBef>
                <a:spcPts val="300"/>
              </a:spcBef>
            </a:pPr>
            <a:r>
              <a:rPr lang="en-US" sz="2400" dirty="0" smtClean="0">
                <a:solidFill>
                  <a:srgbClr val="0000FF"/>
                </a:solidFill>
              </a:rPr>
              <a:t>working with FSSC, better optimize data release process</a:t>
            </a:r>
          </a:p>
        </p:txBody>
      </p:sp>
      <p:sp>
        <p:nvSpPr>
          <p:cNvPr id="81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4F3C572-3793-AF45-A467-C27242F3E950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8724900" y="6492875"/>
            <a:ext cx="355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258129E-63D6-D341-885C-DC5AECD83664}" type="slidenum">
              <a:rPr lang="en-US" sz="1400" smtClean="0">
                <a:latin typeface="Book Antiqua" charset="0"/>
                <a:ea typeface="Arial" charset="0"/>
                <a:cs typeface="Arial" charset="0"/>
              </a:rPr>
              <a:pPr/>
              <a:t>3</a:t>
            </a:fld>
            <a:endParaRPr lang="en-US" sz="1400" dirty="0" smtClean="0">
              <a:latin typeface="Book Antiqua" charset="0"/>
              <a:ea typeface="Arial" charset="0"/>
              <a:cs typeface="Arial" charset="0"/>
            </a:endParaRPr>
          </a:p>
        </p:txBody>
      </p:sp>
      <p:sp>
        <p:nvSpPr>
          <p:cNvPr id="20483" name="TextBox 2"/>
          <p:cNvSpPr txBox="1">
            <a:spLocks noChangeArrowheads="1"/>
          </p:cNvSpPr>
          <p:nvPr/>
        </p:nvSpPr>
        <p:spPr bwMode="auto">
          <a:xfrm>
            <a:off x="2772338" y="12700"/>
            <a:ext cx="35720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4000" dirty="0"/>
              <a:t>Fermi</a:t>
            </a:r>
            <a:r>
              <a:rPr lang="en-US" sz="4000" dirty="0" smtClean="0"/>
              <a:t> LAT status</a:t>
            </a:r>
            <a:endParaRPr lang="en-US" sz="4000" dirty="0"/>
          </a:p>
        </p:txBody>
      </p:sp>
      <p:sp>
        <p:nvSpPr>
          <p:cNvPr id="20484" name="TextBox 3"/>
          <p:cNvSpPr txBox="1">
            <a:spLocks noChangeArrowheads="1"/>
          </p:cNvSpPr>
          <p:nvPr/>
        </p:nvSpPr>
        <p:spPr bwMode="auto">
          <a:xfrm>
            <a:off x="444500" y="685800"/>
            <a:ext cx="8318500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28600" indent="-228600">
              <a:spcBef>
                <a:spcPts val="3600"/>
              </a:spcBef>
              <a:buFont typeface="Arial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The LAT continues to </a:t>
            </a:r>
            <a:r>
              <a:rPr lang="en-US" sz="2400" dirty="0" smtClean="0">
                <a:solidFill>
                  <a:srgbClr val="000000"/>
                </a:solidFill>
              </a:rPr>
              <a:t>operate well with </a:t>
            </a:r>
            <a:r>
              <a:rPr lang="en-US" sz="2400" dirty="0">
                <a:solidFill>
                  <a:srgbClr val="000000"/>
                </a:solidFill>
              </a:rPr>
              <a:t>no degradations in science performance</a:t>
            </a:r>
            <a:r>
              <a:rPr lang="en-US" sz="2400" dirty="0" smtClean="0">
                <a:solidFill>
                  <a:srgbClr val="000000"/>
                </a:solidFill>
              </a:rPr>
              <a:t>.</a:t>
            </a:r>
          </a:p>
          <a:p>
            <a:pPr marL="685800" lvl="1" indent="-228600">
              <a:spcBef>
                <a:spcPts val="1200"/>
              </a:spcBef>
              <a:buFont typeface="Lucida Grande"/>
              <a:buChar char="−"/>
            </a:pPr>
            <a:r>
              <a:rPr lang="en-US" sz="2000" dirty="0" smtClean="0">
                <a:solidFill>
                  <a:srgbClr val="0000FF"/>
                </a:solidFill>
              </a:rPr>
              <a:t>310 billion LAT triggers since launch</a:t>
            </a:r>
          </a:p>
          <a:p>
            <a:pPr marL="685800" lvl="1" indent="-228600">
              <a:spcBef>
                <a:spcPts val="1200"/>
              </a:spcBef>
              <a:buFont typeface="Lucida Grande"/>
              <a:buChar char="−"/>
            </a:pPr>
            <a:r>
              <a:rPr lang="en-US" sz="2000" dirty="0" smtClean="0">
                <a:solidFill>
                  <a:srgbClr val="0000FF"/>
                </a:solidFill>
              </a:rPr>
              <a:t>281.4 million photons available at the FSSC</a:t>
            </a:r>
          </a:p>
          <a:p>
            <a:pPr marL="228600" indent="-228600">
              <a:spcBef>
                <a:spcPts val="2400"/>
              </a:spcBef>
              <a:buFont typeface="Arial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The international Fermi LAT Collaboration continues to provide excellent coverage for all LAT instrument operations and data processing/analysis needs </a:t>
            </a:r>
          </a:p>
          <a:p>
            <a:pPr marL="684213" lvl="1" indent="-227013">
              <a:spcBef>
                <a:spcPts val="1200"/>
              </a:spcBef>
              <a:buFont typeface="Arial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good coverage in all areas due to multitasking by many collaboration members</a:t>
            </a:r>
          </a:p>
          <a:p>
            <a:pPr marL="684213" lvl="1" indent="-227013">
              <a:spcBef>
                <a:spcPts val="1200"/>
              </a:spcBef>
              <a:buFont typeface="Arial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collaboration actively engaged in improving instrument performance:  e.g. Pass 8 is a key focus;</a:t>
            </a:r>
            <a:r>
              <a:rPr lang="en-US" sz="2000" dirty="0" smtClean="0">
                <a:solidFill>
                  <a:srgbClr val="000000"/>
                </a:solidFill>
              </a:rPr>
              <a:t> re-processing </a:t>
            </a:r>
            <a:r>
              <a:rPr lang="en-US" sz="2000" dirty="0">
                <a:solidFill>
                  <a:srgbClr val="000000"/>
                </a:solidFill>
              </a:rPr>
              <a:t>underway (more about this later)</a:t>
            </a:r>
          </a:p>
          <a:p>
            <a:pPr marL="684213" lvl="1" indent="-227013">
              <a:spcBef>
                <a:spcPts val="1200"/>
              </a:spcBef>
              <a:buFont typeface="Arial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key commitments from DOE-SLAC</a:t>
            </a:r>
            <a:r>
              <a:rPr lang="en-US" sz="2000" dirty="0" smtClean="0">
                <a:solidFill>
                  <a:srgbClr val="000000"/>
                </a:solidFill>
              </a:rPr>
              <a:t> and international partners for extended operations remain firm</a:t>
            </a:r>
          </a:p>
          <a:p>
            <a:pPr marL="228600" indent="-228600"/>
            <a:endParaRPr lang="en-US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82600" y="-17462"/>
            <a:ext cx="8229600" cy="868362"/>
          </a:xfrm>
          <a:noFill/>
        </p:spPr>
        <p:txBody>
          <a:bodyPr/>
          <a:lstStyle/>
          <a:p>
            <a:r>
              <a:rPr lang="en-US" dirty="0">
                <a:effectLst/>
                <a:ea typeface="ＭＳ Ｐゴシック" charset="-128"/>
                <a:cs typeface="ＭＳ Ｐゴシック" charset="-128"/>
              </a:rPr>
              <a:t>ISOC: Data Processing Latency</a:t>
            </a:r>
          </a:p>
        </p:txBody>
      </p:sp>
      <p:sp>
        <p:nvSpPr>
          <p:cNvPr id="6147" name="Content Placeholder 2"/>
          <p:cNvSpPr>
            <a:spLocks/>
          </p:cNvSpPr>
          <p:nvPr/>
        </p:nvSpPr>
        <p:spPr bwMode="auto">
          <a:xfrm>
            <a:off x="266700" y="5003800"/>
            <a:ext cx="861060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prstTxWarp prst="textNoShape">
              <a:avLst/>
            </a:prstTxWarp>
          </a:bodyPr>
          <a:lstStyle/>
          <a:p>
            <a:pPr marL="342900" indent="-342900"/>
            <a:r>
              <a:rPr lang="en-US" dirty="0" smtClean="0">
                <a:solidFill>
                  <a:srgbClr val="0033CC"/>
                </a:solidFill>
              </a:rPr>
              <a:t>                Time </a:t>
            </a:r>
            <a:r>
              <a:rPr lang="en-US" dirty="0">
                <a:solidFill>
                  <a:srgbClr val="0033CC"/>
                </a:solidFill>
              </a:rPr>
              <a:t>from end of run onboard Fermi to delivery of photon list to </a:t>
            </a:r>
            <a:r>
              <a:rPr lang="en-US" dirty="0" smtClean="0">
                <a:solidFill>
                  <a:srgbClr val="0033CC"/>
                </a:solidFill>
              </a:rPr>
              <a:t>FSSC</a:t>
            </a:r>
          </a:p>
          <a:p>
            <a:pPr marL="342900" indent="-342900">
              <a:spcBef>
                <a:spcPts val="600"/>
              </a:spcBef>
            </a:pPr>
            <a:r>
              <a:rPr lang="en-US" dirty="0">
                <a:solidFill>
                  <a:srgbClr val="0033CC"/>
                </a:solidFill>
              </a:rPr>
              <a:t>NASA</a:t>
            </a:r>
            <a:r>
              <a:rPr lang="en-US" dirty="0">
                <a:solidFill>
                  <a:schemeClr val="tx1"/>
                </a:solidFill>
              </a:rPr>
              <a:t> = Hours elapsed between end of data taking for run and ALL data for that run arriving at</a:t>
            </a:r>
            <a:r>
              <a:rPr lang="en-US" dirty="0" smtClean="0">
                <a:solidFill>
                  <a:schemeClr val="tx1"/>
                </a:solidFill>
              </a:rPr>
              <a:t> LAT ISOC. </a:t>
            </a:r>
          </a:p>
          <a:p>
            <a:pPr marL="342900" indent="-342900"/>
            <a:r>
              <a:rPr lang="en-US" dirty="0" smtClean="0">
                <a:solidFill>
                  <a:srgbClr val="A50021"/>
                </a:solidFill>
              </a:rPr>
              <a:t>ISOC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= Hours elapsed between ALL data for that run arriving at SLAC and data being registered in data catalog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50800" y="939800"/>
            <a:ext cx="9105900" cy="3741122"/>
            <a:chOff x="50800" y="939800"/>
            <a:chExt cx="9105900" cy="3741122"/>
          </a:xfrm>
        </p:grpSpPr>
        <p:grpSp>
          <p:nvGrpSpPr>
            <p:cNvPr id="15" name="Group 14"/>
            <p:cNvGrpSpPr/>
            <p:nvPr/>
          </p:nvGrpSpPr>
          <p:grpSpPr>
            <a:xfrm>
              <a:off x="50800" y="952500"/>
              <a:ext cx="4635500" cy="3657600"/>
              <a:chOff x="711200" y="762000"/>
              <a:chExt cx="4635500" cy="3657600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711200" y="762000"/>
                <a:ext cx="4635500" cy="3657600"/>
                <a:chOff x="711200" y="762000"/>
                <a:chExt cx="4635500" cy="3657600"/>
              </a:xfrm>
            </p:grpSpPr>
            <p:pic>
              <p:nvPicPr>
                <p:cNvPr id="6146" name="Picture 1"/>
                <p:cNvPicPr>
                  <a:picLocks noChangeAspect="1"/>
                </p:cNvPicPr>
                <p:nvPr/>
              </p:nvPicPr>
              <p:blipFill>
                <a:blip r:embed="rId3"/>
                <a:srcRect r="49306"/>
                <a:stretch>
                  <a:fillRect/>
                </a:stretch>
              </p:blipFill>
              <p:spPr bwMode="auto">
                <a:xfrm>
                  <a:off x="711200" y="762000"/>
                  <a:ext cx="4635500" cy="36576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2" name="Rectangle 11"/>
                <p:cNvSpPr/>
                <p:nvPr/>
              </p:nvSpPr>
              <p:spPr>
                <a:xfrm>
                  <a:off x="4572000" y="850900"/>
                  <a:ext cx="774700" cy="10033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4" name="Group 13"/>
              <p:cNvGrpSpPr/>
              <p:nvPr/>
            </p:nvGrpSpPr>
            <p:grpSpPr>
              <a:xfrm>
                <a:off x="4395067" y="1452781"/>
                <a:ext cx="697633" cy="647700"/>
                <a:chOff x="7061200" y="1397000"/>
                <a:chExt cx="697633" cy="647700"/>
              </a:xfrm>
            </p:grpSpPr>
            <p:grpSp>
              <p:nvGrpSpPr>
                <p:cNvPr id="10" name="Group 9"/>
                <p:cNvGrpSpPr/>
                <p:nvPr/>
              </p:nvGrpSpPr>
              <p:grpSpPr>
                <a:xfrm>
                  <a:off x="7099300" y="1397000"/>
                  <a:ext cx="659533" cy="646331"/>
                  <a:chOff x="7112000" y="1385669"/>
                  <a:chExt cx="659533" cy="646331"/>
                </a:xfrm>
              </p:grpSpPr>
              <p:sp>
                <p:nvSpPr>
                  <p:cNvPr id="6" name="Rectangle 5"/>
                  <p:cNvSpPr/>
                  <p:nvPr/>
                </p:nvSpPr>
                <p:spPr>
                  <a:xfrm>
                    <a:off x="7112000" y="1473200"/>
                    <a:ext cx="101600" cy="101600"/>
                  </a:xfrm>
                  <a:prstGeom prst="rect">
                    <a:avLst/>
                  </a:prstGeom>
                  <a:solidFill>
                    <a:schemeClr val="accent6">
                      <a:lumMod val="75000"/>
                    </a:schemeClr>
                  </a:solidFill>
                  <a:ln>
                    <a:solidFill>
                      <a:schemeClr val="accent6"/>
                    </a:solidFill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" name="Rectangle 6"/>
                  <p:cNvSpPr/>
                  <p:nvPr/>
                </p:nvSpPr>
                <p:spPr>
                  <a:xfrm>
                    <a:off x="7124700" y="1663700"/>
                    <a:ext cx="101600" cy="101600"/>
                  </a:xfrm>
                  <a:prstGeom prst="rect">
                    <a:avLst/>
                  </a:prstGeom>
                  <a:solidFill>
                    <a:srgbClr val="3366FF"/>
                  </a:solidFill>
                  <a:ln>
                    <a:solidFill>
                      <a:srgbClr val="3366FF"/>
                    </a:solidFill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" name="Rectangle 7"/>
                  <p:cNvSpPr/>
                  <p:nvPr/>
                </p:nvSpPr>
                <p:spPr>
                  <a:xfrm>
                    <a:off x="7124700" y="1854200"/>
                    <a:ext cx="101600" cy="101600"/>
                  </a:xfrm>
                  <a:prstGeom prst="rect">
                    <a:avLst/>
                  </a:prstGeom>
                  <a:solidFill>
                    <a:srgbClr val="56BA03"/>
                  </a:solidFill>
                  <a:ln>
                    <a:solidFill>
                      <a:srgbClr val="56BA03"/>
                    </a:solidFill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9" name="TextBox 8"/>
                  <p:cNvSpPr txBox="1"/>
                  <p:nvPr/>
                </p:nvSpPr>
                <p:spPr>
                  <a:xfrm>
                    <a:off x="7239867" y="1385669"/>
                    <a:ext cx="531666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200" dirty="0" smtClean="0"/>
                      <a:t>ISOC</a:t>
                    </a:r>
                  </a:p>
                  <a:p>
                    <a:r>
                      <a:rPr lang="en-US" sz="1200" dirty="0" smtClean="0"/>
                      <a:t>NASA</a:t>
                    </a:r>
                  </a:p>
                  <a:p>
                    <a:r>
                      <a:rPr lang="en-US" sz="1200" dirty="0" smtClean="0"/>
                      <a:t>Total</a:t>
                    </a:r>
                    <a:endParaRPr lang="en-US" sz="1200" dirty="0"/>
                  </a:p>
                </p:txBody>
              </p:sp>
            </p:grpSp>
            <p:sp>
              <p:nvSpPr>
                <p:cNvPr id="11" name="Rectangle 10"/>
                <p:cNvSpPr/>
                <p:nvPr/>
              </p:nvSpPr>
              <p:spPr>
                <a:xfrm>
                  <a:off x="7061200" y="1398369"/>
                  <a:ext cx="659533" cy="646331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pic>
          <p:nvPicPr>
            <p:cNvPr id="16" name="Picture 1"/>
            <p:cNvPicPr>
              <a:picLocks noChangeAspect="1"/>
            </p:cNvPicPr>
            <p:nvPr/>
          </p:nvPicPr>
          <p:blipFill>
            <a:blip r:embed="rId4"/>
            <a:srcRect r="49306"/>
            <a:stretch>
              <a:fillRect/>
            </a:stretch>
          </p:blipFill>
          <p:spPr bwMode="auto">
            <a:xfrm>
              <a:off x="4521200" y="939800"/>
              <a:ext cx="4635500" cy="3657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ectangle 16"/>
            <p:cNvSpPr/>
            <p:nvPr/>
          </p:nvSpPr>
          <p:spPr>
            <a:xfrm>
              <a:off x="279400" y="4342368"/>
              <a:ext cx="4572000" cy="33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342900" indent="-342900"/>
              <a:r>
                <a:rPr lang="en-US" sz="1600" dirty="0" smtClean="0">
                  <a:solidFill>
                    <a:srgbClr val="0033CC"/>
                  </a:solidFill>
                </a:rPr>
                <a:t>From start of Science Mission – 14 August 2013</a:t>
              </a:r>
              <a:endParaRPr lang="en-US" sz="1600" dirty="0">
                <a:solidFill>
                  <a:srgbClr val="0033CC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763101" y="4342368"/>
              <a:ext cx="399159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342900" indent="-342900"/>
              <a:r>
                <a:rPr lang="en-US" sz="1600" dirty="0" smtClean="0">
                  <a:solidFill>
                    <a:srgbClr val="0033CC"/>
                  </a:solidFill>
                </a:rPr>
                <a:t>From start of 1 August 2012 – 14 August 2013</a:t>
              </a:r>
              <a:endParaRPr lang="en-US" sz="1600" dirty="0">
                <a:solidFill>
                  <a:srgbClr val="0033CC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8420100" y="1041400"/>
              <a:ext cx="736600" cy="98151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8229600" cy="965200"/>
          </a:xfrm>
        </p:spPr>
        <p:txBody>
          <a:bodyPr/>
          <a:lstStyle/>
          <a:p>
            <a:r>
              <a:rPr lang="en-US" dirty="0">
                <a:ea typeface="ＭＳ Ｐゴシック" charset="-128"/>
                <a:cs typeface="ＭＳ Ｐゴシック" charset="-128"/>
              </a:rPr>
              <a:t>LAT Tracker Hot Strips</a:t>
            </a:r>
          </a:p>
        </p:txBody>
      </p:sp>
      <p:pic>
        <p:nvPicPr>
          <p:cNvPr id="18434" name="Picture 2"/>
          <p:cNvPicPr>
            <a:picLocks noChangeAspect="1"/>
          </p:cNvPicPr>
          <p:nvPr/>
        </p:nvPicPr>
        <p:blipFill>
          <a:blip r:embed="rId3"/>
          <a:srcRect l="2029" t="1608" r="2184" b="1523"/>
          <a:stretch>
            <a:fillRect/>
          </a:stretch>
        </p:blipFill>
        <p:spPr bwMode="auto">
          <a:xfrm>
            <a:off x="279400" y="1510288"/>
            <a:ext cx="5200024" cy="382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356115" y="5402263"/>
            <a:ext cx="7290077" cy="87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14 strips added on 15 July 2013; </a:t>
            </a:r>
            <a:r>
              <a:rPr lang="en-US" sz="2400" dirty="0">
                <a:solidFill>
                  <a:srgbClr val="0000FF"/>
                </a:solidFill>
              </a:rPr>
              <a:t>538 total strips masked</a:t>
            </a:r>
          </a:p>
          <a:p>
            <a:pPr marL="285750" indent="-285750">
              <a:spcBef>
                <a:spcPct val="50000"/>
              </a:spcBef>
              <a:buFont typeface="Wingdings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9 for T3L35 (7 hot + 2 gap strips); 2 for T7L33; 2 for T10L35; 1 for T11L1 </a:t>
            </a:r>
          </a:p>
        </p:txBody>
      </p:sp>
      <p:pic>
        <p:nvPicPr>
          <p:cNvPr id="5" name="Picture 4" descr="1-s2.0-S0927650507001302-gr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1671" y="2308365"/>
            <a:ext cx="3018329" cy="25166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3424" y="1258748"/>
            <a:ext cx="3410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LAT tracker: </a:t>
            </a:r>
          </a:p>
          <a:p>
            <a:r>
              <a:rPr lang="en-US" sz="2400" dirty="0" smtClean="0">
                <a:solidFill>
                  <a:srgbClr val="0000FF"/>
                </a:solidFill>
              </a:rPr>
              <a:t>880,000 Si-strip channels</a:t>
            </a:r>
            <a:endParaRPr lang="en-US" sz="24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98"/>
            <a:ext cx="8229600" cy="822065"/>
          </a:xfrm>
        </p:spPr>
        <p:txBody>
          <a:bodyPr/>
          <a:lstStyle/>
          <a:p>
            <a:r>
              <a:rPr lang="en-US" dirty="0" smtClean="0"/>
              <a:t>LAT data pipeline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CA9C8-CBF6-554E-AB6C-76851956A799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6" name="Picture 5" descr="slacrepro-05-09-to-07-13.png"/>
          <p:cNvPicPr>
            <a:picLocks noChangeAspect="1"/>
          </p:cNvPicPr>
          <p:nvPr/>
        </p:nvPicPr>
        <p:blipFill>
          <a:blip r:embed="rId2"/>
          <a:srcRect l="6401" t="5133" r="3287" b="4325"/>
          <a:stretch>
            <a:fillRect/>
          </a:stretch>
        </p:blipFill>
        <p:spPr>
          <a:xfrm>
            <a:off x="715418" y="3330438"/>
            <a:ext cx="4826000" cy="29029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200" y="1074003"/>
            <a:ext cx="7785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~ 400,000 lines of code generated and maintained by the LAT Collaboration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869366" y="1933033"/>
            <a:ext cx="618916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L1 processing typically requires 2 to 3 CPU years per week</a:t>
            </a:r>
          </a:p>
          <a:p>
            <a:pPr>
              <a:spcBef>
                <a:spcPts val="600"/>
              </a:spcBef>
            </a:pPr>
            <a:r>
              <a:rPr lang="en-US" sz="2000" dirty="0" smtClean="0"/>
              <a:t>	- to date, 560 CPU years</a:t>
            </a:r>
          </a:p>
          <a:p>
            <a:pPr>
              <a:spcBef>
                <a:spcPts val="600"/>
              </a:spcBef>
            </a:pPr>
            <a:r>
              <a:rPr lang="en-US" sz="2000" dirty="0" smtClean="0"/>
              <a:t>	- reprocessing has also used ~560 CPU years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98"/>
            <a:ext cx="8229600" cy="822065"/>
          </a:xfrm>
        </p:spPr>
        <p:txBody>
          <a:bodyPr/>
          <a:lstStyle/>
          <a:p>
            <a:r>
              <a:rPr lang="en-US" dirty="0" smtClean="0"/>
              <a:t>LAT Monte Carlo processing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CA9C8-CBF6-554E-AB6C-76851956A799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7" name="Picture 6" descr="slac-lyon-mc-01-08-to-07-13.png"/>
          <p:cNvPicPr>
            <a:picLocks noChangeAspect="1"/>
          </p:cNvPicPr>
          <p:nvPr/>
        </p:nvPicPr>
        <p:blipFill>
          <a:blip r:embed="rId2"/>
          <a:srcRect l="5821" r="2537"/>
          <a:stretch>
            <a:fillRect/>
          </a:stretch>
        </p:blipFill>
        <p:spPr>
          <a:xfrm>
            <a:off x="1190601" y="1200449"/>
            <a:ext cx="6765657" cy="44296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Second LAT Catalog nph-ref_history.gif"/>
          <p:cNvPicPr>
            <a:picLocks noChangeAspect="1"/>
          </p:cNvPicPr>
          <p:nvPr/>
        </p:nvPicPr>
        <p:blipFill>
          <a:blip r:embed="rId3"/>
          <a:srcRect t="5750" r="26857"/>
          <a:stretch>
            <a:fillRect/>
          </a:stretch>
        </p:blipFill>
        <p:spPr>
          <a:xfrm>
            <a:off x="4853623" y="4374669"/>
            <a:ext cx="3355340" cy="2470631"/>
          </a:xfrm>
          <a:prstGeom prst="rect">
            <a:avLst/>
          </a:prstGeom>
        </p:spPr>
      </p:pic>
      <p:sp>
        <p:nvSpPr>
          <p:cNvPr id="2662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686800" y="6515100"/>
            <a:ext cx="381000" cy="30480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D04AD53B-84A0-6F40-93F0-0A2DDC8A9CD6}" type="slidenum">
              <a:rPr lang="en-US"/>
              <a:pPr/>
              <a:t>8</a:t>
            </a:fld>
            <a:endParaRPr lang="en-US" dirty="0"/>
          </a:p>
        </p:txBody>
      </p:sp>
      <p:sp>
        <p:nvSpPr>
          <p:cNvPr id="26627" name="Title 6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000000"/>
                </a:solidFill>
                <a:latin typeface="Arial" charset="0"/>
                <a:ea typeface="ＭＳ Ｐゴシック" charset="-128"/>
              </a:rPr>
              <a:t>Many LAT team papers out…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52400" y="5486400"/>
            <a:ext cx="4387850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 i="1" dirty="0">
                <a:solidFill>
                  <a:schemeClr val="accent2"/>
                </a:solidFill>
                <a:latin typeface="Times New Roman" charset="0"/>
              </a:rPr>
              <a:t>http://www-glast.stanford.edu/cgi-bin/pubpub</a:t>
            </a:r>
          </a:p>
        </p:txBody>
      </p:sp>
      <p:sp>
        <p:nvSpPr>
          <p:cNvPr id="26629" name="TextBox 18"/>
          <p:cNvSpPr txBox="1">
            <a:spLocks noChangeArrowheads="1"/>
          </p:cNvSpPr>
          <p:nvPr/>
        </p:nvSpPr>
        <p:spPr bwMode="auto">
          <a:xfrm>
            <a:off x="914400" y="1181100"/>
            <a:ext cx="2492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600" dirty="0"/>
              <a:t>LAT Collaboration papers</a:t>
            </a:r>
          </a:p>
        </p:txBody>
      </p:sp>
      <p:sp>
        <p:nvSpPr>
          <p:cNvPr id="26630" name="TextBox 19"/>
          <p:cNvSpPr txBox="1">
            <a:spLocks noChangeArrowheads="1"/>
          </p:cNvSpPr>
          <p:nvPr/>
        </p:nvSpPr>
        <p:spPr bwMode="auto">
          <a:xfrm>
            <a:off x="239713" y="3894138"/>
            <a:ext cx="38750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400"/>
              <a:t>published in both physics and astrophysics journals, reflecting broad interest</a:t>
            </a:r>
          </a:p>
        </p:txBody>
      </p:sp>
      <p:sp>
        <p:nvSpPr>
          <p:cNvPr id="26633" name="TextBox 15"/>
          <p:cNvSpPr txBox="1">
            <a:spLocks noChangeArrowheads="1"/>
          </p:cNvSpPr>
          <p:nvPr/>
        </p:nvSpPr>
        <p:spPr bwMode="auto">
          <a:xfrm>
            <a:off x="4246563" y="3840163"/>
            <a:ext cx="446789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600" b="1" dirty="0" smtClean="0"/>
              <a:t>Fermi Large Area Telescope Second Source Catalog</a:t>
            </a:r>
          </a:p>
          <a:p>
            <a:r>
              <a:rPr lang="en-US" sz="1400" dirty="0"/>
              <a:t>Ap J Suppl </a:t>
            </a:r>
            <a:r>
              <a:rPr lang="en-US" sz="1400" b="1" dirty="0" smtClean="0"/>
              <a:t>199</a:t>
            </a:r>
            <a:r>
              <a:rPr lang="en-US" sz="1400" dirty="0" smtClean="0"/>
              <a:t>, 31 (April 2012)</a:t>
            </a:r>
            <a:endParaRPr lang="en-US" sz="1400" dirty="0"/>
          </a:p>
        </p:txBody>
      </p:sp>
      <p:sp>
        <p:nvSpPr>
          <p:cNvPr id="26637" name="TextBox 19"/>
          <p:cNvSpPr txBox="1">
            <a:spLocks noChangeArrowheads="1"/>
          </p:cNvSpPr>
          <p:nvPr/>
        </p:nvSpPr>
        <p:spPr bwMode="auto">
          <a:xfrm>
            <a:off x="5192912" y="4364327"/>
            <a:ext cx="11223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200" dirty="0" smtClean="0"/>
              <a:t>389 </a:t>
            </a:r>
            <a:r>
              <a:rPr lang="en-US" sz="1200" dirty="0"/>
              <a:t>citations</a:t>
            </a:r>
            <a:r>
              <a:rPr lang="en-US" sz="1200" dirty="0" smtClean="0"/>
              <a:t> in 21 months</a:t>
            </a:r>
            <a:endParaRPr lang="en-US" sz="12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4191000" y="825500"/>
            <a:ext cx="4973638" cy="3000801"/>
            <a:chOff x="4051300" y="914400"/>
            <a:chExt cx="4973638" cy="3000801"/>
          </a:xfrm>
        </p:grpSpPr>
        <p:pic>
          <p:nvPicPr>
            <p:cNvPr id="17" name="Picture 16" descr="First LAT Catalog nph-ref_history.gif"/>
            <p:cNvPicPr>
              <a:picLocks noChangeAspect="1"/>
            </p:cNvPicPr>
            <p:nvPr/>
          </p:nvPicPr>
          <p:blipFill>
            <a:blip r:embed="rId4"/>
            <a:srcRect t="5750" r="26429"/>
            <a:stretch>
              <a:fillRect/>
            </a:stretch>
          </p:blipFill>
          <p:spPr>
            <a:xfrm>
              <a:off x="4635500" y="1451401"/>
              <a:ext cx="3365668" cy="2463800"/>
            </a:xfrm>
            <a:prstGeom prst="rect">
              <a:avLst/>
            </a:prstGeom>
          </p:spPr>
        </p:pic>
        <p:sp>
          <p:nvSpPr>
            <p:cNvPr id="26632" name="TextBox 14"/>
            <p:cNvSpPr txBox="1">
              <a:spLocks noChangeArrowheads="1"/>
            </p:cNvSpPr>
            <p:nvPr/>
          </p:nvSpPr>
          <p:spPr bwMode="auto">
            <a:xfrm>
              <a:off x="4051300" y="914400"/>
              <a:ext cx="4973638" cy="5540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600" b="1" dirty="0"/>
                <a:t>Fermi Large Area Telescope First Source Catalog</a:t>
              </a:r>
            </a:p>
            <a:p>
              <a:r>
                <a:rPr lang="en-US" sz="1400" dirty="0"/>
                <a:t>Ap J Suppl </a:t>
              </a:r>
              <a:r>
                <a:rPr lang="en-US" sz="1400" b="1" dirty="0"/>
                <a:t>188</a:t>
              </a:r>
              <a:r>
                <a:rPr lang="en-US" sz="1400" dirty="0"/>
                <a:t>, 405 (June 2010)</a:t>
              </a:r>
            </a:p>
          </p:txBody>
        </p:sp>
        <p:sp>
          <p:nvSpPr>
            <p:cNvPr id="26636" name="TextBox 18"/>
            <p:cNvSpPr txBox="1">
              <a:spLocks noChangeArrowheads="1"/>
            </p:cNvSpPr>
            <p:nvPr/>
          </p:nvSpPr>
          <p:spPr bwMode="auto">
            <a:xfrm>
              <a:off x="6825756" y="1416605"/>
              <a:ext cx="11223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1200" dirty="0" smtClean="0"/>
                <a:t>491 </a:t>
              </a:r>
              <a:r>
                <a:rPr lang="en-US" sz="1200" dirty="0"/>
                <a:t>citations</a:t>
              </a:r>
              <a:r>
                <a:rPr lang="en-US" sz="1200" dirty="0" smtClean="0"/>
                <a:t> in 37 months</a:t>
              </a:r>
              <a:endParaRPr lang="en-US" sz="1200" dirty="0"/>
            </a:p>
          </p:txBody>
        </p:sp>
        <p:sp>
          <p:nvSpPr>
            <p:cNvPr id="26638" name="TextBox 20"/>
            <p:cNvSpPr txBox="1">
              <a:spLocks noChangeArrowheads="1"/>
            </p:cNvSpPr>
            <p:nvPr/>
          </p:nvSpPr>
          <p:spPr bwMode="auto">
            <a:xfrm>
              <a:off x="7950200" y="3357563"/>
              <a:ext cx="882650" cy="2619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100" dirty="0"/>
                <a:t>NASA ADS</a:t>
              </a:r>
            </a:p>
          </p:txBody>
        </p:sp>
      </p:grpSp>
      <p:sp>
        <p:nvSpPr>
          <p:cNvPr id="26639" name="Rectangle 14"/>
          <p:cNvSpPr>
            <a:spLocks noChangeArrowheads="1"/>
          </p:cNvSpPr>
          <p:nvPr/>
        </p:nvSpPr>
        <p:spPr bwMode="auto">
          <a:xfrm>
            <a:off x="158750" y="5124450"/>
            <a:ext cx="43878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800" i="1" dirty="0">
                <a:latin typeface="Times New Roman" charset="0"/>
                <a:ea typeface="Times New Roman" charset="0"/>
                <a:cs typeface="Times New Roman" charset="0"/>
              </a:rPr>
              <a:t>http://fermi.gsfc.nasa.gov/ssc/library/pubs/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399" y="1540301"/>
            <a:ext cx="3509963" cy="241978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638"/>
            <a:ext cx="8229600" cy="665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LAT catalogs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12801"/>
            <a:ext cx="8229600" cy="1148834"/>
          </a:xfrm>
        </p:spPr>
        <p:txBody>
          <a:bodyPr>
            <a:normAutofit/>
          </a:bodyPr>
          <a:lstStyle/>
          <a:p>
            <a:r>
              <a:rPr lang="en-US" sz="2800" dirty="0" smtClean="0"/>
              <a:t>In addition to the LAT source catalogs, the LAT team produces several more specialized catalogs: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CA9C8-CBF6-554E-AB6C-76851956A799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67532" y="1847334"/>
            <a:ext cx="68858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Second Catalog of Active Galactic Nuclei Detected by the Fermi Large Area Telescope</a:t>
            </a:r>
          </a:p>
          <a:p>
            <a:r>
              <a:rPr lang="en-US" dirty="0" smtClean="0"/>
              <a:t> 	ApJ, 743, id. 171, (2011)</a:t>
            </a:r>
            <a:r>
              <a:rPr lang="en-US" sz="2000" dirty="0" smtClean="0"/>
              <a:t>	</a:t>
            </a:r>
          </a:p>
          <a:p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267532" y="3029753"/>
            <a:ext cx="73821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Second Fermi Large Area Telescope Catalog of Gamma-ray Pulsars</a:t>
            </a:r>
            <a:endParaRPr lang="en-US" dirty="0" smtClean="0"/>
          </a:p>
          <a:p>
            <a:r>
              <a:rPr lang="en-US" dirty="0" smtClean="0"/>
              <a:t>	ApJ Suppl, accepted, in-press</a:t>
            </a:r>
            <a:r>
              <a:rPr lang="en-US" sz="2000" dirty="0" smtClean="0"/>
              <a:t>	</a:t>
            </a:r>
          </a:p>
          <a:p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1254832" y="3931285"/>
            <a:ext cx="738216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First Fermi LAT Gamma-ray Burst Catalog</a:t>
            </a:r>
            <a:endParaRPr lang="en-US" dirty="0" smtClean="0"/>
          </a:p>
          <a:p>
            <a:r>
              <a:rPr lang="en-US" dirty="0" smtClean="0"/>
              <a:t>	submitted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1280232" y="4760793"/>
            <a:ext cx="738216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First Fermi LAT Catalog of Sources above 10 GeV</a:t>
            </a:r>
            <a:endParaRPr lang="en-US" dirty="0" smtClean="0"/>
          </a:p>
          <a:p>
            <a:r>
              <a:rPr lang="en-US" dirty="0" smtClean="0"/>
              <a:t>	submitted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1304632" y="5590301"/>
            <a:ext cx="738216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First Fermi LAT Supernovae Remnant Catalog</a:t>
            </a:r>
            <a:endParaRPr lang="en-US" dirty="0" smtClean="0"/>
          </a:p>
          <a:p>
            <a:r>
              <a:rPr lang="en-US" dirty="0" smtClean="0"/>
              <a:t>	in preparation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238"/>
            <a:ext cx="8229600" cy="681161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Still improving the LAT Performance</a:t>
            </a:r>
            <a:endParaRPr 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625475" y="712227"/>
            <a:ext cx="7991475" cy="2532465"/>
          </a:xfrm>
        </p:spPr>
        <p:txBody>
          <a:bodyPr/>
          <a:lstStyle/>
          <a:p>
            <a:r>
              <a:rPr lang="en-US" sz="2400" dirty="0" smtClean="0"/>
              <a:t>Continuous effort to improve performance and release improved datasets</a:t>
            </a:r>
          </a:p>
          <a:p>
            <a:pPr lvl="1"/>
            <a:r>
              <a:rPr lang="en-US" sz="2000" dirty="0" smtClean="0"/>
              <a:t>Pass6: pre-launch recon and event selection, optimized post-launch IRFs (to describe effect of ghosts)</a:t>
            </a:r>
          </a:p>
          <a:p>
            <a:pPr lvl="1"/>
            <a:r>
              <a:rPr lang="en-US" sz="2000" dirty="0" smtClean="0"/>
              <a:t>Pass7: pre-launch recon, optimized post-launch event selection and associated IRFs</a:t>
            </a:r>
          </a:p>
          <a:p>
            <a:pPr lvl="1"/>
            <a:r>
              <a:rPr lang="en-US" sz="2000" dirty="0" smtClean="0"/>
              <a:t>Pass8: post-launch recon, event selection and IRFs</a:t>
            </a:r>
          </a:p>
        </p:txBody>
      </p:sp>
      <p:sp>
        <p:nvSpPr>
          <p:cNvPr id="922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C3E85C5-C40F-CB4B-AC6D-6F687C924793}" type="slidenum">
              <a:rPr lang="en-US" smtClean="0"/>
              <a:pPr/>
              <a:t>10</a:t>
            </a:fld>
            <a:endParaRPr lang="en-US" smtClean="0"/>
          </a:p>
        </p:txBody>
      </p:sp>
      <p:grpSp>
        <p:nvGrpSpPr>
          <p:cNvPr id="38" name="Group 37"/>
          <p:cNvGrpSpPr/>
          <p:nvPr/>
        </p:nvGrpSpPr>
        <p:grpSpPr>
          <a:xfrm>
            <a:off x="921016" y="3261277"/>
            <a:ext cx="7899158" cy="3184812"/>
            <a:chOff x="921016" y="3261277"/>
            <a:chExt cx="7899158" cy="3184812"/>
          </a:xfrm>
        </p:grpSpPr>
        <p:grpSp>
          <p:nvGrpSpPr>
            <p:cNvPr id="45" name="Group 44"/>
            <p:cNvGrpSpPr/>
            <p:nvPr/>
          </p:nvGrpSpPr>
          <p:grpSpPr>
            <a:xfrm>
              <a:off x="921016" y="3355226"/>
              <a:ext cx="7899158" cy="3090863"/>
              <a:chOff x="921016" y="3355226"/>
              <a:chExt cx="7899158" cy="3090863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921016" y="3355226"/>
                <a:ext cx="7899158" cy="3090863"/>
                <a:chOff x="921016" y="3355226"/>
                <a:chExt cx="7899158" cy="3090863"/>
              </a:xfrm>
            </p:grpSpPr>
            <p:grpSp>
              <p:nvGrpSpPr>
                <p:cNvPr id="39" name="Group 38"/>
                <p:cNvGrpSpPr/>
                <p:nvPr/>
              </p:nvGrpSpPr>
              <p:grpSpPr>
                <a:xfrm>
                  <a:off x="921016" y="3355226"/>
                  <a:ext cx="7899158" cy="3090863"/>
                  <a:chOff x="921016" y="3355226"/>
                  <a:chExt cx="7899158" cy="3090863"/>
                </a:xfrm>
              </p:grpSpPr>
              <p:grpSp>
                <p:nvGrpSpPr>
                  <p:cNvPr id="32" name="Group 31"/>
                  <p:cNvGrpSpPr/>
                  <p:nvPr/>
                </p:nvGrpSpPr>
                <p:grpSpPr>
                  <a:xfrm>
                    <a:off x="921016" y="3355226"/>
                    <a:ext cx="7899158" cy="3090863"/>
                    <a:chOff x="921016" y="3355226"/>
                    <a:chExt cx="7899158" cy="3090863"/>
                  </a:xfrm>
                </p:grpSpPr>
                <p:grpSp>
                  <p:nvGrpSpPr>
                    <p:cNvPr id="30" name="Group 29"/>
                    <p:cNvGrpSpPr/>
                    <p:nvPr/>
                  </p:nvGrpSpPr>
                  <p:grpSpPr>
                    <a:xfrm>
                      <a:off x="921016" y="3355226"/>
                      <a:ext cx="7899158" cy="3090863"/>
                      <a:chOff x="921016" y="3355226"/>
                      <a:chExt cx="7899158" cy="3090863"/>
                    </a:xfrm>
                  </p:grpSpPr>
                  <p:grpSp>
                    <p:nvGrpSpPr>
                      <p:cNvPr id="3" name="Group 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921016" y="3355226"/>
                        <a:ext cx="7391400" cy="3090863"/>
                        <a:chOff x="990600" y="3581400"/>
                        <a:chExt cx="7391400" cy="3090863"/>
                      </a:xfrm>
                    </p:grpSpPr>
                    <p:pic>
                      <p:nvPicPr>
                        <p:cNvPr id="9225" name="Picture 8" descr="Screen shot 2013-01-13 at 12.15.44 PM.png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/>
                        <a:srcRect b="4185"/>
                        <a:stretch>
                          <a:fillRect/>
                        </a:stretch>
                      </p:blipFill>
                      <p:spPr bwMode="auto">
                        <a:xfrm>
                          <a:off x="990600" y="3581400"/>
                          <a:ext cx="7391400" cy="3090863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  <p:pic>
                      <p:nvPicPr>
                        <p:cNvPr id="9226" name="Picture 7" descr="Screen shot 2013-04-07 at 7.14.27 PM.png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769100" y="4229100"/>
                          <a:ext cx="546100" cy="41910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  <p:sp>
                      <p:nvSpPr>
                        <p:cNvPr id="9227" name="TextBox 8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6757893" y="4267200"/>
                          <a:ext cx="633507" cy="307777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>
                          <a:prstTxWarp prst="textNoShape">
                            <a:avLst/>
                          </a:prstTxWarp>
                          <a:spAutoFit/>
                        </a:bodyPr>
                        <a:lstStyle/>
                        <a:p>
                          <a:r>
                            <a:rPr lang="en-US" sz="1400"/>
                            <a:t>3FGL</a:t>
                          </a:r>
                        </a:p>
                      </p:txBody>
                    </p:sp>
                  </p:grpSp>
                  <p:sp>
                    <p:nvSpPr>
                      <p:cNvPr id="12" name="Rectangle 11"/>
                      <p:cNvSpPr/>
                      <p:nvPr/>
                    </p:nvSpPr>
                    <p:spPr>
                      <a:xfrm>
                        <a:off x="7106443" y="4940979"/>
                        <a:ext cx="1188577" cy="43494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bg1"/>
                        </a:solidFill>
                      </a:ln>
                      <a:effectLst/>
                    </p:spPr>
                    <p:style>
                      <a:lnRef idx="1">
                        <a:schemeClr val="accent1"/>
                      </a:lnRef>
                      <a:fillRef idx="3">
                        <a:schemeClr val="accent1"/>
                      </a:fillRef>
                      <a:effectRef idx="2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3" name="Rectangle 12"/>
                      <p:cNvSpPr/>
                      <p:nvPr/>
                    </p:nvSpPr>
                    <p:spPr>
                      <a:xfrm>
                        <a:off x="7106443" y="6011144"/>
                        <a:ext cx="1224830" cy="43494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bg1"/>
                        </a:solidFill>
                      </a:ln>
                      <a:effectLst/>
                    </p:spPr>
                    <p:style>
                      <a:lnRef idx="1">
                        <a:schemeClr val="accent1"/>
                      </a:lnRef>
                      <a:fillRef idx="3">
                        <a:schemeClr val="accent1"/>
                      </a:fillRef>
                      <a:effectRef idx="2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" name="Rectangle 13"/>
                      <p:cNvSpPr/>
                      <p:nvPr/>
                    </p:nvSpPr>
                    <p:spPr>
                      <a:xfrm>
                        <a:off x="5271119" y="5019270"/>
                        <a:ext cx="2235442" cy="297785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ln w="6350">
                        <a:solidFill>
                          <a:schemeClr val="tx1"/>
                        </a:solidFill>
                      </a:ln>
                      <a:effectLst/>
                    </p:spPr>
                    <p:style>
                      <a:lnRef idx="1">
                        <a:schemeClr val="accent1"/>
                      </a:lnRef>
                      <a:fillRef idx="3">
                        <a:schemeClr val="accent1"/>
                      </a:fillRef>
                      <a:effectRef idx="2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" name="TextBox 14"/>
                      <p:cNvSpPr txBox="1"/>
                      <p:nvPr/>
                    </p:nvSpPr>
                    <p:spPr>
                      <a:xfrm>
                        <a:off x="6063500" y="5009278"/>
                        <a:ext cx="633507" cy="307777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sz="1400" dirty="0" smtClean="0"/>
                          <a:t>Pass 7</a:t>
                        </a:r>
                        <a:endParaRPr lang="en-US" sz="1400" dirty="0"/>
                      </a:p>
                    </p:txBody>
                  </p:sp>
                  <p:sp>
                    <p:nvSpPr>
                      <p:cNvPr id="16" name="Rectangle 15"/>
                      <p:cNvSpPr/>
                      <p:nvPr/>
                    </p:nvSpPr>
                    <p:spPr>
                      <a:xfrm>
                        <a:off x="7506561" y="5014078"/>
                        <a:ext cx="991596" cy="297785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ln w="6350">
                        <a:solidFill>
                          <a:schemeClr val="tx1"/>
                        </a:solidFill>
                      </a:ln>
                      <a:effectLst/>
                    </p:spPr>
                    <p:style>
                      <a:lnRef idx="1">
                        <a:schemeClr val="accent1"/>
                      </a:lnRef>
                      <a:fillRef idx="3">
                        <a:schemeClr val="accent1"/>
                      </a:fillRef>
                      <a:effectRef idx="2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7" name="TextBox 16"/>
                      <p:cNvSpPr txBox="1"/>
                      <p:nvPr/>
                    </p:nvSpPr>
                    <p:spPr>
                      <a:xfrm>
                        <a:off x="7628306" y="5001872"/>
                        <a:ext cx="729061" cy="307777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sz="1400" dirty="0" smtClean="0"/>
                          <a:t>Pass 7R</a:t>
                        </a:r>
                        <a:endParaRPr lang="en-US" sz="1400" dirty="0"/>
                      </a:p>
                    </p:txBody>
                  </p:sp>
                  <p:sp>
                    <p:nvSpPr>
                      <p:cNvPr id="18" name="Right Arrow 17"/>
                      <p:cNvSpPr/>
                      <p:nvPr/>
                    </p:nvSpPr>
                    <p:spPr>
                      <a:xfrm>
                        <a:off x="8524434" y="5019270"/>
                        <a:ext cx="295740" cy="156579"/>
                      </a:xfrm>
                      <a:prstGeom prst="rightArrow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3">
                        <a:schemeClr val="accent1"/>
                      </a:fillRef>
                      <a:effectRef idx="2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9" name="Rectangle 18"/>
                      <p:cNvSpPr/>
                      <p:nvPr/>
                    </p:nvSpPr>
                    <p:spPr>
                      <a:xfrm>
                        <a:off x="7321816" y="5549902"/>
                        <a:ext cx="306490" cy="46124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bg1"/>
                        </a:solidFill>
                      </a:ln>
                      <a:effectLst/>
                    </p:spPr>
                    <p:style>
                      <a:lnRef idx="1">
                        <a:schemeClr val="accent1"/>
                      </a:lnRef>
                      <a:fillRef idx="3">
                        <a:schemeClr val="accent1"/>
                      </a:fillRef>
                      <a:effectRef idx="2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3" name="Rectangle 22"/>
                      <p:cNvSpPr/>
                      <p:nvPr/>
                    </p:nvSpPr>
                    <p:spPr>
                      <a:xfrm>
                        <a:off x="7245616" y="5628193"/>
                        <a:ext cx="521891" cy="266996"/>
                      </a:xfrm>
                      <a:prstGeom prst="rect">
                        <a:avLst/>
                      </a:prstGeom>
                      <a:solidFill>
                        <a:srgbClr val="EEECE1">
                          <a:alpha val="64000"/>
                        </a:srgbClr>
                      </a:solidFill>
                      <a:ln>
                        <a:noFill/>
                      </a:ln>
                      <a:effectLst/>
                    </p:spPr>
                    <p:style>
                      <a:lnRef idx="1">
                        <a:schemeClr val="accent1"/>
                      </a:lnRef>
                      <a:fillRef idx="3">
                        <a:schemeClr val="accent1"/>
                      </a:fillRef>
                      <a:effectRef idx="2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cxnSp>
                    <p:nvCxnSpPr>
                      <p:cNvPr id="25" name="Straight Connector 24"/>
                      <p:cNvCxnSpPr/>
                      <p:nvPr/>
                    </p:nvCxnSpPr>
                    <p:spPr>
                      <a:xfrm>
                        <a:off x="7245616" y="5610795"/>
                        <a:ext cx="521891" cy="1588"/>
                      </a:xfrm>
                      <a:prstGeom prst="line">
                        <a:avLst/>
                      </a:prstGeom>
                      <a:ln w="6350">
                        <a:solidFill>
                          <a:schemeClr val="tx1"/>
                        </a:solidFill>
                      </a:ln>
                      <a:effectLst/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6" name="Straight Connector 25"/>
                      <p:cNvCxnSpPr/>
                      <p:nvPr/>
                    </p:nvCxnSpPr>
                    <p:spPr>
                      <a:xfrm>
                        <a:off x="7250150" y="5911078"/>
                        <a:ext cx="521891" cy="1588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  <a:effectLst/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7" name="Straight Connector 26"/>
                      <p:cNvCxnSpPr/>
                      <p:nvPr/>
                    </p:nvCxnSpPr>
                    <p:spPr>
                      <a:xfrm rot="5400000">
                        <a:off x="7619999" y="5762838"/>
                        <a:ext cx="288275" cy="1588"/>
                      </a:xfrm>
                      <a:prstGeom prst="line">
                        <a:avLst/>
                      </a:prstGeom>
                      <a:ln w="9525">
                        <a:solidFill>
                          <a:schemeClr val="tx1"/>
                        </a:solidFill>
                      </a:ln>
                      <a:effectLst/>
                    </p:spPr>
                    <p:style>
                      <a:lnRef idx="2">
                        <a:schemeClr val="accent1"/>
                      </a:lnRef>
                      <a:fillRef idx="0">
                        <a:schemeClr val="accent1"/>
                      </a:fillRef>
                      <a:effectRef idx="1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31" name="Rectangle 30"/>
                    <p:cNvSpPr/>
                    <p:nvPr/>
                  </p:nvSpPr>
                  <p:spPr>
                    <a:xfrm>
                      <a:off x="7106442" y="6080737"/>
                      <a:ext cx="279379" cy="283463"/>
                    </a:xfrm>
                    <a:prstGeom prst="rect">
                      <a:avLst/>
                    </a:prstGeom>
                    <a:solidFill>
                      <a:schemeClr val="bg2">
                        <a:alpha val="64000"/>
                      </a:schemeClr>
                    </a:solidFill>
                    <a:ln>
                      <a:solidFill>
                        <a:schemeClr val="bg2"/>
                      </a:solidFill>
                    </a:ln>
                    <a:effectLst/>
                  </p:spPr>
                  <p:style>
                    <a:lnRef idx="1">
                      <a:schemeClr val="accent1"/>
                    </a:lnRef>
                    <a:fillRef idx="3">
                      <a:schemeClr val="accent1"/>
                    </a:fillRef>
                    <a:effectRef idx="2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  <p:cxnSp>
                <p:nvCxnSpPr>
                  <p:cNvPr id="35" name="Straight Connector 34"/>
                  <p:cNvCxnSpPr/>
                  <p:nvPr/>
                </p:nvCxnSpPr>
                <p:spPr>
                  <a:xfrm>
                    <a:off x="7097717" y="6080737"/>
                    <a:ext cx="284146" cy="1588"/>
                  </a:xfrm>
                  <a:prstGeom prst="line">
                    <a:avLst/>
                  </a:prstGeom>
                  <a:ln w="6350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Straight Connector 35"/>
                  <p:cNvCxnSpPr/>
                  <p:nvPr/>
                </p:nvCxnSpPr>
                <p:spPr>
                  <a:xfrm>
                    <a:off x="7093553" y="6381020"/>
                    <a:ext cx="284146" cy="1588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Straight Connector 36"/>
                  <p:cNvCxnSpPr/>
                  <p:nvPr/>
                </p:nvCxnSpPr>
                <p:spPr>
                  <a:xfrm rot="5400000">
                    <a:off x="7190205" y="6230878"/>
                    <a:ext cx="300283" cy="1588"/>
                  </a:xfrm>
                  <a:prstGeom prst="line">
                    <a:avLst/>
                  </a:prstGeom>
                  <a:ln w="6350">
                    <a:solidFill>
                      <a:schemeClr val="tx1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1" name="Rectangle 40"/>
                <p:cNvSpPr/>
                <p:nvPr/>
              </p:nvSpPr>
              <p:spPr>
                <a:xfrm>
                  <a:off x="7333294" y="6080737"/>
                  <a:ext cx="1146998" cy="301871"/>
                </a:xfrm>
                <a:prstGeom prst="rect">
                  <a:avLst/>
                </a:prstGeom>
                <a:solidFill>
                  <a:schemeClr val="bg2">
                    <a:alpha val="66000"/>
                  </a:schemeClr>
                </a:solidFill>
                <a:ln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43" name="TextBox 42"/>
              <p:cNvSpPr txBox="1"/>
              <p:nvPr/>
            </p:nvSpPr>
            <p:spPr>
              <a:xfrm>
                <a:off x="7559847" y="6073311"/>
                <a:ext cx="63350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Pass 8</a:t>
                </a:r>
                <a:endParaRPr lang="en-US" sz="1400" dirty="0"/>
              </a:p>
            </p:txBody>
          </p:sp>
          <p:sp>
            <p:nvSpPr>
              <p:cNvPr id="44" name="Right Arrow 43"/>
              <p:cNvSpPr/>
              <p:nvPr/>
            </p:nvSpPr>
            <p:spPr>
              <a:xfrm>
                <a:off x="8508095" y="6121937"/>
                <a:ext cx="295740" cy="156579"/>
              </a:xfrm>
              <a:prstGeom prst="rightArrow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4" name="Rectangle 33"/>
            <p:cNvSpPr/>
            <p:nvPr/>
          </p:nvSpPr>
          <p:spPr>
            <a:xfrm>
              <a:off x="7369001" y="3363925"/>
              <a:ext cx="128862" cy="1504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288753" y="3261277"/>
              <a:ext cx="2886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4</a:t>
              </a:r>
              <a:endParaRPr lang="en-US" sz="160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Screen shot 2013-08-12 at 2.31.30 PM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3041" y="3703521"/>
            <a:ext cx="3630612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004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P7REP Data - overview</a:t>
            </a:r>
            <a:endParaRPr lang="en-US" dirty="0"/>
          </a:p>
        </p:txBody>
      </p:sp>
      <p:sp>
        <p:nvSpPr>
          <p:cNvPr id="10244" name="Content Placeholder 2"/>
          <p:cNvSpPr>
            <a:spLocks noGrp="1"/>
          </p:cNvSpPr>
          <p:nvPr>
            <p:ph idx="1"/>
          </p:nvPr>
        </p:nvSpPr>
        <p:spPr>
          <a:xfrm>
            <a:off x="304438" y="1171233"/>
            <a:ext cx="5026025" cy="4806468"/>
          </a:xfrm>
        </p:spPr>
        <p:txBody>
          <a:bodyPr>
            <a:normAutofit fontScale="85000" lnSpcReduction="10000"/>
          </a:bodyPr>
          <a:lstStyle/>
          <a:p>
            <a:r>
              <a:rPr lang="en-US" sz="2824" dirty="0" smtClean="0"/>
              <a:t>Updated LAT calibrations &amp; CALRecon</a:t>
            </a:r>
          </a:p>
          <a:p>
            <a:pPr lvl="1"/>
            <a:r>
              <a:rPr lang="en-US" sz="2581" dirty="0" smtClean="0">
                <a:solidFill>
                  <a:srgbClr val="0000FF"/>
                </a:solidFill>
              </a:rPr>
              <a:t>Map ~1%/year CAL light yield decrease from irradiation</a:t>
            </a:r>
          </a:p>
          <a:p>
            <a:pPr lvl="1"/>
            <a:r>
              <a:rPr lang="en-US" sz="2581" dirty="0" smtClean="0">
                <a:solidFill>
                  <a:srgbClr val="0000FF"/>
                </a:solidFill>
              </a:rPr>
              <a:t>CAL logs light collection asymmetry</a:t>
            </a:r>
          </a:p>
          <a:p>
            <a:pPr lvl="1"/>
            <a:r>
              <a:rPr lang="en-US" sz="2581" dirty="0" smtClean="0">
                <a:solidFill>
                  <a:srgbClr val="0000FF"/>
                </a:solidFill>
              </a:rPr>
              <a:t>TKR routine updates</a:t>
            </a:r>
          </a:p>
          <a:p>
            <a:pPr lvl="1"/>
            <a:r>
              <a:rPr lang="en-US" sz="2581" dirty="0" smtClean="0">
                <a:solidFill>
                  <a:srgbClr val="0000FF"/>
                </a:solidFill>
              </a:rPr>
              <a:t>Improved CAL moment analysis </a:t>
            </a:r>
          </a:p>
          <a:p>
            <a:r>
              <a:rPr lang="en-US" sz="2824" dirty="0" smtClean="0"/>
              <a:t>Main effects</a:t>
            </a:r>
          </a:p>
          <a:p>
            <a:pPr lvl="1"/>
            <a:r>
              <a:rPr lang="en-US" sz="2581" dirty="0" smtClean="0">
                <a:solidFill>
                  <a:srgbClr val="0000FF"/>
                </a:solidFill>
              </a:rPr>
              <a:t>Few % upward energy shift</a:t>
            </a:r>
          </a:p>
          <a:p>
            <a:pPr lvl="1"/>
            <a:r>
              <a:rPr lang="en-US" sz="2581" dirty="0" smtClean="0">
                <a:solidFill>
                  <a:srgbClr val="0000FF"/>
                </a:solidFill>
              </a:rPr>
              <a:t>Improved high-energy PSF</a:t>
            </a:r>
          </a:p>
          <a:p>
            <a:r>
              <a:rPr lang="en-US" sz="2824" dirty="0" smtClean="0"/>
              <a:t>Data Releases</a:t>
            </a:r>
          </a:p>
          <a:p>
            <a:pPr lvl="1"/>
            <a:r>
              <a:rPr lang="en-US" sz="2581" dirty="0" smtClean="0">
                <a:solidFill>
                  <a:srgbClr val="0000FF"/>
                </a:solidFill>
              </a:rPr>
              <a:t>Full FT1 release targeted for week of Sep.4</a:t>
            </a:r>
          </a:p>
        </p:txBody>
      </p:sp>
      <p:sp>
        <p:nvSpPr>
          <p:cNvPr id="10247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FA52157-5A19-4F43-8873-007CCF5B8392}" type="slidenum">
              <a:rPr lang="en-US" smtClean="0"/>
              <a:pPr/>
              <a:t>11</a:t>
            </a:fld>
            <a:endParaRPr lang="en-US" smtClean="0"/>
          </a:p>
        </p:txBody>
      </p:sp>
      <p:pic>
        <p:nvPicPr>
          <p:cNvPr id="10248" name="Picture 6" descr="Screen shot 2013-08-12 at 2.21.51 PM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47860" y="998421"/>
            <a:ext cx="3700462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9" name="TextBox 8"/>
          <p:cNvSpPr txBox="1">
            <a:spLocks noChangeArrowheads="1"/>
          </p:cNvSpPr>
          <p:nvPr/>
        </p:nvSpPr>
        <p:spPr bwMode="auto">
          <a:xfrm>
            <a:off x="6919913" y="6397625"/>
            <a:ext cx="14620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 dirty="0"/>
              <a:t>arxiv:1304.5456</a:t>
            </a:r>
          </a:p>
        </p:txBody>
      </p:sp>
      <p:sp>
        <p:nvSpPr>
          <p:cNvPr id="10250" name="TextBox 9"/>
          <p:cNvSpPr txBox="1">
            <a:spLocks noChangeArrowheads="1"/>
          </p:cNvSpPr>
          <p:nvPr/>
        </p:nvSpPr>
        <p:spPr bwMode="auto">
          <a:xfrm>
            <a:off x="7063054" y="880946"/>
            <a:ext cx="19351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/>
              <a:t>average CAL log yield</a:t>
            </a:r>
          </a:p>
        </p:txBody>
      </p:sp>
      <p:sp>
        <p:nvSpPr>
          <p:cNvPr id="10251" name="TextBox 10"/>
          <p:cNvSpPr txBox="1">
            <a:spLocks noChangeArrowheads="1"/>
          </p:cNvSpPr>
          <p:nvPr/>
        </p:nvSpPr>
        <p:spPr bwMode="auto">
          <a:xfrm>
            <a:off x="7690116" y="3624146"/>
            <a:ext cx="12414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/>
              <a:t>Geminga flux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5680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dirty="0" smtClean="0"/>
              <a:t>P7REP Instrument Response Functions</a:t>
            </a:r>
            <a:endParaRPr lang="en-US" sz="3600" dirty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367397" y="1257300"/>
            <a:ext cx="4251325" cy="4684053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ts val="1176"/>
              </a:spcBef>
            </a:pPr>
            <a:r>
              <a:rPr lang="en-US" sz="2753" dirty="0" smtClean="0"/>
              <a:t>Improved Point Spread Function &gt; few GeV</a:t>
            </a:r>
          </a:p>
          <a:p>
            <a:pPr>
              <a:spcBef>
                <a:spcPts val="1176"/>
              </a:spcBef>
            </a:pPr>
            <a:r>
              <a:rPr lang="en-US" sz="2753" dirty="0" smtClean="0"/>
              <a:t>Flight PSF parameterization retains MC dependence on inclination angle </a:t>
            </a:r>
          </a:p>
          <a:p>
            <a:pPr>
              <a:spcBef>
                <a:spcPts val="1176"/>
              </a:spcBef>
            </a:pPr>
            <a:r>
              <a:rPr lang="en-US" sz="2753" dirty="0" smtClean="0"/>
              <a:t>Front/Back scaled effective area</a:t>
            </a:r>
          </a:p>
          <a:p>
            <a:pPr>
              <a:spcBef>
                <a:spcPts val="1176"/>
              </a:spcBef>
            </a:pPr>
            <a:r>
              <a:rPr lang="en-US" sz="2753" dirty="0" smtClean="0"/>
              <a:t>Better systematic uncertainties (final numbers TBD)</a:t>
            </a:r>
          </a:p>
          <a:p>
            <a:pPr>
              <a:spcBef>
                <a:spcPts val="1176"/>
              </a:spcBef>
            </a:pPr>
            <a:r>
              <a:rPr lang="en-US" sz="2824" dirty="0" smtClean="0"/>
              <a:t>IRF Releases</a:t>
            </a:r>
          </a:p>
          <a:p>
            <a:pPr lvl="1"/>
            <a:r>
              <a:rPr lang="en-US" sz="2353" dirty="0" smtClean="0">
                <a:solidFill>
                  <a:srgbClr val="0000FF"/>
                </a:solidFill>
              </a:rPr>
              <a:t>V10 with pre-release and DM line analysis (1305.5597)</a:t>
            </a:r>
          </a:p>
          <a:p>
            <a:pPr lvl="1"/>
            <a:r>
              <a:rPr lang="en-US" sz="2353" dirty="0" smtClean="0">
                <a:solidFill>
                  <a:srgbClr val="0000FF"/>
                </a:solidFill>
              </a:rPr>
              <a:t>V15 final set uses improved instrument simulation</a:t>
            </a:r>
          </a:p>
          <a:p>
            <a:pPr lvl="1"/>
            <a:endParaRPr lang="en-US" dirty="0" smtClean="0"/>
          </a:p>
        </p:txBody>
      </p:sp>
      <p:sp>
        <p:nvSpPr>
          <p:cNvPr id="1229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ABDCD05-9F3F-9940-9887-85A6A385C18D}" type="slidenum">
              <a:rPr lang="en-US" smtClean="0"/>
              <a:pPr/>
              <a:t>12</a:t>
            </a:fld>
            <a:endParaRPr lang="en-US" smtClean="0"/>
          </a:p>
        </p:txBody>
      </p:sp>
      <p:pic>
        <p:nvPicPr>
          <p:cNvPr id="12295" name="Picture 7" descr="Screen shot 2013-08-12 at 5.28.44 PM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08525" y="973410"/>
            <a:ext cx="4128863" cy="2787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66479" y="3824217"/>
            <a:ext cx="4005701" cy="2641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900" y="43766"/>
            <a:ext cx="8229600" cy="57785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 smtClean="0"/>
              <a:t>future (reprocessed) data release planning</a:t>
            </a:r>
            <a:endParaRPr lang="en-US" sz="3600" dirty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249528" y="1143848"/>
            <a:ext cx="8653559" cy="4840412"/>
          </a:xfrm>
        </p:spPr>
        <p:txBody>
          <a:bodyPr>
            <a:normAutofit fontScale="40000" lnSpcReduction="20000"/>
          </a:bodyPr>
          <a:lstStyle/>
          <a:p>
            <a:r>
              <a:rPr lang="en-US" sz="6000" dirty="0" smtClean="0"/>
              <a:t>Pass 7REP has suffered delays in release:</a:t>
            </a:r>
          </a:p>
          <a:p>
            <a:pPr lvl="1">
              <a:spcBef>
                <a:spcPts val="1728"/>
              </a:spcBef>
            </a:pPr>
            <a:r>
              <a:rPr lang="en-US" sz="5000" dirty="0" smtClean="0"/>
              <a:t>initially because of delay in optimization of diffuse emission model;</a:t>
            </a:r>
          </a:p>
          <a:p>
            <a:pPr lvl="1">
              <a:spcBef>
                <a:spcPts val="1728"/>
              </a:spcBef>
            </a:pPr>
            <a:r>
              <a:rPr lang="en-US" sz="5000" dirty="0" smtClean="0"/>
              <a:t>however, problems with IRF generation:</a:t>
            </a:r>
          </a:p>
          <a:p>
            <a:pPr lvl="2">
              <a:spcBef>
                <a:spcPts val="1128"/>
              </a:spcBef>
            </a:pPr>
            <a:r>
              <a:rPr lang="en-US" sz="4500" dirty="0" smtClean="0">
                <a:solidFill>
                  <a:srgbClr val="0000FF"/>
                </a:solidFill>
              </a:rPr>
              <a:t>found a ~4% difference in </a:t>
            </a:r>
            <a:r>
              <a:rPr lang="en-US" sz="4500" dirty="0" err="1" smtClean="0">
                <a:solidFill>
                  <a:srgbClr val="0000FF"/>
                </a:solidFill>
              </a:rPr>
              <a:t>A</a:t>
            </a:r>
            <a:r>
              <a:rPr lang="en-US" sz="4500" baseline="-25000" dirty="0" err="1" smtClean="0">
                <a:solidFill>
                  <a:srgbClr val="0000FF"/>
                </a:solidFill>
              </a:rPr>
              <a:t>eff</a:t>
            </a:r>
            <a:r>
              <a:rPr lang="en-US" sz="4500" dirty="0" smtClean="0">
                <a:solidFill>
                  <a:srgbClr val="0000FF"/>
                </a:solidFill>
              </a:rPr>
              <a:t> between data and MC for 600 MeV &lt; E &lt; 3 </a:t>
            </a:r>
            <a:r>
              <a:rPr lang="en-US" sz="4500" dirty="0" err="1" smtClean="0">
                <a:solidFill>
                  <a:srgbClr val="0000FF"/>
                </a:solidFill>
              </a:rPr>
              <a:t>GeV</a:t>
            </a:r>
            <a:r>
              <a:rPr lang="en-US" sz="4500" dirty="0" smtClean="0">
                <a:solidFill>
                  <a:srgbClr val="0000FF"/>
                </a:solidFill>
              </a:rPr>
              <a:t> </a:t>
            </a:r>
          </a:p>
          <a:p>
            <a:pPr lvl="2">
              <a:spcBef>
                <a:spcPts val="1128"/>
              </a:spcBef>
            </a:pPr>
            <a:r>
              <a:rPr lang="en-US" sz="4500" dirty="0" smtClean="0">
                <a:solidFill>
                  <a:srgbClr val="0000FF"/>
                </a:solidFill>
              </a:rPr>
              <a:t>realized that the simulations were produced with reconstruction code slightly different from code used to reprocess data; </a:t>
            </a:r>
          </a:p>
          <a:p>
            <a:pPr lvl="2">
              <a:spcBef>
                <a:spcPts val="1128"/>
              </a:spcBef>
            </a:pPr>
            <a:r>
              <a:rPr lang="en-US" sz="4500" dirty="0" smtClean="0">
                <a:solidFill>
                  <a:srgbClr val="0000FF"/>
                </a:solidFill>
              </a:rPr>
              <a:t>because of infrastructure software upgrades, building a new version of the simulation code took much more time than expected</a:t>
            </a:r>
          </a:p>
          <a:p>
            <a:pPr lvl="2">
              <a:spcBef>
                <a:spcPts val="1128"/>
              </a:spcBef>
            </a:pPr>
            <a:r>
              <a:rPr lang="en-US" sz="4500" dirty="0" smtClean="0">
                <a:solidFill>
                  <a:srgbClr val="0000FF"/>
                </a:solidFill>
              </a:rPr>
              <a:t>eventually, with the new </a:t>
            </a:r>
            <a:r>
              <a:rPr lang="en-US" sz="4500" dirty="0" err="1" smtClean="0">
                <a:solidFill>
                  <a:srgbClr val="0000FF"/>
                </a:solidFill>
              </a:rPr>
              <a:t>IRFs</a:t>
            </a:r>
            <a:r>
              <a:rPr lang="en-US" sz="4500" dirty="0" smtClean="0">
                <a:solidFill>
                  <a:srgbClr val="0000FF"/>
                </a:solidFill>
              </a:rPr>
              <a:t>, the difference in </a:t>
            </a:r>
            <a:r>
              <a:rPr lang="en-US" sz="4500" dirty="0" err="1" smtClean="0">
                <a:solidFill>
                  <a:srgbClr val="0000FF"/>
                </a:solidFill>
              </a:rPr>
              <a:t>A</a:t>
            </a:r>
            <a:r>
              <a:rPr lang="en-US" sz="4500" baseline="-25000" dirty="0" err="1" smtClean="0">
                <a:solidFill>
                  <a:srgbClr val="0000FF"/>
                </a:solidFill>
              </a:rPr>
              <a:t>eff</a:t>
            </a:r>
            <a:r>
              <a:rPr lang="en-US" sz="4500" dirty="0" smtClean="0">
                <a:solidFill>
                  <a:srgbClr val="0000FF"/>
                </a:solidFill>
              </a:rPr>
              <a:t> between data and MC disappeared</a:t>
            </a:r>
          </a:p>
          <a:p>
            <a:pPr>
              <a:spcBef>
                <a:spcPts val="1728"/>
              </a:spcBef>
            </a:pPr>
            <a:r>
              <a:rPr lang="en-US" sz="6000" dirty="0" smtClean="0"/>
              <a:t>The LAT team and the mission/FSSC will look at lessons learned and work to better optimize the release process and release criteria for the future; will revisit this topic with the FUG.</a:t>
            </a:r>
          </a:p>
        </p:txBody>
      </p:sp>
      <p:sp>
        <p:nvSpPr>
          <p:cNvPr id="1946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B1A5E01-35D3-A542-841C-34BF0A24CB4D}" type="slidenum">
              <a:rPr lang="en-US" smtClean="0"/>
              <a:pPr/>
              <a:t>13</a:t>
            </a:fld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828"/>
            <a:ext cx="8229600" cy="68224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Towards 3</a:t>
            </a:r>
            <a:r>
              <a:rPr lang="en-US" baseline="30000" dirty="0" smtClean="0"/>
              <a:t>rd</a:t>
            </a:r>
            <a:r>
              <a:rPr lang="en-US" dirty="0" smtClean="0"/>
              <a:t> Fermi Catalog (3FGL)</a:t>
            </a:r>
            <a:endParaRPr lang="en-US" dirty="0"/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588375" y="1004416"/>
            <a:ext cx="8061325" cy="1257300"/>
          </a:xfrm>
        </p:spPr>
        <p:txBody>
          <a:bodyPr>
            <a:normAutofit fontScale="70000" lnSpcReduction="20000"/>
          </a:bodyPr>
          <a:lstStyle/>
          <a:p>
            <a:pPr>
              <a:spcBef>
                <a:spcPts val="1128"/>
              </a:spcBef>
            </a:pPr>
            <a:r>
              <a:rPr lang="en-US" dirty="0" smtClean="0"/>
              <a:t>4 years P7REP data, V15 IRFs and associated diffuse models</a:t>
            </a:r>
          </a:p>
          <a:p>
            <a:pPr>
              <a:spcBef>
                <a:spcPts val="1128"/>
              </a:spcBef>
            </a:pPr>
            <a:r>
              <a:rPr lang="en-US" dirty="0" smtClean="0"/>
              <a:t>Significantly deeper than 2FGL (threshold from 5 to 3 erg/cm</a:t>
            </a:r>
            <a:r>
              <a:rPr lang="en-US" baseline="30000" dirty="0" smtClean="0"/>
              <a:t>2</a:t>
            </a:r>
            <a:r>
              <a:rPr lang="en-US" dirty="0" smtClean="0"/>
              <a:t>/s)</a:t>
            </a:r>
          </a:p>
          <a:p>
            <a:pPr>
              <a:spcBef>
                <a:spcPts val="1128"/>
              </a:spcBef>
            </a:pPr>
            <a:r>
              <a:rPr lang="en-US" dirty="0" smtClean="0"/>
              <a:t>More than 2500 sources, ~30% unidentified</a:t>
            </a:r>
          </a:p>
          <a:p>
            <a:endParaRPr lang="en-US" dirty="0" smtClean="0"/>
          </a:p>
        </p:txBody>
      </p:sp>
      <p:sp>
        <p:nvSpPr>
          <p:cNvPr id="15364" name="Footer Placeholder 3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400800"/>
            <a:ext cx="2895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65" name="Date Placeholder 4"/>
          <p:cNvSpPr>
            <a:spLocks noGrp="1"/>
          </p:cNvSpPr>
          <p:nvPr>
            <p:ph type="dt" sz="quarter" idx="4294967295"/>
          </p:nvPr>
        </p:nvSpPr>
        <p:spPr bwMode="auto">
          <a:xfrm>
            <a:off x="625475" y="6400800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6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065F1F3-D9D4-EC4E-A054-926E8BA3057B}" type="slidenum">
              <a:rPr lang="en-US" smtClean="0"/>
              <a:pPr/>
              <a:t>14</a:t>
            </a:fld>
            <a:endParaRPr lang="en-US" smtClean="0"/>
          </a:p>
        </p:txBody>
      </p:sp>
      <p:pic>
        <p:nvPicPr>
          <p:cNvPr id="15367" name="Picture 7" descr="Screen shot 2013-08-13 at 8.00.04 AM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05100"/>
            <a:ext cx="9144000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37C84AE-4531-CF44-81C3-D7BA568FE082}" type="slidenum">
              <a:rPr lang="en-US" smtClean="0">
                <a:latin typeface="Book Antiqua" charset="0"/>
                <a:ea typeface="Arial" charset="0"/>
                <a:cs typeface="Arial" charset="0"/>
              </a:rPr>
              <a:pPr/>
              <a:t>15</a:t>
            </a:fld>
            <a:endParaRPr lang="en-US" smtClean="0">
              <a:latin typeface="Book Antiqua" charset="0"/>
              <a:ea typeface="Arial" charset="0"/>
              <a:cs typeface="Arial" charset="0"/>
            </a:endParaRPr>
          </a:p>
        </p:txBody>
      </p:sp>
      <p:sp>
        <p:nvSpPr>
          <p:cNvPr id="25603" name="TextBox 2"/>
          <p:cNvSpPr txBox="1">
            <a:spLocks noChangeArrowheads="1"/>
          </p:cNvSpPr>
          <p:nvPr/>
        </p:nvSpPr>
        <p:spPr bwMode="auto">
          <a:xfrm>
            <a:off x="2527300" y="50800"/>
            <a:ext cx="43394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solidFill>
                  <a:srgbClr val="000000"/>
                </a:solidFill>
                <a:latin typeface="+mj-lt"/>
              </a:rPr>
              <a:t>Pass8 event reanalysis</a:t>
            </a:r>
          </a:p>
        </p:txBody>
      </p:sp>
      <p:sp>
        <p:nvSpPr>
          <p:cNvPr id="25604" name="TextBox 3"/>
          <p:cNvSpPr txBox="1">
            <a:spLocks noChangeArrowheads="1"/>
          </p:cNvSpPr>
          <p:nvPr/>
        </p:nvSpPr>
        <p:spPr bwMode="auto">
          <a:xfrm>
            <a:off x="495300" y="1083510"/>
            <a:ext cx="8318500" cy="5155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28600" indent="-228600">
              <a:spcBef>
                <a:spcPts val="3600"/>
              </a:spcBef>
              <a:buFont typeface="Arial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first comprehensive (and most significant) event level reanalysis since launch. Development underway for past </a:t>
            </a:r>
            <a:r>
              <a:rPr lang="en-US" sz="2400" dirty="0" smtClean="0">
                <a:solidFill>
                  <a:srgbClr val="000000"/>
                </a:solidFill>
              </a:rPr>
              <a:t>3.5 </a:t>
            </a:r>
            <a:r>
              <a:rPr lang="en-US" sz="2400" dirty="0">
                <a:solidFill>
                  <a:srgbClr val="000000"/>
                </a:solidFill>
              </a:rPr>
              <a:t>years</a:t>
            </a:r>
            <a:r>
              <a:rPr lang="en-US" sz="2400" dirty="0" smtClean="0">
                <a:solidFill>
                  <a:srgbClr val="000000"/>
                </a:solidFill>
              </a:rPr>
              <a:t>; first step of implementation (reprocessing) now underway.</a:t>
            </a:r>
            <a:endParaRPr lang="en-US" sz="2400" dirty="0">
              <a:solidFill>
                <a:srgbClr val="000000"/>
              </a:solidFill>
            </a:endParaRPr>
          </a:p>
          <a:p>
            <a:pPr marL="228600" indent="-228600">
              <a:spcBef>
                <a:spcPts val="3600"/>
              </a:spcBef>
              <a:buFont typeface="Arial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involves all  area of event analysis</a:t>
            </a:r>
          </a:p>
          <a:p>
            <a:pPr marL="684213" lvl="1" indent="-228600">
              <a:spcBef>
                <a:spcPts val="600"/>
              </a:spcBef>
              <a:buFont typeface="Arial" charset="0"/>
              <a:buChar char="•"/>
            </a:pPr>
            <a:r>
              <a:rPr lang="en-US" sz="2000" dirty="0">
                <a:solidFill>
                  <a:srgbClr val="0000FF"/>
                </a:solidFill>
              </a:rPr>
              <a:t>Event reconstruction;</a:t>
            </a:r>
          </a:p>
          <a:p>
            <a:pPr marL="684213" lvl="1" indent="-228600">
              <a:spcBef>
                <a:spcPts val="600"/>
              </a:spcBef>
              <a:buFont typeface="Arial" charset="0"/>
              <a:buChar char="•"/>
            </a:pPr>
            <a:r>
              <a:rPr lang="en-US" sz="2000" dirty="0">
                <a:solidFill>
                  <a:srgbClr val="0000FF"/>
                </a:solidFill>
              </a:rPr>
              <a:t>Overall event structure;</a:t>
            </a:r>
          </a:p>
          <a:p>
            <a:pPr marL="684213" lvl="1" indent="-228600">
              <a:spcBef>
                <a:spcPts val="600"/>
              </a:spcBef>
              <a:buFont typeface="Arial" charset="0"/>
              <a:buChar char="•"/>
            </a:pPr>
            <a:r>
              <a:rPr lang="en-US" sz="2000" dirty="0">
                <a:solidFill>
                  <a:srgbClr val="0000FF"/>
                </a:solidFill>
              </a:rPr>
              <a:t>Energy analysis;</a:t>
            </a:r>
          </a:p>
          <a:p>
            <a:pPr marL="684213" lvl="1" indent="-228600">
              <a:spcBef>
                <a:spcPts val="600"/>
              </a:spcBef>
              <a:buFont typeface="Arial" charset="0"/>
              <a:buChar char="•"/>
            </a:pPr>
            <a:r>
              <a:rPr lang="en-US" sz="2000" dirty="0">
                <a:solidFill>
                  <a:srgbClr val="0000FF"/>
                </a:solidFill>
              </a:rPr>
              <a:t>PSF analysis;</a:t>
            </a:r>
          </a:p>
          <a:p>
            <a:pPr marL="684213" lvl="1" indent="-228600">
              <a:spcBef>
                <a:spcPts val="600"/>
              </a:spcBef>
              <a:buFont typeface="Arial" charset="0"/>
              <a:buChar char="•"/>
            </a:pPr>
            <a:r>
              <a:rPr lang="en-US" sz="2000" dirty="0">
                <a:solidFill>
                  <a:srgbClr val="0000FF"/>
                </a:solidFill>
              </a:rPr>
              <a:t>Background rejection</a:t>
            </a:r>
            <a:endParaRPr lang="en-US" sz="2000" dirty="0" smtClean="0">
              <a:solidFill>
                <a:srgbClr val="0000FF"/>
              </a:solidFill>
            </a:endParaRPr>
          </a:p>
          <a:p>
            <a:pPr marL="228600" indent="-228600">
              <a:spcBef>
                <a:spcPts val="3600"/>
              </a:spcBef>
              <a:buFont typeface="Arial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currently estimate Pass8 may be ready for release towards end of 2014</a:t>
            </a:r>
            <a:endParaRPr lang="en-US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8733027" y="6519299"/>
            <a:ext cx="401349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3B6BF6C-F6A0-024F-B918-7E8576BB6600}" type="slidenum">
              <a:rPr lang="en-US" sz="1400" smtClean="0">
                <a:latin typeface="Book Antiqua" charset="0"/>
                <a:ea typeface="Arial" charset="0"/>
                <a:cs typeface="Arial" charset="0"/>
              </a:rPr>
              <a:pPr/>
              <a:t>16</a:t>
            </a:fld>
            <a:endParaRPr lang="en-US" sz="1400" dirty="0" smtClean="0">
              <a:latin typeface="Book Antiqua" charset="0"/>
              <a:ea typeface="Arial" charset="0"/>
              <a:cs typeface="Arial" charset="0"/>
            </a:endParaRPr>
          </a:p>
        </p:txBody>
      </p:sp>
      <p:sp>
        <p:nvSpPr>
          <p:cNvPr id="26627" name="TextBox 2"/>
          <p:cNvSpPr txBox="1">
            <a:spLocks noChangeArrowheads="1"/>
          </p:cNvSpPr>
          <p:nvPr/>
        </p:nvSpPr>
        <p:spPr bwMode="auto">
          <a:xfrm>
            <a:off x="2469576" y="7510"/>
            <a:ext cx="447107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solidFill>
                  <a:srgbClr val="000000"/>
                </a:solidFill>
                <a:latin typeface="+mj-lt"/>
              </a:rPr>
              <a:t>Pass8: Key Motivations</a:t>
            </a:r>
          </a:p>
        </p:txBody>
      </p:sp>
      <p:sp>
        <p:nvSpPr>
          <p:cNvPr id="26628" name="TextBox 3"/>
          <p:cNvSpPr txBox="1">
            <a:spLocks noChangeArrowheads="1"/>
          </p:cNvSpPr>
          <p:nvPr/>
        </p:nvSpPr>
        <p:spPr bwMode="auto">
          <a:xfrm>
            <a:off x="303055" y="4464620"/>
            <a:ext cx="8470331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228600" indent="-228600">
              <a:spcBef>
                <a:spcPts val="3600"/>
              </a:spcBef>
              <a:buFont typeface="Arial" charset="0"/>
              <a:buChar char="•"/>
            </a:pPr>
            <a:r>
              <a:rPr lang="en-US" sz="2000" dirty="0">
                <a:solidFill>
                  <a:srgbClr val="0000FF"/>
                </a:solidFill>
              </a:rPr>
              <a:t>LAT event-level analysis largely developed before launch</a:t>
            </a:r>
          </a:p>
          <a:p>
            <a:pPr marL="228600" indent="-228600">
              <a:spcBef>
                <a:spcPts val="1200"/>
              </a:spcBef>
              <a:buFont typeface="Arial" charset="0"/>
              <a:buChar char="•"/>
            </a:pPr>
            <a:r>
              <a:rPr lang="en-US" sz="2000" dirty="0">
                <a:solidFill>
                  <a:srgbClr val="0000FF"/>
                </a:solidFill>
              </a:rPr>
              <a:t>considerable insights gained during the prime phase of the mission</a:t>
            </a:r>
          </a:p>
          <a:p>
            <a:pPr marL="684213" lvl="1" indent="-228600">
              <a:buFont typeface="Lucida Grande" charset="0"/>
              <a:buChar char="−"/>
            </a:pPr>
            <a:r>
              <a:rPr lang="en-US" dirty="0"/>
              <a:t>e.g. instrumental pileup is one of the original and main motivations for starting Pass8</a:t>
            </a:r>
            <a:r>
              <a:rPr lang="en-US" dirty="0" smtClean="0"/>
              <a:t> development</a:t>
            </a:r>
            <a:endParaRPr lang="en-US" dirty="0"/>
          </a:p>
          <a:p>
            <a:pPr marL="228600" indent="-228600">
              <a:spcBef>
                <a:spcPts val="1200"/>
              </a:spcBef>
              <a:buFont typeface="Arial" charset="0"/>
              <a:buChar char="•"/>
            </a:pPr>
            <a:r>
              <a:rPr lang="en-US" sz="2000" dirty="0">
                <a:solidFill>
                  <a:srgbClr val="0000FF"/>
                </a:solidFill>
              </a:rPr>
              <a:t>Use this insight to maximize the instrument performance for science analysis</a:t>
            </a:r>
          </a:p>
        </p:txBody>
      </p:sp>
      <p:pic>
        <p:nvPicPr>
          <p:cNvPr id="26629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0463" y="787238"/>
            <a:ext cx="6675437" cy="370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8681711" y="6480815"/>
            <a:ext cx="426998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DE4B321-1A8C-0C45-9E91-96AC4C558BCD}" type="slidenum">
              <a:rPr lang="en-US" sz="1400" smtClean="0">
                <a:latin typeface="Book Antiqua" charset="0"/>
                <a:ea typeface="Arial" charset="0"/>
                <a:cs typeface="Arial" charset="0"/>
              </a:rPr>
              <a:pPr/>
              <a:t>17</a:t>
            </a:fld>
            <a:endParaRPr lang="en-US" sz="1400" dirty="0" smtClean="0">
              <a:latin typeface="Book Antiqua" charset="0"/>
              <a:ea typeface="Arial" charset="0"/>
              <a:cs typeface="Arial" charset="0"/>
            </a:endParaRPr>
          </a:p>
        </p:txBody>
      </p:sp>
      <p:sp>
        <p:nvSpPr>
          <p:cNvPr id="27651" name="TextBox 2"/>
          <p:cNvSpPr txBox="1">
            <a:spLocks noChangeArrowheads="1"/>
          </p:cNvSpPr>
          <p:nvPr/>
        </p:nvSpPr>
        <p:spPr bwMode="auto">
          <a:xfrm>
            <a:off x="871690" y="34640"/>
            <a:ext cx="77221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3600" dirty="0" smtClean="0">
                <a:solidFill>
                  <a:srgbClr val="000000"/>
                </a:solidFill>
                <a:latin typeface="+mj-lt"/>
              </a:rPr>
              <a:t>Pass 8</a:t>
            </a:r>
            <a:r>
              <a:rPr lang="en-US" sz="3600" dirty="0">
                <a:solidFill>
                  <a:srgbClr val="000000"/>
                </a:solidFill>
                <a:latin typeface="+mj-lt"/>
              </a:rPr>
              <a:t>:</a:t>
            </a:r>
            <a:r>
              <a:rPr lang="en-US" sz="3600" dirty="0" smtClean="0">
                <a:solidFill>
                  <a:srgbClr val="000000"/>
                </a:solidFill>
                <a:latin typeface="+mj-lt"/>
              </a:rPr>
              <a:t>  Overview </a:t>
            </a:r>
            <a:r>
              <a:rPr lang="en-US" sz="3600" dirty="0">
                <a:solidFill>
                  <a:srgbClr val="000000"/>
                </a:solidFill>
                <a:latin typeface="+mj-lt"/>
              </a:rPr>
              <a:t>of Development Areas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292100" y="787400"/>
            <a:ext cx="8458200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228600" indent="-228600">
              <a:spcBef>
                <a:spcPts val="3600"/>
              </a:spcBef>
              <a:defRPr/>
            </a:pPr>
            <a:r>
              <a:rPr lang="en-US" sz="2000" b="1" dirty="0">
                <a:solidFill>
                  <a:srgbClr val="000000"/>
                </a:solidFill>
              </a:rPr>
              <a:t>-- Tracker</a:t>
            </a:r>
          </a:p>
          <a:p>
            <a:pPr>
              <a:spcBef>
                <a:spcPts val="600"/>
              </a:spcBef>
              <a:defRPr/>
            </a:pPr>
            <a:r>
              <a:rPr lang="en-US" dirty="0">
                <a:solidFill>
                  <a:srgbClr val="0000FF"/>
                </a:solidFill>
              </a:rPr>
              <a:t>Kalman fit measurement errors, Point Spread function analysis, Tracker buffer truncation, tree-based pattern recognition, cosmic-ray tracking, neutral energy and vertexing, …  </a:t>
            </a: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4013200" y="2197100"/>
            <a:ext cx="4737100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28600" indent="-228600">
              <a:spcBef>
                <a:spcPts val="3600"/>
              </a:spcBef>
              <a:defRPr/>
            </a:pPr>
            <a:r>
              <a:rPr lang="en-US" sz="2000" b="1" dirty="0">
                <a:solidFill>
                  <a:srgbClr val="000000"/>
                </a:solidFill>
              </a:rPr>
              <a:t>-- Anti-Coincidence Detector</a:t>
            </a:r>
          </a:p>
          <a:p>
            <a:pPr>
              <a:spcBef>
                <a:spcPts val="600"/>
              </a:spcBef>
              <a:defRPr/>
            </a:pPr>
            <a:r>
              <a:rPr lang="en-US" dirty="0">
                <a:solidFill>
                  <a:srgbClr val="0000FF"/>
                </a:solidFill>
              </a:rPr>
              <a:t>Error propagation, , track-tile association finding and sorting, …  </a:t>
            </a:r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3987800" y="3619500"/>
            <a:ext cx="4965700" cy="186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28600" indent="-228600">
              <a:spcBef>
                <a:spcPts val="3600"/>
              </a:spcBef>
              <a:defRPr/>
            </a:pPr>
            <a:r>
              <a:rPr lang="en-US" sz="2000" b="1" dirty="0">
                <a:solidFill>
                  <a:srgbClr val="000000"/>
                </a:solidFill>
              </a:rPr>
              <a:t>-- Calorimeter</a:t>
            </a:r>
          </a:p>
          <a:p>
            <a:pPr>
              <a:spcBef>
                <a:spcPts val="600"/>
              </a:spcBef>
              <a:defRPr/>
            </a:pPr>
            <a:r>
              <a:rPr lang="en-US" dirty="0">
                <a:solidFill>
                  <a:srgbClr val="0000FF"/>
                </a:solidFill>
              </a:rPr>
              <a:t>Crystal simulation and reconstruction, clustering, cluster classification, moments analysis and direction reconstruction, failure mitigation, crystal saturation and energy reconstruction beyond 1 TeV,…   </a:t>
            </a:r>
          </a:p>
        </p:txBody>
      </p: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304800" y="5261850"/>
            <a:ext cx="8318500" cy="103105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28600" indent="-228600">
              <a:spcBef>
                <a:spcPts val="3600"/>
              </a:spcBef>
              <a:defRPr/>
            </a:pPr>
            <a:r>
              <a:rPr lang="en-US" sz="2000" b="1" dirty="0">
                <a:solidFill>
                  <a:srgbClr val="000000"/>
                </a:solidFill>
              </a:rPr>
              <a:t>-- More items</a:t>
            </a:r>
          </a:p>
          <a:p>
            <a:pPr>
              <a:spcBef>
                <a:spcPts val="600"/>
              </a:spcBef>
              <a:defRPr/>
            </a:pPr>
            <a:r>
              <a:rPr lang="en-US" dirty="0">
                <a:solidFill>
                  <a:srgbClr val="0000FF"/>
                </a:solidFill>
              </a:rPr>
              <a:t>periodic trigger event overlays, GEANT4 update, background rejection, extended analysis classes, tools for validation and analysis, …  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127000" y="2103438"/>
            <a:ext cx="3810000" cy="3128962"/>
            <a:chOff x="127000" y="1837146"/>
            <a:chExt cx="3810000" cy="3128554"/>
          </a:xfrm>
        </p:grpSpPr>
        <p:pic>
          <p:nvPicPr>
            <p:cNvPr id="27657" name="Picture 7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41300" y="1837146"/>
              <a:ext cx="3695700" cy="3026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Rectangle 11"/>
            <p:cNvSpPr/>
            <p:nvPr/>
          </p:nvSpPr>
          <p:spPr>
            <a:xfrm>
              <a:off x="127000" y="4648241"/>
              <a:ext cx="1320800" cy="3174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 descr="Screen shot 2013-08-13 at 8.12.29 AM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5913" y="1600200"/>
            <a:ext cx="4419600" cy="306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827"/>
            <a:ext cx="8229600" cy="76966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Pass8 Status</a:t>
            </a:r>
            <a:endParaRPr lang="en-US" dirty="0"/>
          </a:p>
        </p:txBody>
      </p:sp>
      <p:sp>
        <p:nvSpPr>
          <p:cNvPr id="18436" name="Content Placeholder 2"/>
          <p:cNvSpPr>
            <a:spLocks noGrp="1"/>
          </p:cNvSpPr>
          <p:nvPr>
            <p:ph idx="1"/>
          </p:nvPr>
        </p:nvSpPr>
        <p:spPr>
          <a:xfrm>
            <a:off x="252249" y="965579"/>
            <a:ext cx="4472152" cy="5027613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0000FF"/>
                </a:solidFill>
              </a:rPr>
              <a:t>Subsystems recon frozen, prototype gamma-ray selection in place</a:t>
            </a:r>
          </a:p>
          <a:p>
            <a:r>
              <a:rPr lang="en-US" sz="2400" dirty="0" smtClean="0">
                <a:solidFill>
                  <a:srgbClr val="0000FF"/>
                </a:solidFill>
              </a:rPr>
              <a:t>Running massive data reprocessing (~30% data in 2 months) </a:t>
            </a:r>
          </a:p>
          <a:p>
            <a:pPr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will be used for 5 year catalog starting 2014</a:t>
            </a:r>
          </a:p>
        </p:txBody>
      </p:sp>
      <p:sp>
        <p:nvSpPr>
          <p:cNvPr id="1843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7C31B6-A8E0-EA45-8B59-C3B48FA1B37E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8440" name="TextBox 7"/>
          <p:cNvSpPr txBox="1">
            <a:spLocks noChangeArrowheads="1"/>
          </p:cNvSpPr>
          <p:nvPr/>
        </p:nvSpPr>
        <p:spPr bwMode="auto">
          <a:xfrm>
            <a:off x="6135688" y="4419600"/>
            <a:ext cx="1865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/>
              <a:t>Arxiv 1303.3514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482600" y="0"/>
            <a:ext cx="8229600" cy="855663"/>
          </a:xfrm>
        </p:spPr>
        <p:txBody>
          <a:bodyPr/>
          <a:lstStyle/>
          <a:p>
            <a:pPr eaLnBrk="1" hangingPunct="1"/>
            <a:r>
              <a:rPr lang="en-US" dirty="0" smtClean="0"/>
              <a:t>Summary</a:t>
            </a:r>
          </a:p>
        </p:txBody>
      </p:sp>
      <p:sp>
        <p:nvSpPr>
          <p:cNvPr id="37891" name="Slide Number Placeholder 4"/>
          <p:cNvSpPr>
            <a:spLocks noGrp="1"/>
          </p:cNvSpPr>
          <p:nvPr>
            <p:ph type="sldNum" sz="quarter" idx="12"/>
          </p:nvPr>
        </p:nvSpPr>
        <p:spPr bwMode="auto">
          <a:xfrm>
            <a:off x="8710900" y="6501574"/>
            <a:ext cx="459194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1BDB55F5-44F9-8249-A25E-DA47731302F3}" type="slidenum">
              <a:rPr lang="en-US" sz="1400" smtClean="0">
                <a:solidFill>
                  <a:schemeClr val="tx1"/>
                </a:solidFill>
                <a:latin typeface="+mn-lt"/>
                <a:ea typeface="Arial" charset="0"/>
                <a:cs typeface="Arial" charset="0"/>
              </a:rPr>
              <a:pPr/>
              <a:t>19</a:t>
            </a:fld>
            <a:endParaRPr lang="en-US" sz="1400" dirty="0" smtClean="0">
              <a:solidFill>
                <a:schemeClr val="tx1"/>
              </a:solidFill>
              <a:latin typeface="+mn-lt"/>
              <a:ea typeface="Arial" charset="0"/>
              <a:cs typeface="Arial" charset="0"/>
            </a:endParaRPr>
          </a:p>
        </p:txBody>
      </p:sp>
      <p:sp>
        <p:nvSpPr>
          <p:cNvPr id="37892" name="TextBox 5"/>
          <p:cNvSpPr txBox="1">
            <a:spLocks noChangeArrowheads="1"/>
          </p:cNvSpPr>
          <p:nvPr/>
        </p:nvSpPr>
        <p:spPr bwMode="auto">
          <a:xfrm>
            <a:off x="533400" y="1486668"/>
            <a:ext cx="8204200" cy="2939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28600" indent="-228600">
              <a:buFont typeface="Arial" charset="0"/>
              <a:buChar char="•"/>
            </a:pPr>
            <a:r>
              <a:rPr lang="en-US" sz="2400" dirty="0"/>
              <a:t>LAT continues to perform well;</a:t>
            </a:r>
            <a:r>
              <a:rPr lang="en-US" sz="2400" dirty="0" smtClean="0"/>
              <a:t> science </a:t>
            </a:r>
            <a:r>
              <a:rPr lang="en-US" sz="2400" dirty="0"/>
              <a:t>performance </a:t>
            </a:r>
            <a:r>
              <a:rPr lang="en-US" sz="2400" dirty="0" smtClean="0"/>
              <a:t>upgrades will result from ongoing work on Pass 8 reprocessing;</a:t>
            </a:r>
          </a:p>
          <a:p>
            <a:pPr marL="228600" indent="-228600">
              <a:spcBef>
                <a:spcPts val="1800"/>
              </a:spcBef>
              <a:buFont typeface="Arial" charset="0"/>
              <a:buChar char="•"/>
            </a:pPr>
            <a:r>
              <a:rPr lang="en-US" sz="2400" dirty="0"/>
              <a:t>Science reach of LAT remains </a:t>
            </a:r>
            <a:r>
              <a:rPr lang="en-US" sz="2400" dirty="0" smtClean="0"/>
              <a:t>high;</a:t>
            </a:r>
          </a:p>
          <a:p>
            <a:pPr marL="228600" indent="-228600">
              <a:spcBef>
                <a:spcPts val="1800"/>
              </a:spcBef>
              <a:buFont typeface="Arial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Key LAT LAT partners, DOE &amp; international, remain committed </a:t>
            </a:r>
            <a:r>
              <a:rPr lang="en-US" sz="2400" dirty="0">
                <a:solidFill>
                  <a:srgbClr val="000000"/>
                </a:solidFill>
              </a:rPr>
              <a:t>for extended operations phase</a:t>
            </a:r>
            <a:endParaRPr lang="en-US" sz="2400" dirty="0"/>
          </a:p>
          <a:p>
            <a:pPr marL="228600" indent="-228600">
              <a:spcBef>
                <a:spcPts val="600"/>
              </a:spcBef>
              <a:buFont typeface="Arial" charset="0"/>
              <a:buChar char="•"/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91638"/>
            <a:ext cx="8229600" cy="1143000"/>
          </a:xfrm>
        </p:spPr>
        <p:txBody>
          <a:bodyPr/>
          <a:lstStyle/>
          <a:p>
            <a:r>
              <a:rPr lang="en-US" dirty="0" smtClean="0"/>
              <a:t>Backup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72710" y="6497458"/>
            <a:ext cx="512980" cy="365125"/>
          </a:xfrm>
        </p:spPr>
        <p:txBody>
          <a:bodyPr/>
          <a:lstStyle/>
          <a:p>
            <a:pPr>
              <a:defRPr/>
            </a:pPr>
            <a:fld id="{22D33DC1-A45E-3C49-BB27-395C33C1F4FF}" type="slidenum">
              <a:rPr lang="en-US" sz="1400" smtClean="0">
                <a:solidFill>
                  <a:schemeClr val="tx1"/>
                </a:solidFill>
              </a:rPr>
              <a:pPr>
                <a:defRPr/>
              </a:pPr>
              <a:t>20</a:t>
            </a:fld>
            <a:endParaRPr 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668"/>
            <a:ext cx="8229600" cy="69963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dirty="0" smtClean="0"/>
              <a:t>Diffuse emission models for P7REP data</a:t>
            </a:r>
            <a:endParaRPr lang="en-US" sz="3600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80489" y="983331"/>
            <a:ext cx="5326549" cy="5027613"/>
          </a:xfrm>
        </p:spPr>
        <p:txBody>
          <a:bodyPr>
            <a:normAutofit fontScale="70000" lnSpcReduction="20000"/>
          </a:bodyPr>
          <a:lstStyle/>
          <a:p>
            <a:r>
              <a:rPr lang="en-US" sz="3429" dirty="0" smtClean="0"/>
              <a:t>Same method as 2 FGL 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Rings of HI, CO, dark gas are fit to gamma-ray data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Inverse Compton from Cosmic-Ray data (GALPROP)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Isotropic emission fit to gamma-ray data</a:t>
            </a:r>
          </a:p>
          <a:p>
            <a:r>
              <a:rPr lang="en-US" sz="3429" dirty="0" smtClean="0"/>
              <a:t>Improvements wrt 2FGL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Physical spectral shapes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Extended structures (Loop I, Fermi bubbles) from large scale positive residuals</a:t>
            </a:r>
          </a:p>
          <a:p>
            <a:r>
              <a:rPr lang="en-US" sz="3429" dirty="0" smtClean="0"/>
              <a:t>Results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Smaller fractional residuals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Ideal for catalog analysis (</a:t>
            </a:r>
            <a:r>
              <a:rPr lang="en-US" dirty="0" err="1" smtClean="0">
                <a:solidFill>
                  <a:srgbClr val="0000FF"/>
                </a:solidFill>
                <a:sym typeface="Wingdings" charset="2"/>
              </a:rPr>
              <a:t></a:t>
            </a:r>
            <a:r>
              <a:rPr lang="en-US" dirty="0" smtClean="0">
                <a:solidFill>
                  <a:srgbClr val="0000FF"/>
                </a:solidFill>
                <a:sym typeface="Wingdings" charset="2"/>
              </a:rPr>
              <a:t> 3FGL)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  <a:sym typeface="Wingdings" charset="2"/>
              </a:rPr>
              <a:t>Not suited for extended regions</a:t>
            </a:r>
            <a:endParaRPr lang="en-US" dirty="0" smtClean="0">
              <a:solidFill>
                <a:srgbClr val="0000FF"/>
              </a:solidFill>
            </a:endParaRPr>
          </a:p>
        </p:txBody>
      </p:sp>
      <p:sp>
        <p:nvSpPr>
          <p:cNvPr id="1331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88E318E-B355-C44F-962A-07D3E987E2B0}" type="slidenum">
              <a:rPr lang="en-US" smtClean="0"/>
              <a:pPr/>
              <a:t>21</a:t>
            </a:fld>
            <a:endParaRPr lang="en-US" smtClean="0"/>
          </a:p>
        </p:txBody>
      </p:sp>
      <p:pic>
        <p:nvPicPr>
          <p:cNvPr id="13319" name="Picture 7" descr="Screen shot 2013-08-13 at 7.39.43 AM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7038" y="1112721"/>
            <a:ext cx="3560762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TextBox 8"/>
          <p:cNvSpPr txBox="1">
            <a:spLocks noChangeArrowheads="1"/>
          </p:cNvSpPr>
          <p:nvPr/>
        </p:nvSpPr>
        <p:spPr bwMode="auto">
          <a:xfrm>
            <a:off x="7086600" y="1188921"/>
            <a:ext cx="18303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/>
              <a:t>2FGL Residuals</a:t>
            </a:r>
          </a:p>
        </p:txBody>
      </p:sp>
      <p:sp>
        <p:nvSpPr>
          <p:cNvPr id="13321" name="TextBox 9"/>
          <p:cNvSpPr txBox="1">
            <a:spLocks noChangeArrowheads="1"/>
          </p:cNvSpPr>
          <p:nvPr/>
        </p:nvSpPr>
        <p:spPr bwMode="auto">
          <a:xfrm>
            <a:off x="7086600" y="3779721"/>
            <a:ext cx="18303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/>
              <a:t>3FGL Residuals</a:t>
            </a:r>
          </a:p>
        </p:txBody>
      </p:sp>
      <p:sp>
        <p:nvSpPr>
          <p:cNvPr id="13322" name="TextBox 10"/>
          <p:cNvSpPr txBox="1">
            <a:spLocks noChangeArrowheads="1"/>
          </p:cNvSpPr>
          <p:nvPr/>
        </p:nvSpPr>
        <p:spPr bwMode="auto">
          <a:xfrm>
            <a:off x="6096000" y="5456121"/>
            <a:ext cx="13128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/>
              <a:t>preliminary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1295</TotalTime>
  <Words>1340</Words>
  <Application>Microsoft Macintosh PowerPoint</Application>
  <PresentationFormat>On-screen Show (4:3)</PresentationFormat>
  <Paragraphs>192</Paragraphs>
  <Slides>21</Slides>
  <Notes>5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Slide 1</vt:lpstr>
      <vt:lpstr>Outline</vt:lpstr>
      <vt:lpstr>Slide 3</vt:lpstr>
      <vt:lpstr>ISOC: Data Processing Latency</vt:lpstr>
      <vt:lpstr>LAT Tracker Hot Strips</vt:lpstr>
      <vt:lpstr>LAT data pipeline</vt:lpstr>
      <vt:lpstr>LAT Monte Carlo processing</vt:lpstr>
      <vt:lpstr>Many LAT team papers out…</vt:lpstr>
      <vt:lpstr>LAT catalogs</vt:lpstr>
      <vt:lpstr>Still improving the LAT Performance</vt:lpstr>
      <vt:lpstr>P7REP Data - overview</vt:lpstr>
      <vt:lpstr>P7REP Instrument Response Functions</vt:lpstr>
      <vt:lpstr>future (reprocessed) data release planning</vt:lpstr>
      <vt:lpstr>Towards 3rd Fermi Catalog (3FGL)</vt:lpstr>
      <vt:lpstr>Slide 15</vt:lpstr>
      <vt:lpstr>Slide 16</vt:lpstr>
      <vt:lpstr>Slide 17</vt:lpstr>
      <vt:lpstr>Pass8 Status</vt:lpstr>
      <vt:lpstr>Summary</vt:lpstr>
      <vt:lpstr>Backup</vt:lpstr>
      <vt:lpstr>Diffuse emission models for P7REP data</vt:lpstr>
    </vt:vector>
  </TitlesOfParts>
  <Company>Stanford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Fermi LAT report</dc:title>
  <dc:creator>Peter Michelson</dc:creator>
  <cp:lastModifiedBy>Peter Michelson</cp:lastModifiedBy>
  <cp:revision>67</cp:revision>
  <cp:lastPrinted>2013-08-13T14:41:33Z</cp:lastPrinted>
  <dcterms:created xsi:type="dcterms:W3CDTF">2013-08-16T12:46:47Z</dcterms:created>
  <dcterms:modified xsi:type="dcterms:W3CDTF">2013-08-16T12:47:34Z</dcterms:modified>
</cp:coreProperties>
</file>